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10" r:id="rId4"/>
  </p:sldMasterIdLst>
  <p:notesMasterIdLst>
    <p:notesMasterId r:id="rId27"/>
  </p:notesMasterIdLst>
  <p:sldIdLst>
    <p:sldId id="2091" r:id="rId5"/>
    <p:sldId id="3659" r:id="rId6"/>
    <p:sldId id="2147472986" r:id="rId7"/>
    <p:sldId id="3741" r:id="rId8"/>
    <p:sldId id="3727" r:id="rId9"/>
    <p:sldId id="3737" r:id="rId10"/>
    <p:sldId id="3728" r:id="rId11"/>
    <p:sldId id="3729" r:id="rId12"/>
    <p:sldId id="3724" r:id="rId13"/>
    <p:sldId id="3738" r:id="rId14"/>
    <p:sldId id="3739" r:id="rId15"/>
    <p:sldId id="3717" r:id="rId16"/>
    <p:sldId id="2147472991" r:id="rId17"/>
    <p:sldId id="3714" r:id="rId18"/>
    <p:sldId id="3661" r:id="rId19"/>
    <p:sldId id="3662" r:id="rId20"/>
    <p:sldId id="2147472992" r:id="rId21"/>
    <p:sldId id="3708" r:id="rId22"/>
    <p:sldId id="3710" r:id="rId23"/>
    <p:sldId id="3703" r:id="rId24"/>
    <p:sldId id="3726" r:id="rId25"/>
    <p:sldId id="270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751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035892-AACC-E826-5016-34078E1A29B5}" name="Saikiran Kasamsetty" initials="SK" userId="Saikiran Kasamsetty" providerId="None"/>
  <p188:author id="{A2B28ADC-BF7A-532F-FADF-D0753AAFE0B7}" name="Ajit Advani" initials="AA" userId="Ajit Advan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55C4"/>
    <a:srgbClr val="AB7942"/>
    <a:srgbClr val="006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78369"/>
  </p:normalViewPr>
  <p:slideViewPr>
    <p:cSldViewPr snapToGrid="0">
      <p:cViewPr varScale="1">
        <p:scale>
          <a:sx n="110" d="100"/>
          <a:sy n="110" d="100"/>
        </p:scale>
        <p:origin x="2480" y="184"/>
      </p:cViewPr>
      <p:guideLst>
        <p:guide orient="horz" pos="3861"/>
        <p:guide pos="7514"/>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108"/>
    </p:cViewPr>
  </p:sorter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Electric motors: 4</a:t>
            </a:r>
            <a:r>
              <a:rPr lang="en-US" baseline="0"/>
              <a:t> p</a:t>
            </a:r>
            <a:r>
              <a:rPr lang="en-US"/>
              <a:t>ole, 50 Hz</a:t>
            </a:r>
          </a:p>
        </c:rich>
      </c:tx>
      <c:layout>
        <c:manualLayout>
          <c:xMode val="edge"/>
          <c:yMode val="edge"/>
          <c:x val="0.13748270483761399"/>
          <c:y val="2.0412283629381502E-2"/>
        </c:manualLayout>
      </c:layout>
      <c:overlay val="1"/>
    </c:title>
    <c:autoTitleDeleted val="0"/>
    <c:plotArea>
      <c:layout>
        <c:manualLayout>
          <c:layoutTarget val="inner"/>
          <c:xMode val="edge"/>
          <c:yMode val="edge"/>
          <c:x val="8.48823945083787E-2"/>
          <c:y val="8.87796481043054E-2"/>
          <c:w val="0.88408065818695702"/>
          <c:h val="0.80595599852202904"/>
        </c:manualLayout>
      </c:layout>
      <c:scatterChart>
        <c:scatterStyle val="lineMarker"/>
        <c:varyColors val="0"/>
        <c:ser>
          <c:idx val="5"/>
          <c:order val="0"/>
          <c:tx>
            <c:strRef>
              <c:f>'Tabled Values'!$Y$1</c:f>
              <c:strCache>
                <c:ptCount val="1"/>
                <c:pt idx="0">
                  <c:v>IE5 - Ultra Premium Efficiency</c:v>
                </c:pt>
              </c:strCache>
            </c:strRef>
          </c:tx>
          <c:spPr>
            <a:ln>
              <a:solidFill>
                <a:srgbClr val="00B050"/>
              </a:solidFill>
            </a:ln>
          </c:spPr>
          <c:marker>
            <c:symbol val="none"/>
          </c:marker>
          <c:xVal>
            <c:numRef>
              <c:f>'Tabled Values'!$Y$12:$Y$47</c:f>
              <c:numCache>
                <c:formatCode>General</c:formatCode>
                <c:ptCount val="36"/>
                <c:pt idx="0">
                  <c:v>0.12</c:v>
                </c:pt>
                <c:pt idx="1">
                  <c:v>0.18</c:v>
                </c:pt>
                <c:pt idx="2">
                  <c:v>0.2</c:v>
                </c:pt>
                <c:pt idx="3">
                  <c:v>0.25</c:v>
                </c:pt>
                <c:pt idx="4">
                  <c:v>0.37</c:v>
                </c:pt>
                <c:pt idx="5">
                  <c:v>0.4</c:v>
                </c:pt>
                <c:pt idx="6">
                  <c:v>0.55000000000000004</c:v>
                </c:pt>
                <c:pt idx="7">
                  <c:v>0.75</c:v>
                </c:pt>
                <c:pt idx="8">
                  <c:v>1.1000000000000001</c:v>
                </c:pt>
                <c:pt idx="9">
                  <c:v>1.5</c:v>
                </c:pt>
                <c:pt idx="10">
                  <c:v>2.2000000000000002</c:v>
                </c:pt>
                <c:pt idx="11">
                  <c:v>3</c:v>
                </c:pt>
                <c:pt idx="12">
                  <c:v>4</c:v>
                </c:pt>
                <c:pt idx="13">
                  <c:v>5.5</c:v>
                </c:pt>
                <c:pt idx="14">
                  <c:v>7.5</c:v>
                </c:pt>
                <c:pt idx="15">
                  <c:v>11</c:v>
                </c:pt>
                <c:pt idx="16">
                  <c:v>15</c:v>
                </c:pt>
                <c:pt idx="17">
                  <c:v>18.5</c:v>
                </c:pt>
                <c:pt idx="18">
                  <c:v>22</c:v>
                </c:pt>
                <c:pt idx="19">
                  <c:v>30</c:v>
                </c:pt>
                <c:pt idx="20">
                  <c:v>37</c:v>
                </c:pt>
                <c:pt idx="21">
                  <c:v>45</c:v>
                </c:pt>
                <c:pt idx="22">
                  <c:v>55</c:v>
                </c:pt>
                <c:pt idx="23">
                  <c:v>75</c:v>
                </c:pt>
                <c:pt idx="24">
                  <c:v>90</c:v>
                </c:pt>
                <c:pt idx="25">
                  <c:v>110</c:v>
                </c:pt>
                <c:pt idx="26">
                  <c:v>132</c:v>
                </c:pt>
                <c:pt idx="27">
                  <c:v>160</c:v>
                </c:pt>
                <c:pt idx="28">
                  <c:v>200</c:v>
                </c:pt>
                <c:pt idx="29">
                  <c:v>250</c:v>
                </c:pt>
                <c:pt idx="30">
                  <c:v>315</c:v>
                </c:pt>
                <c:pt idx="31">
                  <c:v>355</c:v>
                </c:pt>
                <c:pt idx="32">
                  <c:v>400</c:v>
                </c:pt>
                <c:pt idx="33">
                  <c:v>500</c:v>
                </c:pt>
                <c:pt idx="34">
                  <c:v>800</c:v>
                </c:pt>
                <c:pt idx="35">
                  <c:v>1000</c:v>
                </c:pt>
              </c:numCache>
            </c:numRef>
          </c:xVal>
          <c:yVal>
            <c:numRef>
              <c:f>'Tabled Values'!$AA$12:$AA$47</c:f>
              <c:numCache>
                <c:formatCode>0.0</c:formatCode>
                <c:ptCount val="36"/>
                <c:pt idx="0">
                  <c:v>75.84</c:v>
                </c:pt>
                <c:pt idx="1">
                  <c:v>79.760000000000005</c:v>
                </c:pt>
                <c:pt idx="2">
                  <c:v>80.64</c:v>
                </c:pt>
                <c:pt idx="3">
                  <c:v>82.32</c:v>
                </c:pt>
                <c:pt idx="4">
                  <c:v>84.88</c:v>
                </c:pt>
                <c:pt idx="5">
                  <c:v>85.36</c:v>
                </c:pt>
                <c:pt idx="6">
                  <c:v>87.12</c:v>
                </c:pt>
                <c:pt idx="7">
                  <c:v>88.56</c:v>
                </c:pt>
                <c:pt idx="8">
                  <c:v>89.76</c:v>
                </c:pt>
                <c:pt idx="9">
                  <c:v>90.56</c:v>
                </c:pt>
                <c:pt idx="10">
                  <c:v>91.6</c:v>
                </c:pt>
                <c:pt idx="11">
                  <c:v>92.32</c:v>
                </c:pt>
                <c:pt idx="12">
                  <c:v>92.88</c:v>
                </c:pt>
                <c:pt idx="13">
                  <c:v>93.52000000000001</c:v>
                </c:pt>
                <c:pt idx="14">
                  <c:v>94.08</c:v>
                </c:pt>
                <c:pt idx="15">
                  <c:v>94.64</c:v>
                </c:pt>
                <c:pt idx="16">
                  <c:v>95.12</c:v>
                </c:pt>
                <c:pt idx="17">
                  <c:v>95.36</c:v>
                </c:pt>
                <c:pt idx="18">
                  <c:v>95.6</c:v>
                </c:pt>
                <c:pt idx="19">
                  <c:v>95.92</c:v>
                </c:pt>
                <c:pt idx="20">
                  <c:v>96.16</c:v>
                </c:pt>
                <c:pt idx="21">
                  <c:v>96.32</c:v>
                </c:pt>
                <c:pt idx="22">
                  <c:v>96.56</c:v>
                </c:pt>
                <c:pt idx="23">
                  <c:v>96.8</c:v>
                </c:pt>
                <c:pt idx="24">
                  <c:v>96.88</c:v>
                </c:pt>
                <c:pt idx="25">
                  <c:v>97.04</c:v>
                </c:pt>
                <c:pt idx="26">
                  <c:v>97.12</c:v>
                </c:pt>
                <c:pt idx="27">
                  <c:v>97.28</c:v>
                </c:pt>
                <c:pt idx="28">
                  <c:v>97.36</c:v>
                </c:pt>
                <c:pt idx="29">
                  <c:v>97.36</c:v>
                </c:pt>
                <c:pt idx="30">
                  <c:v>97.36</c:v>
                </c:pt>
                <c:pt idx="31">
                  <c:v>97.36</c:v>
                </c:pt>
                <c:pt idx="32">
                  <c:v>97.36</c:v>
                </c:pt>
                <c:pt idx="33">
                  <c:v>97.36</c:v>
                </c:pt>
                <c:pt idx="34">
                  <c:v>97.36</c:v>
                </c:pt>
                <c:pt idx="35">
                  <c:v>97.36</c:v>
                </c:pt>
              </c:numCache>
            </c:numRef>
          </c:yVal>
          <c:smooth val="0"/>
          <c:extLst>
            <c:ext xmlns:c16="http://schemas.microsoft.com/office/drawing/2014/chart" uri="{C3380CC4-5D6E-409C-BE32-E72D297353CC}">
              <c16:uniqueId val="{00000000-B068-7B4F-A4DD-76AD032D806F}"/>
            </c:ext>
          </c:extLst>
        </c:ser>
        <c:ser>
          <c:idx val="3"/>
          <c:order val="1"/>
          <c:tx>
            <c:strRef>
              <c:f>'Tabled Values'!$S$1</c:f>
              <c:strCache>
                <c:ptCount val="1"/>
                <c:pt idx="0">
                  <c:v>IE4 - Super Premium Efficiency 50 Hz</c:v>
                </c:pt>
              </c:strCache>
            </c:strRef>
          </c:tx>
          <c:spPr>
            <a:ln w="28575" cmpd="sng">
              <a:solidFill>
                <a:srgbClr val="92D050"/>
              </a:solidFill>
              <a:prstDash val="solid"/>
            </a:ln>
            <a:effectLst/>
          </c:spPr>
          <c:marker>
            <c:symbol val="none"/>
          </c:marker>
          <c:xVal>
            <c:numRef>
              <c:f>'Tabled Values'!$S$12:$S$47</c:f>
              <c:numCache>
                <c:formatCode>General</c:formatCode>
                <c:ptCount val="36"/>
                <c:pt idx="0">
                  <c:v>0.12</c:v>
                </c:pt>
                <c:pt idx="1">
                  <c:v>0.18</c:v>
                </c:pt>
                <c:pt idx="2">
                  <c:v>0.2</c:v>
                </c:pt>
                <c:pt idx="3">
                  <c:v>0.25</c:v>
                </c:pt>
                <c:pt idx="4">
                  <c:v>0.37</c:v>
                </c:pt>
                <c:pt idx="5">
                  <c:v>0.4</c:v>
                </c:pt>
                <c:pt idx="6">
                  <c:v>0.55000000000000004</c:v>
                </c:pt>
                <c:pt idx="7">
                  <c:v>0.75</c:v>
                </c:pt>
                <c:pt idx="8">
                  <c:v>1.1000000000000001</c:v>
                </c:pt>
                <c:pt idx="9">
                  <c:v>1.5</c:v>
                </c:pt>
                <c:pt idx="10">
                  <c:v>2.2000000000000002</c:v>
                </c:pt>
                <c:pt idx="11">
                  <c:v>3</c:v>
                </c:pt>
                <c:pt idx="12">
                  <c:v>4</c:v>
                </c:pt>
                <c:pt idx="13">
                  <c:v>5.5</c:v>
                </c:pt>
                <c:pt idx="14">
                  <c:v>7.5</c:v>
                </c:pt>
                <c:pt idx="15">
                  <c:v>11</c:v>
                </c:pt>
                <c:pt idx="16">
                  <c:v>15</c:v>
                </c:pt>
                <c:pt idx="17">
                  <c:v>18.5</c:v>
                </c:pt>
                <c:pt idx="18">
                  <c:v>22</c:v>
                </c:pt>
                <c:pt idx="19">
                  <c:v>30</c:v>
                </c:pt>
                <c:pt idx="20">
                  <c:v>37</c:v>
                </c:pt>
                <c:pt idx="21">
                  <c:v>45</c:v>
                </c:pt>
                <c:pt idx="22">
                  <c:v>55</c:v>
                </c:pt>
                <c:pt idx="23">
                  <c:v>75</c:v>
                </c:pt>
                <c:pt idx="24">
                  <c:v>90</c:v>
                </c:pt>
                <c:pt idx="25">
                  <c:v>110</c:v>
                </c:pt>
                <c:pt idx="26">
                  <c:v>132</c:v>
                </c:pt>
                <c:pt idx="27">
                  <c:v>160</c:v>
                </c:pt>
                <c:pt idx="28">
                  <c:v>200</c:v>
                </c:pt>
                <c:pt idx="29">
                  <c:v>250</c:v>
                </c:pt>
                <c:pt idx="30">
                  <c:v>315</c:v>
                </c:pt>
                <c:pt idx="31">
                  <c:v>355</c:v>
                </c:pt>
                <c:pt idx="32">
                  <c:v>400</c:v>
                </c:pt>
                <c:pt idx="33">
                  <c:v>500</c:v>
                </c:pt>
                <c:pt idx="34">
                  <c:v>800</c:v>
                </c:pt>
                <c:pt idx="35">
                  <c:v>1000</c:v>
                </c:pt>
              </c:numCache>
            </c:numRef>
          </c:xVal>
          <c:yVal>
            <c:numRef>
              <c:f>'Tabled Values'!$U$12:$U$47</c:f>
              <c:numCache>
                <c:formatCode>0.0</c:formatCode>
                <c:ptCount val="36"/>
                <c:pt idx="0">
                  <c:v>69.8</c:v>
                </c:pt>
                <c:pt idx="1">
                  <c:v>74.7</c:v>
                </c:pt>
                <c:pt idx="2">
                  <c:v>75.8</c:v>
                </c:pt>
                <c:pt idx="3">
                  <c:v>77.900000000000006</c:v>
                </c:pt>
                <c:pt idx="4">
                  <c:v>81.099999999999994</c:v>
                </c:pt>
                <c:pt idx="5">
                  <c:v>81.7</c:v>
                </c:pt>
                <c:pt idx="6">
                  <c:v>83.9</c:v>
                </c:pt>
                <c:pt idx="7">
                  <c:v>85.7</c:v>
                </c:pt>
                <c:pt idx="8">
                  <c:v>87.2</c:v>
                </c:pt>
                <c:pt idx="9">
                  <c:v>88.2</c:v>
                </c:pt>
                <c:pt idx="10">
                  <c:v>89.5</c:v>
                </c:pt>
                <c:pt idx="11">
                  <c:v>90.4</c:v>
                </c:pt>
                <c:pt idx="12">
                  <c:v>91.1</c:v>
                </c:pt>
                <c:pt idx="13">
                  <c:v>91.9</c:v>
                </c:pt>
                <c:pt idx="14">
                  <c:v>92.6</c:v>
                </c:pt>
                <c:pt idx="15">
                  <c:v>93.3</c:v>
                </c:pt>
                <c:pt idx="16">
                  <c:v>93.9</c:v>
                </c:pt>
                <c:pt idx="17">
                  <c:v>94.2</c:v>
                </c:pt>
                <c:pt idx="18">
                  <c:v>94.5</c:v>
                </c:pt>
                <c:pt idx="19">
                  <c:v>94.9</c:v>
                </c:pt>
                <c:pt idx="20">
                  <c:v>95.2</c:v>
                </c:pt>
                <c:pt idx="21">
                  <c:v>95.4</c:v>
                </c:pt>
                <c:pt idx="22">
                  <c:v>95.7</c:v>
                </c:pt>
                <c:pt idx="23">
                  <c:v>96</c:v>
                </c:pt>
                <c:pt idx="24">
                  <c:v>96.1</c:v>
                </c:pt>
                <c:pt idx="25">
                  <c:v>96.3</c:v>
                </c:pt>
                <c:pt idx="26">
                  <c:v>96.4</c:v>
                </c:pt>
                <c:pt idx="27">
                  <c:v>96.6</c:v>
                </c:pt>
                <c:pt idx="28">
                  <c:v>96.7</c:v>
                </c:pt>
                <c:pt idx="29">
                  <c:v>96.7</c:v>
                </c:pt>
                <c:pt idx="30">
                  <c:v>96.7</c:v>
                </c:pt>
                <c:pt idx="31">
                  <c:v>96.7</c:v>
                </c:pt>
                <c:pt idx="32">
                  <c:v>96.7</c:v>
                </c:pt>
                <c:pt idx="33">
                  <c:v>96.7</c:v>
                </c:pt>
                <c:pt idx="34">
                  <c:v>96.7</c:v>
                </c:pt>
                <c:pt idx="35">
                  <c:v>96.7</c:v>
                </c:pt>
              </c:numCache>
            </c:numRef>
          </c:yVal>
          <c:smooth val="0"/>
          <c:extLst>
            <c:ext xmlns:c16="http://schemas.microsoft.com/office/drawing/2014/chart" uri="{C3380CC4-5D6E-409C-BE32-E72D297353CC}">
              <c16:uniqueId val="{00000001-B068-7B4F-A4DD-76AD032D806F}"/>
            </c:ext>
          </c:extLst>
        </c:ser>
        <c:ser>
          <c:idx val="2"/>
          <c:order val="2"/>
          <c:tx>
            <c:strRef>
              <c:f>'Tabled Values'!$M$1</c:f>
              <c:strCache>
                <c:ptCount val="1"/>
                <c:pt idx="0">
                  <c:v>IE3 - Premium Efficiency 50 Hz</c:v>
                </c:pt>
              </c:strCache>
            </c:strRef>
          </c:tx>
          <c:spPr>
            <a:ln>
              <a:solidFill>
                <a:srgbClr val="00B0F0"/>
              </a:solidFill>
            </a:ln>
            <a:effectLst/>
          </c:spPr>
          <c:marker>
            <c:symbol val="none"/>
          </c:marker>
          <c:xVal>
            <c:numRef>
              <c:f>'Tabled Values'!$M$12:$M$47</c:f>
              <c:numCache>
                <c:formatCode>General</c:formatCode>
                <c:ptCount val="36"/>
                <c:pt idx="0">
                  <c:v>0.12</c:v>
                </c:pt>
                <c:pt idx="1">
                  <c:v>0.18</c:v>
                </c:pt>
                <c:pt idx="2">
                  <c:v>0.2</c:v>
                </c:pt>
                <c:pt idx="3">
                  <c:v>0.25</c:v>
                </c:pt>
                <c:pt idx="4">
                  <c:v>0.37</c:v>
                </c:pt>
                <c:pt idx="5">
                  <c:v>0.4</c:v>
                </c:pt>
                <c:pt idx="6">
                  <c:v>0.55000000000000004</c:v>
                </c:pt>
                <c:pt idx="7">
                  <c:v>0.75</c:v>
                </c:pt>
                <c:pt idx="8">
                  <c:v>1.1000000000000001</c:v>
                </c:pt>
                <c:pt idx="9">
                  <c:v>1.5</c:v>
                </c:pt>
                <c:pt idx="10">
                  <c:v>2.2000000000000002</c:v>
                </c:pt>
                <c:pt idx="11">
                  <c:v>3</c:v>
                </c:pt>
                <c:pt idx="12">
                  <c:v>4</c:v>
                </c:pt>
                <c:pt idx="13">
                  <c:v>5.5</c:v>
                </c:pt>
                <c:pt idx="14">
                  <c:v>7.5</c:v>
                </c:pt>
                <c:pt idx="15">
                  <c:v>11</c:v>
                </c:pt>
                <c:pt idx="16">
                  <c:v>15</c:v>
                </c:pt>
                <c:pt idx="17">
                  <c:v>18.5</c:v>
                </c:pt>
                <c:pt idx="18">
                  <c:v>22</c:v>
                </c:pt>
                <c:pt idx="19">
                  <c:v>30</c:v>
                </c:pt>
                <c:pt idx="20">
                  <c:v>37</c:v>
                </c:pt>
                <c:pt idx="21">
                  <c:v>45</c:v>
                </c:pt>
                <c:pt idx="22">
                  <c:v>55</c:v>
                </c:pt>
                <c:pt idx="23">
                  <c:v>75</c:v>
                </c:pt>
                <c:pt idx="24">
                  <c:v>90</c:v>
                </c:pt>
                <c:pt idx="25">
                  <c:v>110</c:v>
                </c:pt>
                <c:pt idx="26">
                  <c:v>132</c:v>
                </c:pt>
                <c:pt idx="27">
                  <c:v>160</c:v>
                </c:pt>
                <c:pt idx="28">
                  <c:v>200</c:v>
                </c:pt>
                <c:pt idx="29">
                  <c:v>250</c:v>
                </c:pt>
                <c:pt idx="30">
                  <c:v>315</c:v>
                </c:pt>
                <c:pt idx="31">
                  <c:v>355</c:v>
                </c:pt>
                <c:pt idx="32">
                  <c:v>400</c:v>
                </c:pt>
                <c:pt idx="33">
                  <c:v>500</c:v>
                </c:pt>
                <c:pt idx="34">
                  <c:v>800</c:v>
                </c:pt>
                <c:pt idx="35">
                  <c:v>1000</c:v>
                </c:pt>
              </c:numCache>
            </c:numRef>
          </c:xVal>
          <c:yVal>
            <c:numRef>
              <c:f>'Tabled Values'!$O$12:$O$47</c:f>
              <c:numCache>
                <c:formatCode>0.0</c:formatCode>
                <c:ptCount val="36"/>
                <c:pt idx="0">
                  <c:v>64.8</c:v>
                </c:pt>
                <c:pt idx="1">
                  <c:v>69.900000000000006</c:v>
                </c:pt>
                <c:pt idx="2">
                  <c:v>71.099999999999994</c:v>
                </c:pt>
                <c:pt idx="3">
                  <c:v>73.5</c:v>
                </c:pt>
                <c:pt idx="4">
                  <c:v>77.3</c:v>
                </c:pt>
                <c:pt idx="5">
                  <c:v>78</c:v>
                </c:pt>
                <c:pt idx="6">
                  <c:v>80.8</c:v>
                </c:pt>
                <c:pt idx="7">
                  <c:v>82.5</c:v>
                </c:pt>
                <c:pt idx="8">
                  <c:v>84.1</c:v>
                </c:pt>
                <c:pt idx="9">
                  <c:v>85.3</c:v>
                </c:pt>
                <c:pt idx="10">
                  <c:v>86.7</c:v>
                </c:pt>
                <c:pt idx="11">
                  <c:v>87.7</c:v>
                </c:pt>
                <c:pt idx="12">
                  <c:v>88.6</c:v>
                </c:pt>
                <c:pt idx="13">
                  <c:v>89.6</c:v>
                </c:pt>
                <c:pt idx="14">
                  <c:v>90.4</c:v>
                </c:pt>
                <c:pt idx="15">
                  <c:v>91.4</c:v>
                </c:pt>
                <c:pt idx="16">
                  <c:v>92.1</c:v>
                </c:pt>
                <c:pt idx="17">
                  <c:v>92.6</c:v>
                </c:pt>
                <c:pt idx="18">
                  <c:v>93</c:v>
                </c:pt>
                <c:pt idx="19">
                  <c:v>93.6</c:v>
                </c:pt>
                <c:pt idx="20">
                  <c:v>93.9</c:v>
                </c:pt>
                <c:pt idx="21">
                  <c:v>94.2</c:v>
                </c:pt>
                <c:pt idx="22">
                  <c:v>94.6</c:v>
                </c:pt>
                <c:pt idx="23">
                  <c:v>95</c:v>
                </c:pt>
                <c:pt idx="24">
                  <c:v>95.2</c:v>
                </c:pt>
                <c:pt idx="25">
                  <c:v>95.4</c:v>
                </c:pt>
                <c:pt idx="26">
                  <c:v>95.6</c:v>
                </c:pt>
                <c:pt idx="27">
                  <c:v>95.8</c:v>
                </c:pt>
                <c:pt idx="28">
                  <c:v>96</c:v>
                </c:pt>
                <c:pt idx="29">
                  <c:v>96</c:v>
                </c:pt>
                <c:pt idx="30">
                  <c:v>96</c:v>
                </c:pt>
                <c:pt idx="31">
                  <c:v>96</c:v>
                </c:pt>
                <c:pt idx="32">
                  <c:v>96</c:v>
                </c:pt>
                <c:pt idx="33">
                  <c:v>96</c:v>
                </c:pt>
                <c:pt idx="34">
                  <c:v>96</c:v>
                </c:pt>
                <c:pt idx="35">
                  <c:v>96</c:v>
                </c:pt>
              </c:numCache>
            </c:numRef>
          </c:yVal>
          <c:smooth val="0"/>
          <c:extLst>
            <c:ext xmlns:c16="http://schemas.microsoft.com/office/drawing/2014/chart" uri="{C3380CC4-5D6E-409C-BE32-E72D297353CC}">
              <c16:uniqueId val="{00000002-B068-7B4F-A4DD-76AD032D806F}"/>
            </c:ext>
          </c:extLst>
        </c:ser>
        <c:ser>
          <c:idx val="1"/>
          <c:order val="3"/>
          <c:tx>
            <c:strRef>
              <c:f>'Tabled Values'!$G$1</c:f>
              <c:strCache>
                <c:ptCount val="1"/>
                <c:pt idx="0">
                  <c:v>IE2 - High Efficiency 50 Hz</c:v>
                </c:pt>
              </c:strCache>
            </c:strRef>
          </c:tx>
          <c:spPr>
            <a:ln>
              <a:solidFill>
                <a:srgbClr val="FFC000"/>
              </a:solidFill>
            </a:ln>
            <a:effectLst/>
          </c:spPr>
          <c:marker>
            <c:symbol val="none"/>
          </c:marker>
          <c:xVal>
            <c:numRef>
              <c:f>'Tabled Values'!$G$12:$G$47</c:f>
              <c:numCache>
                <c:formatCode>General</c:formatCode>
                <c:ptCount val="36"/>
                <c:pt idx="0">
                  <c:v>0.12</c:v>
                </c:pt>
                <c:pt idx="1">
                  <c:v>0.18</c:v>
                </c:pt>
                <c:pt idx="2">
                  <c:v>0.2</c:v>
                </c:pt>
                <c:pt idx="3">
                  <c:v>0.25</c:v>
                </c:pt>
                <c:pt idx="4">
                  <c:v>0.37</c:v>
                </c:pt>
                <c:pt idx="5">
                  <c:v>0.4</c:v>
                </c:pt>
                <c:pt idx="6">
                  <c:v>0.55000000000000004</c:v>
                </c:pt>
                <c:pt idx="7">
                  <c:v>0.75</c:v>
                </c:pt>
                <c:pt idx="8">
                  <c:v>1.1000000000000001</c:v>
                </c:pt>
                <c:pt idx="9">
                  <c:v>1.5</c:v>
                </c:pt>
                <c:pt idx="10">
                  <c:v>2.2000000000000002</c:v>
                </c:pt>
                <c:pt idx="11">
                  <c:v>3</c:v>
                </c:pt>
                <c:pt idx="12">
                  <c:v>4</c:v>
                </c:pt>
                <c:pt idx="13">
                  <c:v>5.5</c:v>
                </c:pt>
                <c:pt idx="14">
                  <c:v>7.5</c:v>
                </c:pt>
                <c:pt idx="15">
                  <c:v>11</c:v>
                </c:pt>
                <c:pt idx="16">
                  <c:v>15</c:v>
                </c:pt>
                <c:pt idx="17">
                  <c:v>18.5</c:v>
                </c:pt>
                <c:pt idx="18">
                  <c:v>22</c:v>
                </c:pt>
                <c:pt idx="19">
                  <c:v>30</c:v>
                </c:pt>
                <c:pt idx="20">
                  <c:v>37</c:v>
                </c:pt>
                <c:pt idx="21">
                  <c:v>45</c:v>
                </c:pt>
                <c:pt idx="22">
                  <c:v>55</c:v>
                </c:pt>
                <c:pt idx="23">
                  <c:v>75</c:v>
                </c:pt>
                <c:pt idx="24">
                  <c:v>90</c:v>
                </c:pt>
                <c:pt idx="25">
                  <c:v>110</c:v>
                </c:pt>
                <c:pt idx="26">
                  <c:v>132</c:v>
                </c:pt>
                <c:pt idx="27">
                  <c:v>160</c:v>
                </c:pt>
                <c:pt idx="28">
                  <c:v>200</c:v>
                </c:pt>
                <c:pt idx="29">
                  <c:v>250</c:v>
                </c:pt>
                <c:pt idx="30">
                  <c:v>315</c:v>
                </c:pt>
                <c:pt idx="31">
                  <c:v>355</c:v>
                </c:pt>
                <c:pt idx="32">
                  <c:v>400</c:v>
                </c:pt>
                <c:pt idx="33">
                  <c:v>500</c:v>
                </c:pt>
                <c:pt idx="34">
                  <c:v>800</c:v>
                </c:pt>
                <c:pt idx="35">
                  <c:v>1000</c:v>
                </c:pt>
              </c:numCache>
            </c:numRef>
          </c:xVal>
          <c:yVal>
            <c:numRef>
              <c:f>'Tabled Values'!$I$12:$I$47</c:f>
              <c:numCache>
                <c:formatCode>0.0</c:formatCode>
                <c:ptCount val="36"/>
                <c:pt idx="0">
                  <c:v>59.1</c:v>
                </c:pt>
                <c:pt idx="1">
                  <c:v>64.7</c:v>
                </c:pt>
                <c:pt idx="2">
                  <c:v>65.900000000000006</c:v>
                </c:pt>
                <c:pt idx="3">
                  <c:v>68.5</c:v>
                </c:pt>
                <c:pt idx="4">
                  <c:v>72.7</c:v>
                </c:pt>
                <c:pt idx="5">
                  <c:v>73.5</c:v>
                </c:pt>
                <c:pt idx="6">
                  <c:v>77.099999999999994</c:v>
                </c:pt>
                <c:pt idx="7">
                  <c:v>79.599999999999994</c:v>
                </c:pt>
                <c:pt idx="8">
                  <c:v>81.400000000000006</c:v>
                </c:pt>
                <c:pt idx="9">
                  <c:v>82.8</c:v>
                </c:pt>
                <c:pt idx="10">
                  <c:v>84.3</c:v>
                </c:pt>
                <c:pt idx="11">
                  <c:v>85.5</c:v>
                </c:pt>
                <c:pt idx="12">
                  <c:v>86.6</c:v>
                </c:pt>
                <c:pt idx="13">
                  <c:v>87.7</c:v>
                </c:pt>
                <c:pt idx="14">
                  <c:v>88.7</c:v>
                </c:pt>
                <c:pt idx="15">
                  <c:v>89.8</c:v>
                </c:pt>
                <c:pt idx="16">
                  <c:v>90.6</c:v>
                </c:pt>
                <c:pt idx="17">
                  <c:v>91.2</c:v>
                </c:pt>
                <c:pt idx="18">
                  <c:v>91.6</c:v>
                </c:pt>
                <c:pt idx="19">
                  <c:v>92.3</c:v>
                </c:pt>
                <c:pt idx="20">
                  <c:v>92.7</c:v>
                </c:pt>
                <c:pt idx="21">
                  <c:v>93.1</c:v>
                </c:pt>
                <c:pt idx="22">
                  <c:v>93.5</c:v>
                </c:pt>
                <c:pt idx="23">
                  <c:v>94</c:v>
                </c:pt>
                <c:pt idx="24">
                  <c:v>94.2</c:v>
                </c:pt>
                <c:pt idx="25">
                  <c:v>94.5</c:v>
                </c:pt>
                <c:pt idx="26">
                  <c:v>94.7</c:v>
                </c:pt>
                <c:pt idx="27">
                  <c:v>94.9</c:v>
                </c:pt>
                <c:pt idx="28">
                  <c:v>95.1</c:v>
                </c:pt>
                <c:pt idx="29">
                  <c:v>95.1</c:v>
                </c:pt>
                <c:pt idx="30">
                  <c:v>95.1</c:v>
                </c:pt>
                <c:pt idx="31">
                  <c:v>95.1</c:v>
                </c:pt>
                <c:pt idx="32">
                  <c:v>95.1</c:v>
                </c:pt>
                <c:pt idx="33">
                  <c:v>95.1</c:v>
                </c:pt>
                <c:pt idx="34">
                  <c:v>95.1</c:v>
                </c:pt>
                <c:pt idx="35">
                  <c:v>95.1</c:v>
                </c:pt>
              </c:numCache>
            </c:numRef>
          </c:yVal>
          <c:smooth val="0"/>
          <c:extLst>
            <c:ext xmlns:c16="http://schemas.microsoft.com/office/drawing/2014/chart" uri="{C3380CC4-5D6E-409C-BE32-E72D297353CC}">
              <c16:uniqueId val="{00000003-B068-7B4F-A4DD-76AD032D806F}"/>
            </c:ext>
          </c:extLst>
        </c:ser>
        <c:ser>
          <c:idx val="0"/>
          <c:order val="4"/>
          <c:tx>
            <c:strRef>
              <c:f>'Tabled Values'!$A$1</c:f>
              <c:strCache>
                <c:ptCount val="1"/>
                <c:pt idx="0">
                  <c:v>IE1 - Standard Efficiency 50 Hz</c:v>
                </c:pt>
              </c:strCache>
            </c:strRef>
          </c:tx>
          <c:spPr>
            <a:ln>
              <a:solidFill>
                <a:srgbClr val="C00000"/>
              </a:solidFill>
            </a:ln>
            <a:effectLst/>
          </c:spPr>
          <c:marker>
            <c:symbol val="none"/>
          </c:marker>
          <c:xVal>
            <c:numRef>
              <c:f>'Tabled Values'!$A$12:$A$47</c:f>
              <c:numCache>
                <c:formatCode>General</c:formatCode>
                <c:ptCount val="36"/>
                <c:pt idx="0">
                  <c:v>0.12</c:v>
                </c:pt>
                <c:pt idx="1">
                  <c:v>0.18</c:v>
                </c:pt>
                <c:pt idx="2">
                  <c:v>0.2</c:v>
                </c:pt>
                <c:pt idx="3">
                  <c:v>0.25</c:v>
                </c:pt>
                <c:pt idx="4">
                  <c:v>0.37</c:v>
                </c:pt>
                <c:pt idx="5">
                  <c:v>0.4</c:v>
                </c:pt>
                <c:pt idx="6">
                  <c:v>0.55000000000000004</c:v>
                </c:pt>
                <c:pt idx="7">
                  <c:v>0.75</c:v>
                </c:pt>
                <c:pt idx="8">
                  <c:v>1.1000000000000001</c:v>
                </c:pt>
                <c:pt idx="9">
                  <c:v>1.5</c:v>
                </c:pt>
                <c:pt idx="10">
                  <c:v>2.2000000000000002</c:v>
                </c:pt>
                <c:pt idx="11">
                  <c:v>3</c:v>
                </c:pt>
                <c:pt idx="12">
                  <c:v>4</c:v>
                </c:pt>
                <c:pt idx="13">
                  <c:v>5.5</c:v>
                </c:pt>
                <c:pt idx="14">
                  <c:v>7.5</c:v>
                </c:pt>
                <c:pt idx="15">
                  <c:v>11</c:v>
                </c:pt>
                <c:pt idx="16">
                  <c:v>15</c:v>
                </c:pt>
                <c:pt idx="17">
                  <c:v>18.5</c:v>
                </c:pt>
                <c:pt idx="18">
                  <c:v>22</c:v>
                </c:pt>
                <c:pt idx="19">
                  <c:v>30</c:v>
                </c:pt>
                <c:pt idx="20">
                  <c:v>37</c:v>
                </c:pt>
                <c:pt idx="21">
                  <c:v>45</c:v>
                </c:pt>
                <c:pt idx="22">
                  <c:v>55</c:v>
                </c:pt>
                <c:pt idx="23">
                  <c:v>75</c:v>
                </c:pt>
                <c:pt idx="24">
                  <c:v>90</c:v>
                </c:pt>
                <c:pt idx="25">
                  <c:v>110</c:v>
                </c:pt>
                <c:pt idx="26">
                  <c:v>132</c:v>
                </c:pt>
                <c:pt idx="27">
                  <c:v>160</c:v>
                </c:pt>
                <c:pt idx="28">
                  <c:v>200</c:v>
                </c:pt>
                <c:pt idx="29">
                  <c:v>250</c:v>
                </c:pt>
                <c:pt idx="30">
                  <c:v>315</c:v>
                </c:pt>
                <c:pt idx="31">
                  <c:v>355</c:v>
                </c:pt>
                <c:pt idx="32">
                  <c:v>400</c:v>
                </c:pt>
                <c:pt idx="33">
                  <c:v>500</c:v>
                </c:pt>
                <c:pt idx="34">
                  <c:v>800</c:v>
                </c:pt>
                <c:pt idx="35">
                  <c:v>1000</c:v>
                </c:pt>
              </c:numCache>
            </c:numRef>
          </c:xVal>
          <c:yVal>
            <c:numRef>
              <c:f>'Tabled Values'!$C$12:$C$47</c:f>
              <c:numCache>
                <c:formatCode>0.0</c:formatCode>
                <c:ptCount val="36"/>
                <c:pt idx="0">
                  <c:v>50</c:v>
                </c:pt>
                <c:pt idx="1">
                  <c:v>57</c:v>
                </c:pt>
                <c:pt idx="2">
                  <c:v>58.5</c:v>
                </c:pt>
                <c:pt idx="3">
                  <c:v>61.5</c:v>
                </c:pt>
                <c:pt idx="4">
                  <c:v>66</c:v>
                </c:pt>
                <c:pt idx="5">
                  <c:v>66.8</c:v>
                </c:pt>
                <c:pt idx="6">
                  <c:v>70</c:v>
                </c:pt>
                <c:pt idx="7">
                  <c:v>72.099999999999994</c:v>
                </c:pt>
                <c:pt idx="8">
                  <c:v>75</c:v>
                </c:pt>
                <c:pt idx="9">
                  <c:v>77.2</c:v>
                </c:pt>
                <c:pt idx="10">
                  <c:v>79.7</c:v>
                </c:pt>
                <c:pt idx="11">
                  <c:v>81.5</c:v>
                </c:pt>
                <c:pt idx="12">
                  <c:v>83.1</c:v>
                </c:pt>
                <c:pt idx="13">
                  <c:v>84.7</c:v>
                </c:pt>
                <c:pt idx="14">
                  <c:v>86</c:v>
                </c:pt>
                <c:pt idx="15">
                  <c:v>87.6</c:v>
                </c:pt>
                <c:pt idx="16">
                  <c:v>88.7</c:v>
                </c:pt>
                <c:pt idx="17">
                  <c:v>89.3</c:v>
                </c:pt>
                <c:pt idx="18">
                  <c:v>89.9</c:v>
                </c:pt>
                <c:pt idx="19">
                  <c:v>90.7</c:v>
                </c:pt>
                <c:pt idx="20">
                  <c:v>91.2</c:v>
                </c:pt>
                <c:pt idx="21">
                  <c:v>91.7</c:v>
                </c:pt>
                <c:pt idx="22">
                  <c:v>92.1</c:v>
                </c:pt>
                <c:pt idx="23">
                  <c:v>92.7</c:v>
                </c:pt>
                <c:pt idx="24">
                  <c:v>93</c:v>
                </c:pt>
                <c:pt idx="25">
                  <c:v>93.3</c:v>
                </c:pt>
                <c:pt idx="26">
                  <c:v>93.5</c:v>
                </c:pt>
                <c:pt idx="27">
                  <c:v>93.8</c:v>
                </c:pt>
                <c:pt idx="28">
                  <c:v>94</c:v>
                </c:pt>
                <c:pt idx="29">
                  <c:v>94</c:v>
                </c:pt>
                <c:pt idx="30">
                  <c:v>94</c:v>
                </c:pt>
                <c:pt idx="31">
                  <c:v>94</c:v>
                </c:pt>
                <c:pt idx="32">
                  <c:v>94</c:v>
                </c:pt>
                <c:pt idx="33">
                  <c:v>94</c:v>
                </c:pt>
                <c:pt idx="34">
                  <c:v>94</c:v>
                </c:pt>
                <c:pt idx="35">
                  <c:v>94</c:v>
                </c:pt>
              </c:numCache>
            </c:numRef>
          </c:yVal>
          <c:smooth val="0"/>
          <c:extLst>
            <c:ext xmlns:c16="http://schemas.microsoft.com/office/drawing/2014/chart" uri="{C3380CC4-5D6E-409C-BE32-E72D297353CC}">
              <c16:uniqueId val="{00000004-B068-7B4F-A4DD-76AD032D806F}"/>
            </c:ext>
          </c:extLst>
        </c:ser>
        <c:dLbls>
          <c:showLegendKey val="0"/>
          <c:showVal val="0"/>
          <c:showCatName val="0"/>
          <c:showSerName val="0"/>
          <c:showPercent val="0"/>
          <c:showBubbleSize val="0"/>
        </c:dLbls>
        <c:axId val="2134667768"/>
        <c:axId val="2085384264"/>
      </c:scatterChart>
      <c:valAx>
        <c:axId val="2134667768"/>
        <c:scaling>
          <c:logBase val="10"/>
          <c:orientation val="minMax"/>
          <c:max val="1000"/>
          <c:min val="0.1"/>
        </c:scaling>
        <c:delete val="0"/>
        <c:axPos val="b"/>
        <c:minorGridlines/>
        <c:title>
          <c:tx>
            <c:rich>
              <a:bodyPr/>
              <a:lstStyle/>
              <a:p>
                <a:pPr>
                  <a:defRPr/>
                </a:pPr>
                <a:r>
                  <a:rPr lang="en-US"/>
                  <a:t>Motor output power [kW]   log scale </a:t>
                </a:r>
              </a:p>
            </c:rich>
          </c:tx>
          <c:layout>
            <c:manualLayout>
              <c:xMode val="edge"/>
              <c:yMode val="edge"/>
              <c:x val="0.23031129195911201"/>
              <c:y val="0.94491452304725598"/>
            </c:manualLayout>
          </c:layout>
          <c:overlay val="0"/>
        </c:title>
        <c:numFmt formatCode="General" sourceLinked="1"/>
        <c:majorTickMark val="out"/>
        <c:minorTickMark val="none"/>
        <c:tickLblPos val="nextTo"/>
        <c:crossAx val="2085384264"/>
        <c:crossesAt val="45"/>
        <c:crossBetween val="midCat"/>
      </c:valAx>
      <c:valAx>
        <c:axId val="2085384264"/>
        <c:scaling>
          <c:orientation val="minMax"/>
          <c:max val="100"/>
          <c:min val="45"/>
        </c:scaling>
        <c:delete val="0"/>
        <c:axPos val="l"/>
        <c:majorGridlines/>
        <c:minorGridlines>
          <c:spPr>
            <a:ln>
              <a:noFill/>
            </a:ln>
          </c:spPr>
        </c:minorGridlines>
        <c:title>
          <c:tx>
            <c:rich>
              <a:bodyPr rot="-5400000" vert="horz"/>
              <a:lstStyle/>
              <a:p>
                <a:pPr>
                  <a:defRPr/>
                </a:pPr>
                <a:r>
                  <a:rPr lang="en-US" baseline="0"/>
                  <a:t>Efficiency  </a:t>
                </a:r>
                <a:r>
                  <a:rPr lang="en-US"/>
                  <a:t>[%]</a:t>
                </a:r>
              </a:p>
            </c:rich>
          </c:tx>
          <c:layout>
            <c:manualLayout>
              <c:xMode val="edge"/>
              <c:yMode val="edge"/>
              <c:x val="2.6941302854339301E-2"/>
              <c:y val="0.23040986992363899"/>
            </c:manualLayout>
          </c:layout>
          <c:overlay val="0"/>
        </c:title>
        <c:numFmt formatCode="0" sourceLinked="0"/>
        <c:majorTickMark val="out"/>
        <c:minorTickMark val="none"/>
        <c:tickLblPos val="nextTo"/>
        <c:spPr>
          <a:noFill/>
        </c:spPr>
        <c:crossAx val="2134667768"/>
        <c:crossesAt val="0.1"/>
        <c:crossBetween val="midCat"/>
        <c:majorUnit val="5"/>
        <c:minorUnit val="1"/>
      </c:valAx>
    </c:plotArea>
    <c:legend>
      <c:legendPos val="r"/>
      <c:layout>
        <c:manualLayout>
          <c:xMode val="edge"/>
          <c:yMode val="edge"/>
          <c:x val="0.45560770202020207"/>
          <c:y val="0.44513069487938228"/>
          <c:w val="0.43565593434343403"/>
          <c:h val="0.29437077294685998"/>
        </c:manualLayout>
      </c:layout>
      <c:overlay val="0"/>
      <c:spPr>
        <a:solidFill>
          <a:schemeClr val="bg1"/>
        </a:solidFill>
        <a:ln>
          <a:solidFill>
            <a:schemeClr val="tx1"/>
          </a:solidFill>
        </a:ln>
        <a:effectLst/>
      </c:spPr>
      <c:txPr>
        <a:bodyPr/>
        <a:lstStyle/>
        <a:p>
          <a:pPr>
            <a:defRPr b="1"/>
          </a:pPr>
          <a:endParaRPr lang="en-NL"/>
        </a:p>
      </c:txPr>
    </c:legend>
    <c:plotVisOnly val="1"/>
    <c:dispBlanksAs val="gap"/>
    <c:showDLblsOverMax val="0"/>
  </c:chart>
  <c:spPr>
    <a:ln>
      <a:solidFill>
        <a:sysClr val="windowText" lastClr="000000"/>
      </a:solidFill>
    </a:ln>
  </c:spPr>
  <c:txPr>
    <a:bodyPr/>
    <a:lstStyle/>
    <a:p>
      <a:pPr>
        <a:defRPr>
          <a:latin typeface="Arial" pitchFamily="34" charset="0"/>
          <a:cs typeface="Arial" pitchFamily="34" charset="0"/>
        </a:defRPr>
      </a:pPr>
      <a:endParaRPr lang="en-NL"/>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8022D-F823-4195-A2D8-74ED401F4592}" type="datetimeFigureOut">
              <a:rPr lang="en-IN" smtClean="0"/>
              <a:t>23/10/24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4D628-4E78-4084-8515-0135DEEBF233}" type="slidenum">
              <a:rPr lang="en-IN" smtClean="0"/>
              <a:t>‹#›</a:t>
            </a:fld>
            <a:endParaRPr lang="en-IN"/>
          </a:p>
        </p:txBody>
      </p:sp>
    </p:spTree>
    <p:extLst>
      <p:ext uri="{BB962C8B-B14F-4D97-AF65-F5344CB8AC3E}">
        <p14:creationId xmlns:p14="http://schemas.microsoft.com/office/powerpoint/2010/main" val="277094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D08428-7D44-4333-B121-702F00B481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743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44D628-4E78-4084-8515-0135DEEBF233}" type="slidenum">
              <a:rPr lang="en-IN" smtClean="0"/>
              <a:t>17</a:t>
            </a:fld>
            <a:endParaRPr lang="en-IN"/>
          </a:p>
        </p:txBody>
      </p:sp>
    </p:spTree>
    <p:extLst>
      <p:ext uri="{BB962C8B-B14F-4D97-AF65-F5344CB8AC3E}">
        <p14:creationId xmlns:p14="http://schemas.microsoft.com/office/powerpoint/2010/main" val="329097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22% savings in total electricity use WATER pumps in 25 years time </a:t>
            </a:r>
          </a:p>
        </p:txBody>
      </p:sp>
      <p:sp>
        <p:nvSpPr>
          <p:cNvPr id="4" name="Slide Number Placeholder 3"/>
          <p:cNvSpPr>
            <a:spLocks noGrp="1"/>
          </p:cNvSpPr>
          <p:nvPr>
            <p:ph type="sldNum" sz="quarter" idx="5"/>
          </p:nvPr>
        </p:nvSpPr>
        <p:spPr/>
        <p:txBody>
          <a:bodyPr/>
          <a:lstStyle/>
          <a:p>
            <a:fld id="{8944D628-4E78-4084-8515-0135DEEBF233}" type="slidenum">
              <a:rPr lang="en-IN" smtClean="0"/>
              <a:t>18</a:t>
            </a:fld>
            <a:endParaRPr lang="en-IN"/>
          </a:p>
        </p:txBody>
      </p:sp>
    </p:spTree>
    <p:extLst>
      <p:ext uri="{BB962C8B-B14F-4D97-AF65-F5344CB8AC3E}">
        <p14:creationId xmlns:p14="http://schemas.microsoft.com/office/powerpoint/2010/main" val="1111144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25% savings in total electricity use FANS in 25 years time </a:t>
            </a:r>
          </a:p>
          <a:p>
            <a:endParaRPr lang="en-GB" dirty="0"/>
          </a:p>
        </p:txBody>
      </p:sp>
      <p:sp>
        <p:nvSpPr>
          <p:cNvPr id="4" name="Slide Number Placeholder 3"/>
          <p:cNvSpPr>
            <a:spLocks noGrp="1"/>
          </p:cNvSpPr>
          <p:nvPr>
            <p:ph type="sldNum" sz="quarter" idx="5"/>
          </p:nvPr>
        </p:nvSpPr>
        <p:spPr/>
        <p:txBody>
          <a:bodyPr/>
          <a:lstStyle/>
          <a:p>
            <a:fld id="{8944D628-4E78-4084-8515-0135DEEBF233}" type="slidenum">
              <a:rPr lang="en-IN" smtClean="0"/>
              <a:t>19</a:t>
            </a:fld>
            <a:endParaRPr lang="en-IN"/>
          </a:p>
        </p:txBody>
      </p:sp>
    </p:spTree>
    <p:extLst>
      <p:ext uri="{BB962C8B-B14F-4D97-AF65-F5344CB8AC3E}">
        <p14:creationId xmlns:p14="http://schemas.microsoft.com/office/powerpoint/2010/main" val="2738616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44D628-4E78-4084-8515-0135DEEBF233}" type="slidenum">
              <a:rPr lang="en-IN" smtClean="0"/>
              <a:t>20</a:t>
            </a:fld>
            <a:endParaRPr lang="en-IN"/>
          </a:p>
        </p:txBody>
      </p:sp>
    </p:spTree>
    <p:extLst>
      <p:ext uri="{BB962C8B-B14F-4D97-AF65-F5344CB8AC3E}">
        <p14:creationId xmlns:p14="http://schemas.microsoft.com/office/powerpoint/2010/main" val="978786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5C41B-AA23-BD55-16DB-1730E0B63A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82A461-DA5E-2778-2A7B-A8C1A10697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6141B-3629-6EBF-6F1C-E48F5951E36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C52E35C-2600-0F55-8394-F48F7D3EE81F}"/>
              </a:ext>
            </a:extLst>
          </p:cNvPr>
          <p:cNvSpPr>
            <a:spLocks noGrp="1"/>
          </p:cNvSpPr>
          <p:nvPr>
            <p:ph type="sldNum" sz="quarter" idx="5"/>
          </p:nvPr>
        </p:nvSpPr>
        <p:spPr/>
        <p:txBody>
          <a:bodyPr/>
          <a:lstStyle/>
          <a:p>
            <a:fld id="{8944D628-4E78-4084-8515-0135DEEBF233}" type="slidenum">
              <a:rPr lang="en-IN" smtClean="0"/>
              <a:t>21</a:t>
            </a:fld>
            <a:endParaRPr lang="en-IN"/>
          </a:p>
        </p:txBody>
      </p:sp>
    </p:spTree>
    <p:extLst>
      <p:ext uri="{BB962C8B-B14F-4D97-AF65-F5344CB8AC3E}">
        <p14:creationId xmlns:p14="http://schemas.microsoft.com/office/powerpoint/2010/main" val="1313349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C429BF-E1BD-48F7-B9E7-F8145C23416D}"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67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0E7CB-3F67-92F3-DDA8-1079B19E9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6FB34-D61A-D9E5-82BD-56835F6A6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FE6D5-11D6-02FF-F8FE-8C8CEA9C5E9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2782D2-2D30-55AD-32C3-B667A03D1E58}"/>
              </a:ext>
            </a:extLst>
          </p:cNvPr>
          <p:cNvSpPr>
            <a:spLocks noGrp="1"/>
          </p:cNvSpPr>
          <p:nvPr>
            <p:ph type="sldNum" sz="quarter" idx="5"/>
          </p:nvPr>
        </p:nvSpPr>
        <p:spPr/>
        <p:txBody>
          <a:bodyPr/>
          <a:lstStyle/>
          <a:p>
            <a:fld id="{BAD08428-7D44-4333-B121-702F00B4817B}" type="slidenum">
              <a:rPr lang="en-US" smtClean="0"/>
              <a:t>3</a:t>
            </a:fld>
            <a:endParaRPr lang="en-US"/>
          </a:p>
        </p:txBody>
      </p:sp>
    </p:spTree>
    <p:extLst>
      <p:ext uri="{BB962C8B-B14F-4D97-AF65-F5344CB8AC3E}">
        <p14:creationId xmlns:p14="http://schemas.microsoft.com/office/powerpoint/2010/main" val="161939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IEA projects the global electricity demand to rise by 25% to 30% by 2030 (relative to 2021), due to an increase in motor systems in industry and buildings, a shift to the use of electric heat pumps, and an increased use of electric vehicles and hydrogen (production). </a:t>
            </a:r>
          </a:p>
          <a:p>
            <a:r>
              <a:rPr lang="en-US" dirty="0"/>
              <a:t>Main growth contribution i.e., 70% to 80%, will come from China, India and other emerging markets and developing economies.</a:t>
            </a:r>
          </a:p>
          <a:p>
            <a:r>
              <a:rPr lang="en-US" dirty="0"/>
              <a:t>CLASP reports: policy actions to double the efficiency of new industrial motor systems and greatly accelerate the replacement of existing industrial motor systems stock by 2030 could mitigate 3.4 Gt CO2 emissions by 2040 and 5.1 Gt by 2050. </a:t>
            </a:r>
          </a:p>
          <a:p>
            <a:r>
              <a:rPr lang="en-US" dirty="0"/>
              <a:t>[A doubling of efficiency would mean a 50% reduction in the average energy consumption of new units.] [6.2 Gt in 2021]</a:t>
            </a:r>
          </a:p>
          <a:p>
            <a:endParaRPr lang="en-IN" dirty="0"/>
          </a:p>
        </p:txBody>
      </p:sp>
      <p:sp>
        <p:nvSpPr>
          <p:cNvPr id="4" name="Slide Number Placeholder 3"/>
          <p:cNvSpPr>
            <a:spLocks noGrp="1"/>
          </p:cNvSpPr>
          <p:nvPr>
            <p:ph type="sldNum" sz="quarter" idx="5"/>
          </p:nvPr>
        </p:nvSpPr>
        <p:spPr/>
        <p:txBody>
          <a:bodyPr/>
          <a:lstStyle/>
          <a:p>
            <a:fld id="{8944D628-4E78-4084-8515-0135DEEBF233}" type="slidenum">
              <a:rPr lang="en-IN" smtClean="0"/>
              <a:t>5</a:t>
            </a:fld>
            <a:endParaRPr lang="en-IN"/>
          </a:p>
        </p:txBody>
      </p:sp>
    </p:spTree>
    <p:extLst>
      <p:ext uri="{BB962C8B-B14F-4D97-AF65-F5344CB8AC3E}">
        <p14:creationId xmlns:p14="http://schemas.microsoft.com/office/powerpoint/2010/main" val="87941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 name="Slide Number Placeholder 3"/>
          <p:cNvSpPr>
            <a:spLocks noGrp="1"/>
          </p:cNvSpPr>
          <p:nvPr>
            <p:ph type="sldNum" sz="quarter" idx="5"/>
          </p:nvPr>
        </p:nvSpPr>
        <p:spPr>
          <a:xfrm>
            <a:off x="4143590" y="9119474"/>
            <a:ext cx="3169920" cy="480060"/>
          </a:xfrm>
        </p:spPr>
        <p:txBody>
          <a:bodyPr/>
          <a:lstStyle/>
          <a:p>
            <a:fld id="{9C5D3DB0-E084-5E43-99DD-767E9DCDC2E9}" type="slidenum">
              <a:rPr lang="en-US" smtClean="0"/>
              <a:pPr/>
              <a:t>8</a:t>
            </a:fld>
            <a:endParaRPr lang="en-US" dirty="0"/>
          </a:p>
        </p:txBody>
      </p:sp>
      <p:sp>
        <p:nvSpPr>
          <p:cNvPr id="6" name="Notes Placeholder 5">
            <a:extLst>
              <a:ext uri="{FF2B5EF4-FFF2-40B4-BE49-F238E27FC236}">
                <a16:creationId xmlns:a16="http://schemas.microsoft.com/office/drawing/2014/main" id="{243F2FD9-17AB-454D-BC54-C5F5E6E7176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2373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44D628-4E78-4084-8515-0135DEEBF233}" type="slidenum">
              <a:rPr lang="en-IN" smtClean="0"/>
              <a:t>10</a:t>
            </a:fld>
            <a:endParaRPr lang="en-IN"/>
          </a:p>
        </p:txBody>
      </p:sp>
    </p:spTree>
    <p:extLst>
      <p:ext uri="{BB962C8B-B14F-4D97-AF65-F5344CB8AC3E}">
        <p14:creationId xmlns:p14="http://schemas.microsoft.com/office/powerpoint/2010/main" val="315283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 name="Slide Number Placeholder 3"/>
          <p:cNvSpPr>
            <a:spLocks noGrp="1"/>
          </p:cNvSpPr>
          <p:nvPr>
            <p:ph type="sldNum" sz="quarter" idx="5"/>
          </p:nvPr>
        </p:nvSpPr>
        <p:spPr>
          <a:xfrm>
            <a:off x="4143590" y="9119474"/>
            <a:ext cx="3169920" cy="480060"/>
          </a:xfrm>
        </p:spPr>
        <p:txBody>
          <a:bodyPr/>
          <a:lstStyle/>
          <a:p>
            <a:fld id="{9C5D3DB0-E084-5E43-99DD-767E9DCDC2E9}" type="slidenum">
              <a:rPr lang="en-US" smtClean="0"/>
              <a:pPr/>
              <a:t>12</a:t>
            </a:fld>
            <a:endParaRPr lang="en-US" dirty="0"/>
          </a:p>
        </p:txBody>
      </p:sp>
      <p:sp>
        <p:nvSpPr>
          <p:cNvPr id="6" name="Notes Placeholder 5">
            <a:extLst>
              <a:ext uri="{FF2B5EF4-FFF2-40B4-BE49-F238E27FC236}">
                <a16:creationId xmlns:a16="http://schemas.microsoft.com/office/drawing/2014/main" id="{243F2FD9-17AB-454D-BC54-C5F5E6E7176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95242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44D628-4E78-4084-8515-0135DEEBF233}" type="slidenum">
              <a:rPr lang="en-IN" smtClean="0"/>
              <a:t>13</a:t>
            </a:fld>
            <a:endParaRPr lang="en-IN"/>
          </a:p>
        </p:txBody>
      </p:sp>
    </p:spTree>
    <p:extLst>
      <p:ext uri="{BB962C8B-B14F-4D97-AF65-F5344CB8AC3E}">
        <p14:creationId xmlns:p14="http://schemas.microsoft.com/office/powerpoint/2010/main" val="3182906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 savings in total electricity use electric MOTORS in 25 years time </a:t>
            </a:r>
          </a:p>
          <a:p>
            <a:endParaRPr lang="en-GB" dirty="0"/>
          </a:p>
        </p:txBody>
      </p:sp>
      <p:sp>
        <p:nvSpPr>
          <p:cNvPr id="4" name="Slide Number Placeholder 3"/>
          <p:cNvSpPr>
            <a:spLocks noGrp="1"/>
          </p:cNvSpPr>
          <p:nvPr>
            <p:ph type="sldNum" sz="quarter" idx="5"/>
          </p:nvPr>
        </p:nvSpPr>
        <p:spPr/>
        <p:txBody>
          <a:bodyPr/>
          <a:lstStyle/>
          <a:p>
            <a:fld id="{8944D628-4E78-4084-8515-0135DEEBF233}" type="slidenum">
              <a:rPr lang="en-IN" smtClean="0"/>
              <a:t>14</a:t>
            </a:fld>
            <a:endParaRPr lang="en-IN"/>
          </a:p>
        </p:txBody>
      </p:sp>
    </p:spTree>
    <p:extLst>
      <p:ext uri="{BB962C8B-B14F-4D97-AF65-F5344CB8AC3E}">
        <p14:creationId xmlns:p14="http://schemas.microsoft.com/office/powerpoint/2010/main" val="3752747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44D628-4E78-4084-8515-0135DEEBF233}" type="slidenum">
              <a:rPr lang="en-IN" smtClean="0"/>
              <a:t>16</a:t>
            </a:fld>
            <a:endParaRPr lang="en-IN"/>
          </a:p>
        </p:txBody>
      </p:sp>
    </p:spTree>
    <p:extLst>
      <p:ext uri="{BB962C8B-B14F-4D97-AF65-F5344CB8AC3E}">
        <p14:creationId xmlns:p14="http://schemas.microsoft.com/office/powerpoint/2010/main" val="3128171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llout/Quot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solidFill>
            <a:schemeClr val="bg1">
              <a:lumMod val="95000"/>
            </a:schemeClr>
          </a:solidFill>
        </p:spPr>
        <p:txBody>
          <a:bodyPr rtlCol="0">
            <a:normAutofit/>
          </a:bodyPr>
          <a:lstStyle/>
          <a:p>
            <a:pPr lvl="0"/>
            <a:endParaRPr lang="en-US" noProof="0"/>
          </a:p>
        </p:txBody>
      </p:sp>
    </p:spTree>
    <p:extLst>
      <p:ext uri="{BB962C8B-B14F-4D97-AF65-F5344CB8AC3E}">
        <p14:creationId xmlns:p14="http://schemas.microsoft.com/office/powerpoint/2010/main" val="22093655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609600" y="6245225"/>
            <a:ext cx="3860800" cy="476250"/>
          </a:xfrm>
          <a:ln/>
        </p:spPr>
        <p:txBody>
          <a:bodyPr anchor="ctr"/>
          <a:lstStyle>
            <a:lvl1pPr algn="l">
              <a:defRPr/>
            </a:lvl1pPr>
          </a:lstStyle>
          <a:p>
            <a:pPr>
              <a:defRPr/>
            </a:pPr>
            <a:r>
              <a:rPr lang="en-US" altLang="en-US" dirty="0"/>
              <a:t>U4E Webinar on Electric Motor Systems</a:t>
            </a:r>
          </a:p>
        </p:txBody>
      </p:sp>
      <p:sp>
        <p:nvSpPr>
          <p:cNvPr id="6" name="Rectangle 6"/>
          <p:cNvSpPr>
            <a:spLocks noGrp="1" noChangeArrowheads="1"/>
          </p:cNvSpPr>
          <p:nvPr>
            <p:ph type="sldNum" sz="quarter" idx="12"/>
          </p:nvPr>
        </p:nvSpPr>
        <p:spPr>
          <a:xfrm>
            <a:off x="5110482" y="6245225"/>
            <a:ext cx="2844800" cy="476250"/>
          </a:xfrm>
          <a:prstGeom prst="rect">
            <a:avLst/>
          </a:prstGeom>
          <a:ln/>
        </p:spPr>
        <p:txBody>
          <a:bodyPr anchor="ctr"/>
          <a:lstStyle>
            <a:lvl1pPr algn="ctr">
              <a:defRPr sz="1400">
                <a:solidFill>
                  <a:srgbClr val="0061AD"/>
                </a:solidFill>
                <a:latin typeface="Calibri" panose="020F0502020204030204" pitchFamily="34" charset="0"/>
                <a:cs typeface="Calibri" panose="020F0502020204030204" pitchFamily="34" charset="0"/>
              </a:defRPr>
            </a:lvl1pPr>
          </a:lstStyle>
          <a:p>
            <a:pPr>
              <a:defRPr/>
            </a:pPr>
            <a:fld id="{9FC44830-9AF3-454A-BA94-F3CD35966DD5}" type="slidenum">
              <a:rPr lang="en-US" altLang="en-US" smtClean="0"/>
              <a:pPr>
                <a:defRPr/>
              </a:pPr>
              <a:t>‹#›</a:t>
            </a:fld>
            <a:endParaRPr lang="en-US" altLang="en-US" dirty="0"/>
          </a:p>
        </p:txBody>
      </p:sp>
    </p:spTree>
    <p:extLst>
      <p:ext uri="{BB962C8B-B14F-4D97-AF65-F5344CB8AC3E}">
        <p14:creationId xmlns:p14="http://schemas.microsoft.com/office/powerpoint/2010/main" val="236681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963085" y="6245225"/>
            <a:ext cx="7063316" cy="476250"/>
          </a:xfrm>
          <a:ln/>
        </p:spPr>
        <p:txBody>
          <a:bodyPr/>
          <a:lstStyle>
            <a:lvl1pPr algn="l">
              <a:defRPr/>
            </a:lvl1pPr>
          </a:lstStyle>
          <a:p>
            <a:pPr>
              <a:defRPr/>
            </a:pPr>
            <a:r>
              <a:rPr lang="en-US" altLang="en-US" dirty="0"/>
              <a:t>U4E AAA WG Meeting Motor Systems 22-06-2023</a:t>
            </a:r>
          </a:p>
        </p:txBody>
      </p:sp>
    </p:spTree>
    <p:extLst>
      <p:ext uri="{BB962C8B-B14F-4D97-AF65-F5344CB8AC3E}">
        <p14:creationId xmlns:p14="http://schemas.microsoft.com/office/powerpoint/2010/main" val="3772265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U4E WG Meeting Motor Systems 22-06-2023</a:t>
            </a:r>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B57B132B-8163-4CF1-8F32-FF6CA7CFF871}" type="slidenum">
              <a:rPr lang="en-US" altLang="en-US"/>
              <a:pPr>
                <a:defRPr/>
              </a:pPr>
              <a:t>‹#›</a:t>
            </a:fld>
            <a:endParaRPr lang="en-US" altLang="en-US"/>
          </a:p>
        </p:txBody>
      </p:sp>
    </p:spTree>
    <p:extLst>
      <p:ext uri="{BB962C8B-B14F-4D97-AF65-F5344CB8AC3E}">
        <p14:creationId xmlns:p14="http://schemas.microsoft.com/office/powerpoint/2010/main" val="1237782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U4E WG Meeting Motor Systems 22-06-2023</a:t>
            </a:r>
          </a:p>
        </p:txBody>
      </p:sp>
      <p:sp>
        <p:nvSpPr>
          <p:cNvPr id="9"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9010896E-AFA9-4CA3-A4A8-999F132CD0D4}" type="slidenum">
              <a:rPr lang="en-US" altLang="en-US"/>
              <a:pPr>
                <a:defRPr/>
              </a:pPr>
              <a:t>‹#›</a:t>
            </a:fld>
            <a:endParaRPr lang="en-US" altLang="en-US"/>
          </a:p>
        </p:txBody>
      </p:sp>
    </p:spTree>
    <p:extLst>
      <p:ext uri="{BB962C8B-B14F-4D97-AF65-F5344CB8AC3E}">
        <p14:creationId xmlns:p14="http://schemas.microsoft.com/office/powerpoint/2010/main" val="2974388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U4E WG Meeting Motor Systems 22-06-2023</a:t>
            </a:r>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61491C3F-FE59-485A-9D7F-23E8D1A12985}" type="slidenum">
              <a:rPr lang="en-US" altLang="en-US"/>
              <a:pPr>
                <a:defRPr/>
              </a:pPr>
              <a:t>‹#›</a:t>
            </a:fld>
            <a:endParaRPr lang="en-US" altLang="en-US"/>
          </a:p>
        </p:txBody>
      </p:sp>
    </p:spTree>
    <p:extLst>
      <p:ext uri="{BB962C8B-B14F-4D97-AF65-F5344CB8AC3E}">
        <p14:creationId xmlns:p14="http://schemas.microsoft.com/office/powerpoint/2010/main" val="354031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U4E WG Meeting Motor Systems 22-06-2023</a:t>
            </a:r>
          </a:p>
        </p:txBody>
      </p:sp>
    </p:spTree>
    <p:extLst>
      <p:ext uri="{BB962C8B-B14F-4D97-AF65-F5344CB8AC3E}">
        <p14:creationId xmlns:p14="http://schemas.microsoft.com/office/powerpoint/2010/main" val="1476351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U4E WG Meeting Motor Systems 22-06-2023</a:t>
            </a:r>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F1A0234B-C64B-4490-BBAE-4D34F92D1B4F}" type="slidenum">
              <a:rPr lang="en-US" altLang="en-US"/>
              <a:pPr>
                <a:defRPr/>
              </a:pPr>
              <a:t>‹#›</a:t>
            </a:fld>
            <a:endParaRPr lang="en-US" altLang="en-US"/>
          </a:p>
        </p:txBody>
      </p:sp>
    </p:spTree>
    <p:extLst>
      <p:ext uri="{BB962C8B-B14F-4D97-AF65-F5344CB8AC3E}">
        <p14:creationId xmlns:p14="http://schemas.microsoft.com/office/powerpoint/2010/main" val="1888748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U4E WG Meeting Motor Systems 22-06-2023</a:t>
            </a:r>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835B4D7A-F50E-4BDE-870B-7522A60BB304}" type="slidenum">
              <a:rPr lang="en-US" altLang="en-US"/>
              <a:pPr>
                <a:defRPr/>
              </a:pPr>
              <a:t>‹#›</a:t>
            </a:fld>
            <a:endParaRPr lang="en-US" altLang="en-US"/>
          </a:p>
        </p:txBody>
      </p:sp>
    </p:spTree>
    <p:extLst>
      <p:ext uri="{BB962C8B-B14F-4D97-AF65-F5344CB8AC3E}">
        <p14:creationId xmlns:p14="http://schemas.microsoft.com/office/powerpoint/2010/main" val="1137928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U4E WG Meeting Motor Systems 22-06-2023</a:t>
            </a: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F857ADA4-1478-43C3-9D11-C2E25C00BE67}" type="slidenum">
              <a:rPr lang="en-US" altLang="en-US"/>
              <a:pPr>
                <a:defRPr/>
              </a:pPr>
              <a:t>‹#›</a:t>
            </a:fld>
            <a:endParaRPr lang="en-US" altLang="en-US"/>
          </a:p>
        </p:txBody>
      </p:sp>
    </p:spTree>
    <p:extLst>
      <p:ext uri="{BB962C8B-B14F-4D97-AF65-F5344CB8AC3E}">
        <p14:creationId xmlns:p14="http://schemas.microsoft.com/office/powerpoint/2010/main" val="2397759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U4E WG Meeting Motor Systems 22-06-2023</a:t>
            </a: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D4EF0B2B-0D5D-4CE8-A1A8-AF352A6D8195}" type="slidenum">
              <a:rPr lang="en-US" altLang="en-US"/>
              <a:pPr>
                <a:defRPr/>
              </a:pPr>
              <a:t>‹#›</a:t>
            </a:fld>
            <a:endParaRPr lang="en-US" altLang="en-US"/>
          </a:p>
        </p:txBody>
      </p:sp>
    </p:spTree>
    <p:extLst>
      <p:ext uri="{BB962C8B-B14F-4D97-AF65-F5344CB8AC3E}">
        <p14:creationId xmlns:p14="http://schemas.microsoft.com/office/powerpoint/2010/main" val="159908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76220" y="4278086"/>
            <a:ext cx="12360319" cy="2579915"/>
          </a:xfrm>
          <a:prstGeom prst="rect">
            <a:avLst/>
          </a:prstGeom>
          <a:solidFill>
            <a:schemeClr val="bg1">
              <a:lumMod val="95000"/>
            </a:schemeClr>
          </a:solidFill>
        </p:spPr>
        <p:txBody>
          <a:bodyPr rtlCol="0">
            <a:normAutofit/>
          </a:bodyPr>
          <a:lstStyle>
            <a:lvl1pPr>
              <a:defRPr sz="1400"/>
            </a:lvl1pPr>
          </a:lstStyle>
          <a:p>
            <a:pPr lvl="0"/>
            <a:endParaRPr lang="en-US" noProof="0"/>
          </a:p>
        </p:txBody>
      </p:sp>
      <p:sp>
        <p:nvSpPr>
          <p:cNvPr id="3" name="Picture Placeholder 8"/>
          <p:cNvSpPr>
            <a:spLocks noGrp="1"/>
          </p:cNvSpPr>
          <p:nvPr>
            <p:ph type="pic" sz="quarter" idx="11"/>
          </p:nvPr>
        </p:nvSpPr>
        <p:spPr>
          <a:xfrm>
            <a:off x="0" y="1698171"/>
            <a:ext cx="12360319" cy="2579915"/>
          </a:xfrm>
          <a:prstGeom prst="rect">
            <a:avLst/>
          </a:prstGeom>
          <a:solidFill>
            <a:schemeClr val="bg1">
              <a:lumMod val="95000"/>
            </a:schemeClr>
          </a:solidFill>
        </p:spPr>
        <p:txBody>
          <a:bodyPr rtlCol="0">
            <a:normAutofit/>
          </a:bodyPr>
          <a:lstStyle>
            <a:lvl1pPr>
              <a:defRPr sz="1400"/>
            </a:lvl1pPr>
          </a:lstStyle>
          <a:p>
            <a:pPr lvl="0"/>
            <a:endParaRPr lang="en-US" noProof="0"/>
          </a:p>
        </p:txBody>
      </p:sp>
    </p:spTree>
    <p:extLst>
      <p:ext uri="{BB962C8B-B14F-4D97-AF65-F5344CB8AC3E}">
        <p14:creationId xmlns:p14="http://schemas.microsoft.com/office/powerpoint/2010/main" val="50513854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Intro">
    <p:spTree>
      <p:nvGrpSpPr>
        <p:cNvPr id="1" name=""/>
        <p:cNvGrpSpPr/>
        <p:nvPr/>
      </p:nvGrpSpPr>
      <p:grpSpPr>
        <a:xfrm>
          <a:off x="0" y="0"/>
          <a:ext cx="0" cy="0"/>
          <a:chOff x="0" y="0"/>
          <a:chExt cx="0" cy="0"/>
        </a:xfrm>
      </p:grpSpPr>
      <p:sp>
        <p:nvSpPr>
          <p:cNvPr id="6" name="Picture Placeholder 2"/>
          <p:cNvSpPr>
            <a:spLocks noGrp="1"/>
          </p:cNvSpPr>
          <p:nvPr>
            <p:ph type="pic" sz="quarter" idx="28"/>
          </p:nvPr>
        </p:nvSpPr>
        <p:spPr>
          <a:xfrm>
            <a:off x="7336989" y="0"/>
            <a:ext cx="4855011" cy="6858000"/>
          </a:xfrm>
          <a:prstGeom prst="rect">
            <a:avLst/>
          </a:prstGeom>
          <a:solidFill>
            <a:schemeClr val="bg1">
              <a:lumMod val="95000"/>
            </a:schemeClr>
          </a:solidFill>
        </p:spPr>
        <p:txBody>
          <a:bodyPr rtlCol="0">
            <a:normAutofit/>
          </a:bodyPr>
          <a:lstStyle>
            <a:lvl1pPr>
              <a:defRPr sz="1400"/>
            </a:lvl1pPr>
          </a:lstStyle>
          <a:p>
            <a:pPr lvl="0"/>
            <a:endParaRPr lang="en-US" noProof="0"/>
          </a:p>
        </p:txBody>
      </p:sp>
      <p:pic>
        <p:nvPicPr>
          <p:cNvPr id="2" name="Picture 1">
            <a:extLst>
              <a:ext uri="{FF2B5EF4-FFF2-40B4-BE49-F238E27FC236}">
                <a16:creationId xmlns:a16="http://schemas.microsoft.com/office/drawing/2014/main" id="{B6C2A9D3-8316-449D-FB8A-730383D9E6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23429" y="-17610"/>
            <a:ext cx="950245" cy="962867"/>
          </a:xfrm>
          <a:prstGeom prst="rect">
            <a:avLst/>
          </a:prstGeom>
        </p:spPr>
      </p:pic>
    </p:spTree>
    <p:extLst>
      <p:ext uri="{BB962C8B-B14F-4D97-AF65-F5344CB8AC3E}">
        <p14:creationId xmlns:p14="http://schemas.microsoft.com/office/powerpoint/2010/main" val="20745835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515600" cy="820738"/>
          </a:xfrm>
          <a:prstGeom prst="rect">
            <a:avLst/>
          </a:prstGeom>
        </p:spPr>
        <p:txBody>
          <a:bodyPr/>
          <a:lstStyle>
            <a:lvl1pPr algn="l">
              <a:defRPr sz="40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9"/>
          <p:cNvSpPr>
            <a:spLocks noGrp="1"/>
          </p:cNvSpPr>
          <p:nvPr>
            <p:ph sz="quarter" idx="13"/>
          </p:nvPr>
        </p:nvSpPr>
        <p:spPr>
          <a:xfrm>
            <a:off x="609600" y="1524000"/>
            <a:ext cx="10515600" cy="4724400"/>
          </a:xfrm>
          <a:prstGeom prst="rect">
            <a:avLst/>
          </a:prstGeom>
        </p:spPr>
        <p:txBody>
          <a:bodyPr/>
          <a:lstStyle>
            <a:lvl1pPr marL="808038" indent="-808038">
              <a:defRPr lang="en-US" sz="1600" b="0" kern="1200" dirty="0">
                <a:solidFill>
                  <a:schemeClr val="tx2"/>
                </a:solidFill>
                <a:latin typeface="Arial" panose="020B0604020202020204" pitchFamily="34" charset="0"/>
                <a:ea typeface="+mn-ea"/>
                <a:cs typeface="Arial" panose="020B0604020202020204" pitchFamily="34" charset="0"/>
              </a:defRPr>
            </a:lvl1pPr>
            <a:lvl2pPr>
              <a:defRPr sz="1600" b="0">
                <a:solidFill>
                  <a:schemeClr val="tx2"/>
                </a:solidFill>
                <a:latin typeface="Arial" panose="020B0604020202020204" pitchFamily="34" charset="0"/>
                <a:cs typeface="Arial" panose="020B0604020202020204" pitchFamily="34" charset="0"/>
              </a:defRPr>
            </a:lvl2pPr>
            <a:lvl3pPr>
              <a:defRPr sz="1600" b="0">
                <a:solidFill>
                  <a:schemeClr val="tx2"/>
                </a:solidFill>
                <a:latin typeface="Arial" panose="020B0604020202020204" pitchFamily="34" charset="0"/>
                <a:cs typeface="Arial" panose="020B0604020202020204" pitchFamily="34" charset="0"/>
              </a:defRPr>
            </a:lvl3pPr>
            <a:lvl4pPr>
              <a:defRPr sz="1600" b="0">
                <a:solidFill>
                  <a:schemeClr val="tx2"/>
                </a:solidFill>
                <a:latin typeface="Arial" panose="020B0604020202020204" pitchFamily="34" charset="0"/>
                <a:cs typeface="Arial" panose="020B0604020202020204" pitchFamily="34" charset="0"/>
              </a:defRPr>
            </a:lvl4pPr>
            <a:lvl5pPr>
              <a:defRPr sz="16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669520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76220" y="4278086"/>
            <a:ext cx="12360319" cy="2579915"/>
          </a:xfrm>
          <a:prstGeom prst="rect">
            <a:avLst/>
          </a:prstGeom>
          <a:solidFill>
            <a:schemeClr val="bg1">
              <a:lumMod val="95000"/>
            </a:schemeClr>
          </a:solidFill>
        </p:spPr>
        <p:txBody>
          <a:bodyPr rtlCol="0">
            <a:normAutofit/>
          </a:bodyPr>
          <a:lstStyle>
            <a:lvl1pPr>
              <a:defRPr sz="1400"/>
            </a:lvl1pPr>
          </a:lstStyle>
          <a:p>
            <a:pPr lvl="0"/>
            <a:endParaRPr lang="en-US" noProof="0"/>
          </a:p>
        </p:txBody>
      </p:sp>
      <p:sp>
        <p:nvSpPr>
          <p:cNvPr id="3" name="Picture Placeholder 8"/>
          <p:cNvSpPr>
            <a:spLocks noGrp="1"/>
          </p:cNvSpPr>
          <p:nvPr>
            <p:ph type="pic" sz="quarter" idx="11"/>
          </p:nvPr>
        </p:nvSpPr>
        <p:spPr>
          <a:xfrm>
            <a:off x="0" y="1698171"/>
            <a:ext cx="12360319" cy="2579915"/>
          </a:xfrm>
          <a:prstGeom prst="rect">
            <a:avLst/>
          </a:prstGeom>
          <a:solidFill>
            <a:schemeClr val="bg1">
              <a:lumMod val="95000"/>
            </a:schemeClr>
          </a:solidFill>
        </p:spPr>
        <p:txBody>
          <a:bodyPr rtlCol="0">
            <a:normAutofit/>
          </a:bodyPr>
          <a:lstStyle>
            <a:lvl1pPr>
              <a:defRPr sz="1400"/>
            </a:lvl1pPr>
          </a:lstStyle>
          <a:p>
            <a:pPr lvl="0"/>
            <a:endParaRPr lang="en-US" noProof="0"/>
          </a:p>
        </p:txBody>
      </p:sp>
    </p:spTree>
    <p:extLst>
      <p:ext uri="{BB962C8B-B14F-4D97-AF65-F5344CB8AC3E}">
        <p14:creationId xmlns:p14="http://schemas.microsoft.com/office/powerpoint/2010/main" val="71369006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llout/Quot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solidFill>
            <a:schemeClr val="bg1">
              <a:lumMod val="95000"/>
            </a:schemeClr>
          </a:solidFill>
        </p:spPr>
        <p:txBody>
          <a:bodyPr rtlCol="0">
            <a:normAutofit/>
          </a:bodyPr>
          <a:lstStyle/>
          <a:p>
            <a:pPr lvl="0"/>
            <a:endParaRPr lang="en-US" noProof="0"/>
          </a:p>
        </p:txBody>
      </p:sp>
    </p:spTree>
    <p:extLst>
      <p:ext uri="{BB962C8B-B14F-4D97-AF65-F5344CB8AC3E}">
        <p14:creationId xmlns:p14="http://schemas.microsoft.com/office/powerpoint/2010/main" val="20267309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76220" y="4278086"/>
            <a:ext cx="12360319" cy="2579915"/>
          </a:xfrm>
          <a:prstGeom prst="rect">
            <a:avLst/>
          </a:prstGeom>
          <a:solidFill>
            <a:schemeClr val="bg1">
              <a:lumMod val="95000"/>
            </a:schemeClr>
          </a:solidFill>
        </p:spPr>
        <p:txBody>
          <a:bodyPr rtlCol="0">
            <a:normAutofit/>
          </a:bodyPr>
          <a:lstStyle>
            <a:lvl1pPr>
              <a:defRPr sz="1400"/>
            </a:lvl1pPr>
          </a:lstStyle>
          <a:p>
            <a:pPr lvl="0"/>
            <a:endParaRPr lang="en-US" noProof="0"/>
          </a:p>
        </p:txBody>
      </p:sp>
      <p:sp>
        <p:nvSpPr>
          <p:cNvPr id="3" name="Picture Placeholder 8"/>
          <p:cNvSpPr>
            <a:spLocks noGrp="1"/>
          </p:cNvSpPr>
          <p:nvPr>
            <p:ph type="pic" sz="quarter" idx="11"/>
          </p:nvPr>
        </p:nvSpPr>
        <p:spPr>
          <a:xfrm>
            <a:off x="0" y="1698171"/>
            <a:ext cx="12360319" cy="2579915"/>
          </a:xfrm>
          <a:prstGeom prst="rect">
            <a:avLst/>
          </a:prstGeom>
          <a:solidFill>
            <a:schemeClr val="bg1">
              <a:lumMod val="95000"/>
            </a:schemeClr>
          </a:solidFill>
        </p:spPr>
        <p:txBody>
          <a:bodyPr rtlCol="0">
            <a:normAutofit/>
          </a:bodyPr>
          <a:lstStyle>
            <a:lvl1pPr>
              <a:defRPr sz="1400"/>
            </a:lvl1pPr>
          </a:lstStyle>
          <a:p>
            <a:pPr lvl="0"/>
            <a:endParaRPr lang="en-US" noProof="0"/>
          </a:p>
        </p:txBody>
      </p:sp>
    </p:spTree>
    <p:extLst>
      <p:ext uri="{BB962C8B-B14F-4D97-AF65-F5344CB8AC3E}">
        <p14:creationId xmlns:p14="http://schemas.microsoft.com/office/powerpoint/2010/main" val="327644201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3868240" cy="6858000"/>
          </a:xfrm>
          <a:solidFill>
            <a:schemeClr val="bg1">
              <a:lumMod val="95000"/>
            </a:schemeClr>
          </a:solidFill>
        </p:spPr>
        <p:txBody>
          <a:bodyPr rtlCol="0">
            <a:normAutofit/>
          </a:bodyPr>
          <a:lstStyle>
            <a:lvl1pPr>
              <a:defRPr sz="1400"/>
            </a:lvl1pPr>
          </a:lstStyle>
          <a:p>
            <a:pPr lvl="0"/>
            <a:endParaRPr lang="en-US" noProof="0"/>
          </a:p>
        </p:txBody>
      </p:sp>
    </p:spTree>
    <p:extLst>
      <p:ext uri="{BB962C8B-B14F-4D97-AF65-F5344CB8AC3E}">
        <p14:creationId xmlns:p14="http://schemas.microsoft.com/office/powerpoint/2010/main" val="427786115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s/Callouts">
    <p:spTree>
      <p:nvGrpSpPr>
        <p:cNvPr id="1" name=""/>
        <p:cNvGrpSpPr/>
        <p:nvPr/>
      </p:nvGrpSpPr>
      <p:grpSpPr>
        <a:xfrm>
          <a:off x="0" y="0"/>
          <a:ext cx="0" cy="0"/>
          <a:chOff x="0" y="0"/>
          <a:chExt cx="0" cy="0"/>
        </a:xfrm>
      </p:grpSpPr>
      <p:sp>
        <p:nvSpPr>
          <p:cNvPr id="18" name="Picture Placeholder 2"/>
          <p:cNvSpPr>
            <a:spLocks noGrp="1"/>
          </p:cNvSpPr>
          <p:nvPr>
            <p:ph type="pic" sz="quarter" idx="26"/>
          </p:nvPr>
        </p:nvSpPr>
        <p:spPr>
          <a:xfrm>
            <a:off x="0" y="0"/>
            <a:ext cx="6096000" cy="3429000"/>
          </a:xfrm>
          <a:prstGeom prst="rect">
            <a:avLst/>
          </a:prstGeom>
          <a:solidFill>
            <a:schemeClr val="bg1">
              <a:lumMod val="95000"/>
            </a:schemeClr>
          </a:solidFill>
        </p:spPr>
        <p:txBody>
          <a:bodyPr rtlCol="0">
            <a:normAutofit/>
          </a:bodyPr>
          <a:lstStyle>
            <a:lvl1pPr>
              <a:defRPr sz="1400"/>
            </a:lvl1pPr>
          </a:lstStyle>
          <a:p>
            <a:pPr lvl="0"/>
            <a:endParaRPr lang="en-US" noProof="0"/>
          </a:p>
        </p:txBody>
      </p:sp>
      <p:sp>
        <p:nvSpPr>
          <p:cNvPr id="19" name="Picture Placeholder 2"/>
          <p:cNvSpPr>
            <a:spLocks noGrp="1"/>
          </p:cNvSpPr>
          <p:nvPr>
            <p:ph type="pic" sz="quarter" idx="27"/>
          </p:nvPr>
        </p:nvSpPr>
        <p:spPr>
          <a:xfrm>
            <a:off x="6096000" y="3429000"/>
            <a:ext cx="6096000" cy="3429000"/>
          </a:xfrm>
          <a:prstGeom prst="rect">
            <a:avLst/>
          </a:prstGeom>
          <a:solidFill>
            <a:schemeClr val="bg1">
              <a:lumMod val="95000"/>
            </a:schemeClr>
          </a:solidFill>
        </p:spPr>
        <p:txBody>
          <a:bodyPr rtlCol="0">
            <a:normAutofit/>
          </a:bodyPr>
          <a:lstStyle>
            <a:lvl1pPr>
              <a:defRPr sz="1400"/>
            </a:lvl1pPr>
          </a:lstStyle>
          <a:p>
            <a:pPr lvl="0"/>
            <a:endParaRPr lang="en-US" noProof="0"/>
          </a:p>
        </p:txBody>
      </p:sp>
    </p:spTree>
    <p:extLst>
      <p:ext uri="{BB962C8B-B14F-4D97-AF65-F5344CB8AC3E}">
        <p14:creationId xmlns:p14="http://schemas.microsoft.com/office/powerpoint/2010/main" val="287592881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6" name="Picture Placeholder 2"/>
          <p:cNvSpPr>
            <a:spLocks noGrp="1"/>
          </p:cNvSpPr>
          <p:nvPr>
            <p:ph type="pic" sz="quarter" idx="28"/>
          </p:nvPr>
        </p:nvSpPr>
        <p:spPr>
          <a:xfrm>
            <a:off x="7336989" y="0"/>
            <a:ext cx="4855011" cy="6858000"/>
          </a:xfrm>
          <a:prstGeom prst="rect">
            <a:avLst/>
          </a:prstGeom>
          <a:solidFill>
            <a:schemeClr val="bg1">
              <a:lumMod val="95000"/>
            </a:schemeClr>
          </a:solidFill>
        </p:spPr>
        <p:txBody>
          <a:bodyPr rtlCol="0">
            <a:normAutofit/>
          </a:bodyPr>
          <a:lstStyle>
            <a:lvl1pPr>
              <a:defRPr sz="1400"/>
            </a:lvl1pPr>
          </a:lstStyle>
          <a:p>
            <a:pPr lvl="0"/>
            <a:endParaRPr lang="en-US" noProof="0"/>
          </a:p>
        </p:txBody>
      </p:sp>
    </p:spTree>
    <p:extLst>
      <p:ext uri="{BB962C8B-B14F-4D97-AF65-F5344CB8AC3E}">
        <p14:creationId xmlns:p14="http://schemas.microsoft.com/office/powerpoint/2010/main" val="175691377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107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3212D1BC-BC02-4AD2-BB37-980A115C9488}"/>
              </a:ext>
            </a:extLst>
          </p:cNvPr>
          <p:cNvSpPr>
            <a:spLocks noGrp="1"/>
          </p:cNvSpPr>
          <p:nvPr>
            <p:ph type="dt" sz="half" idx="10"/>
          </p:nvPr>
        </p:nvSpPr>
        <p:spPr>
          <a:xfrm>
            <a:off x="838419" y="6356350"/>
            <a:ext cx="2743121" cy="365125"/>
          </a:xfrm>
          <a:prstGeom prst="rect">
            <a:avLst/>
          </a:prstGeom>
        </p:spPr>
        <p:txBody>
          <a:bodyPr vert="horz" wrap="square" lIns="182843" tIns="91422" rIns="182843" bIns="91422" numCol="1" anchor="t" anchorCtr="0" compatLnSpc="1">
            <a:prstTxWarp prst="textNoShape">
              <a:avLst/>
            </a:prstTxWarp>
          </a:bodyPr>
          <a:lstStyle>
            <a:lvl1pPr>
              <a:defRPr>
                <a:latin typeface="Lato Light" charset="-122"/>
              </a:defRPr>
            </a:lvl1pPr>
          </a:lstStyle>
          <a:p>
            <a:pPr>
              <a:defRPr/>
            </a:pPr>
            <a:endParaRPr lang="id-ID" altLang="zh-CN"/>
          </a:p>
        </p:txBody>
      </p:sp>
      <p:sp>
        <p:nvSpPr>
          <p:cNvPr id="5" name="Footer Placeholder 4">
            <a:extLst>
              <a:ext uri="{FF2B5EF4-FFF2-40B4-BE49-F238E27FC236}">
                <a16:creationId xmlns:a16="http://schemas.microsoft.com/office/drawing/2014/main" id="{00F34A5E-03CA-4228-9738-00E57EA6E40C}"/>
              </a:ext>
            </a:extLst>
          </p:cNvPr>
          <p:cNvSpPr>
            <a:spLocks noGrp="1"/>
          </p:cNvSpPr>
          <p:nvPr>
            <p:ph type="ftr" sz="quarter" idx="11"/>
          </p:nvPr>
        </p:nvSpPr>
        <p:spPr>
          <a:xfrm>
            <a:off x="4038859" y="6356350"/>
            <a:ext cx="4114284" cy="365125"/>
          </a:xfrm>
          <a:prstGeom prst="rect">
            <a:avLst/>
          </a:prstGeom>
        </p:spPr>
        <p:txBody>
          <a:bodyPr vert="horz" wrap="square" lIns="182843" tIns="91422" rIns="182843" bIns="91422" numCol="1" anchor="t" anchorCtr="0" compatLnSpc="1">
            <a:prstTxWarp prst="textNoShape">
              <a:avLst/>
            </a:prstTxWarp>
          </a:bodyPr>
          <a:lstStyle>
            <a:lvl1pPr>
              <a:defRPr>
                <a:latin typeface="Lato Light" charset="-122"/>
              </a:defRPr>
            </a:lvl1pPr>
          </a:lstStyle>
          <a:p>
            <a:pPr>
              <a:defRPr/>
            </a:pPr>
            <a:endParaRPr lang="id-ID" altLang="en-US"/>
          </a:p>
        </p:txBody>
      </p:sp>
      <p:sp>
        <p:nvSpPr>
          <p:cNvPr id="6" name="Slide Number Placeholder 5">
            <a:extLst>
              <a:ext uri="{FF2B5EF4-FFF2-40B4-BE49-F238E27FC236}">
                <a16:creationId xmlns:a16="http://schemas.microsoft.com/office/drawing/2014/main" id="{76A7A4F3-BD8B-4E69-B250-14C5E2519B02}"/>
              </a:ext>
            </a:extLst>
          </p:cNvPr>
          <p:cNvSpPr>
            <a:spLocks noGrp="1"/>
          </p:cNvSpPr>
          <p:nvPr>
            <p:ph type="sldNum" sz="quarter" idx="12"/>
          </p:nvPr>
        </p:nvSpPr>
        <p:spPr/>
        <p:txBody>
          <a:bodyPr/>
          <a:lstStyle>
            <a:lvl1pPr>
              <a:defRPr/>
            </a:lvl1pPr>
          </a:lstStyle>
          <a:p>
            <a:pPr>
              <a:defRPr/>
            </a:pPr>
            <a:fld id="{85ED66FF-3F18-4FD5-80C2-3C8985BF687E}" type="slidenum">
              <a:rPr lang="id-ID" altLang="zh-CN"/>
              <a:pPr>
                <a:defRPr/>
              </a:pPr>
              <a:t>‹#›</a:t>
            </a:fld>
            <a:endParaRPr lang="id-ID" altLang="zh-CN"/>
          </a:p>
        </p:txBody>
      </p:sp>
    </p:spTree>
    <p:extLst>
      <p:ext uri="{BB962C8B-B14F-4D97-AF65-F5344CB8AC3E}">
        <p14:creationId xmlns:p14="http://schemas.microsoft.com/office/powerpoint/2010/main" val="230228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3868240" cy="6858000"/>
          </a:xfrm>
          <a:solidFill>
            <a:schemeClr val="bg1">
              <a:lumMod val="95000"/>
            </a:schemeClr>
          </a:solidFill>
        </p:spPr>
        <p:txBody>
          <a:bodyPr rtlCol="0">
            <a:normAutofit/>
          </a:bodyPr>
          <a:lstStyle>
            <a:lvl1pPr>
              <a:defRPr sz="1400"/>
            </a:lvl1pPr>
          </a:lstStyle>
          <a:p>
            <a:pPr lvl="0"/>
            <a:endParaRPr lang="en-US" noProof="0"/>
          </a:p>
        </p:txBody>
      </p:sp>
    </p:spTree>
    <p:extLst>
      <p:ext uri="{BB962C8B-B14F-4D97-AF65-F5344CB8AC3E}">
        <p14:creationId xmlns:p14="http://schemas.microsoft.com/office/powerpoint/2010/main" val="143331684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238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10837333" y="396876"/>
            <a:ext cx="1077384" cy="5980113"/>
            <a:chOff x="8183563" y="396237"/>
            <a:chExt cx="808037" cy="5981243"/>
          </a:xfrm>
        </p:grpSpPr>
        <p:pic>
          <p:nvPicPr>
            <p:cNvPr id="5" name="Picture 2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83563" y="396237"/>
              <a:ext cx="8080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54227" y="5996393"/>
              <a:ext cx="597036" cy="3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8"/>
          <p:cNvSpPr txBox="1">
            <a:spLocks noChangeArrowheads="1"/>
          </p:cNvSpPr>
          <p:nvPr userDrawn="1"/>
        </p:nvSpPr>
        <p:spPr bwMode="auto">
          <a:xfrm>
            <a:off x="11909532" y="0"/>
            <a:ext cx="282468" cy="6858000"/>
          </a:xfrm>
          <a:prstGeom prst="rect">
            <a:avLst/>
          </a:prstGeom>
          <a:gradFill rotWithShape="0">
            <a:gsLst>
              <a:gs pos="0">
                <a:srgbClr val="0E3C5A"/>
              </a:gs>
              <a:gs pos="100000">
                <a:srgbClr val="1F81C3"/>
              </a:gs>
            </a:gsLst>
            <a:lin ang="2700000" scaled="1"/>
          </a:grad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endParaRPr lang="fr-FR" altLang="en-US" sz="2000">
              <a:latin typeface="Times New Roman" panose="02020603050405020304" pitchFamily="18" charset="0"/>
              <a:ea typeface="ヒラギノ角ゴ Pro W3"/>
              <a:cs typeface="ヒラギノ角ゴ Pro W3"/>
            </a:endParaRPr>
          </a:p>
        </p:txBody>
      </p:sp>
      <p:sp>
        <p:nvSpPr>
          <p:cNvPr id="2" name="Title 1"/>
          <p:cNvSpPr>
            <a:spLocks noGrp="1"/>
          </p:cNvSpPr>
          <p:nvPr>
            <p:ph type="title"/>
          </p:nvPr>
        </p:nvSpPr>
        <p:spPr>
          <a:xfrm>
            <a:off x="609600" y="304800"/>
            <a:ext cx="10515600" cy="820738"/>
          </a:xfrm>
          <a:prstGeom prst="rect">
            <a:avLst/>
          </a:prstGeom>
        </p:spPr>
        <p:txBody>
          <a:bodyPr/>
          <a:lstStyle>
            <a:lvl1pPr algn="l">
              <a:defRPr sz="40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9"/>
          <p:cNvSpPr>
            <a:spLocks noGrp="1"/>
          </p:cNvSpPr>
          <p:nvPr>
            <p:ph sz="quarter" idx="13"/>
          </p:nvPr>
        </p:nvSpPr>
        <p:spPr>
          <a:xfrm>
            <a:off x="609600" y="1524000"/>
            <a:ext cx="10515600" cy="4724400"/>
          </a:xfrm>
          <a:prstGeom prst="rect">
            <a:avLst/>
          </a:prstGeom>
        </p:spPr>
        <p:txBody>
          <a:bodyPr/>
          <a:lstStyle>
            <a:lvl1pPr marL="808038" indent="-808038">
              <a:defRPr lang="en-US" sz="1600" b="0" kern="1200" dirty="0">
                <a:solidFill>
                  <a:schemeClr val="tx2"/>
                </a:solidFill>
                <a:latin typeface="Arial" panose="020B0604020202020204" pitchFamily="34" charset="0"/>
                <a:ea typeface="+mn-ea"/>
                <a:cs typeface="Arial" panose="020B0604020202020204" pitchFamily="34" charset="0"/>
              </a:defRPr>
            </a:lvl1pPr>
            <a:lvl2pPr>
              <a:defRPr sz="1600" b="0">
                <a:solidFill>
                  <a:schemeClr val="tx2"/>
                </a:solidFill>
                <a:latin typeface="Arial" panose="020B0604020202020204" pitchFamily="34" charset="0"/>
                <a:cs typeface="Arial" panose="020B0604020202020204" pitchFamily="34" charset="0"/>
              </a:defRPr>
            </a:lvl2pPr>
            <a:lvl3pPr>
              <a:defRPr sz="1600" b="0">
                <a:solidFill>
                  <a:schemeClr val="tx2"/>
                </a:solidFill>
                <a:latin typeface="Arial" panose="020B0604020202020204" pitchFamily="34" charset="0"/>
                <a:cs typeface="Arial" panose="020B0604020202020204" pitchFamily="34" charset="0"/>
              </a:defRPr>
            </a:lvl3pPr>
            <a:lvl4pPr>
              <a:defRPr sz="1600" b="0">
                <a:solidFill>
                  <a:schemeClr val="tx2"/>
                </a:solidFill>
                <a:latin typeface="Arial" panose="020B0604020202020204" pitchFamily="34" charset="0"/>
                <a:cs typeface="Arial" panose="020B0604020202020204" pitchFamily="34" charset="0"/>
              </a:defRPr>
            </a:lvl4pPr>
            <a:lvl5pPr>
              <a:defRPr sz="16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D6901384-2281-C448-BD3D-9FAFC046FB85}"/>
              </a:ext>
            </a:extLst>
          </p:cNvPr>
          <p:cNvSpPr>
            <a:spLocks noGrp="1"/>
          </p:cNvSpPr>
          <p:nvPr>
            <p:ph type="ftr" sz="quarter" idx="16"/>
          </p:nvPr>
        </p:nvSpPr>
        <p:spPr>
          <a:xfrm>
            <a:off x="609600" y="6400800"/>
            <a:ext cx="7416800" cy="307975"/>
          </a:xfrm>
        </p:spPr>
        <p:txBody>
          <a:bodyPr/>
          <a:lstStyle>
            <a:lvl1pPr algn="l">
              <a:defRPr sz="1200">
                <a:solidFill>
                  <a:schemeClr val="tx2">
                    <a:lumMod val="95000"/>
                    <a:lumOff val="5000"/>
                  </a:schemeClr>
                </a:solidFill>
              </a:defRPr>
            </a:lvl1pPr>
          </a:lstStyle>
          <a:p>
            <a:pPr>
              <a:defRPr/>
            </a:pPr>
            <a:endParaRPr lang="en-US" altLang="en-US" dirty="0"/>
          </a:p>
        </p:txBody>
      </p:sp>
      <p:sp>
        <p:nvSpPr>
          <p:cNvPr id="3" name="Slide Number Placeholder 4">
            <a:extLst>
              <a:ext uri="{FF2B5EF4-FFF2-40B4-BE49-F238E27FC236}">
                <a16:creationId xmlns:a16="http://schemas.microsoft.com/office/drawing/2014/main" id="{1799253F-BB78-A5A3-7E5C-13DA3FF0C26A}"/>
              </a:ext>
            </a:extLst>
          </p:cNvPr>
          <p:cNvSpPr>
            <a:spLocks noGrp="1"/>
          </p:cNvSpPr>
          <p:nvPr>
            <p:ph type="sldNum" sz="quarter" idx="12"/>
          </p:nvPr>
        </p:nvSpPr>
        <p:spPr>
          <a:xfrm>
            <a:off x="8395138" y="6419725"/>
            <a:ext cx="2743200" cy="307975"/>
          </a:xfrm>
        </p:spPr>
        <p:txBody>
          <a:bodyPr/>
          <a:lstStyle>
            <a:lvl1pPr>
              <a:defRPr sz="1200">
                <a:solidFill>
                  <a:schemeClr val="tx1">
                    <a:lumMod val="50000"/>
                    <a:lumOff val="50000"/>
                  </a:schemeClr>
                </a:solidFill>
              </a:defRPr>
            </a:lvl1pPr>
          </a:lstStyle>
          <a:p>
            <a:fld id="{B9A78FCE-FD11-5247-8D5C-63DDB9F38035}" type="slidenum">
              <a:rPr lang="en-GB" smtClean="0"/>
              <a:pPr/>
              <a:t>‹#›</a:t>
            </a:fld>
            <a:endParaRPr lang="en-GB" dirty="0"/>
          </a:p>
        </p:txBody>
      </p:sp>
    </p:spTree>
    <p:extLst>
      <p:ext uri="{BB962C8B-B14F-4D97-AF65-F5344CB8AC3E}">
        <p14:creationId xmlns:p14="http://schemas.microsoft.com/office/powerpoint/2010/main" val="148314251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BB44E-6B05-F045-8AA6-153A033990FC}"/>
              </a:ext>
            </a:extLst>
          </p:cNvPr>
          <p:cNvSpPr>
            <a:spLocks noGrp="1"/>
          </p:cNvSpPr>
          <p:nvPr>
            <p:ph type="title"/>
          </p:nvPr>
        </p:nvSpPr>
        <p:spPr>
          <a:xfrm>
            <a:off x="1608666" y="101601"/>
            <a:ext cx="9948334" cy="5080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BC515A-ECB5-0748-9880-64DE79A61809}"/>
              </a:ext>
            </a:extLst>
          </p:cNvPr>
          <p:cNvSpPr>
            <a:spLocks noGrp="1"/>
          </p:cNvSpPr>
          <p:nvPr>
            <p:ph sz="half" idx="1"/>
          </p:nvPr>
        </p:nvSpPr>
        <p:spPr>
          <a:xfrm>
            <a:off x="1609200" y="1123200"/>
            <a:ext cx="3060000" cy="4791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5BB6A86D-11B6-A440-8A11-4896F93C2CD9}"/>
              </a:ext>
            </a:extLst>
          </p:cNvPr>
          <p:cNvSpPr>
            <a:spLocks noGrp="1"/>
          </p:cNvSpPr>
          <p:nvPr>
            <p:ph sz="half" idx="2"/>
          </p:nvPr>
        </p:nvSpPr>
        <p:spPr>
          <a:xfrm>
            <a:off x="5053100" y="1123200"/>
            <a:ext cx="3060000" cy="47902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9EDD4539-004C-2F49-8A68-261C48707F14}"/>
              </a:ext>
            </a:extLst>
          </p:cNvPr>
          <p:cNvSpPr>
            <a:spLocks noGrp="1"/>
          </p:cNvSpPr>
          <p:nvPr>
            <p:ph type="sldNum" sz="quarter" idx="12"/>
          </p:nvPr>
        </p:nvSpPr>
        <p:spPr/>
        <p:txBody>
          <a:bodyPr/>
          <a:lstStyle/>
          <a:p>
            <a:fld id="{B9A78FCE-FD11-5247-8D5C-63DDB9F38035}" type="slidenum">
              <a:rPr lang="en-GB" smtClean="0"/>
              <a:t>‹#›</a:t>
            </a:fld>
            <a:endParaRPr lang="en-GB"/>
          </a:p>
        </p:txBody>
      </p:sp>
      <p:sp>
        <p:nvSpPr>
          <p:cNvPr id="6" name="Content Placeholder 5">
            <a:extLst>
              <a:ext uri="{FF2B5EF4-FFF2-40B4-BE49-F238E27FC236}">
                <a16:creationId xmlns:a16="http://schemas.microsoft.com/office/drawing/2014/main" id="{216F34F9-67C4-7E4F-A031-874E63A0B79F}"/>
              </a:ext>
            </a:extLst>
          </p:cNvPr>
          <p:cNvSpPr>
            <a:spLocks noGrp="1"/>
          </p:cNvSpPr>
          <p:nvPr>
            <p:ph sz="quarter" idx="13"/>
          </p:nvPr>
        </p:nvSpPr>
        <p:spPr>
          <a:xfrm>
            <a:off x="8497000" y="1123200"/>
            <a:ext cx="3060000" cy="4791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21893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llout/Quot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solidFill>
            <a:schemeClr val="bg1">
              <a:lumMod val="95000"/>
            </a:schemeClr>
          </a:solidFill>
        </p:spPr>
        <p:txBody>
          <a:bodyPr rtlCol="0">
            <a:normAutofit/>
          </a:bodyPr>
          <a:lstStyle/>
          <a:p>
            <a:pPr lvl="0"/>
            <a:endParaRPr lang="en-US" noProof="0"/>
          </a:p>
        </p:txBody>
      </p:sp>
    </p:spTree>
    <p:extLst>
      <p:ext uri="{BB962C8B-B14F-4D97-AF65-F5344CB8AC3E}">
        <p14:creationId xmlns:p14="http://schemas.microsoft.com/office/powerpoint/2010/main" val="109134821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76220" y="4278086"/>
            <a:ext cx="12360319" cy="2579915"/>
          </a:xfrm>
          <a:prstGeom prst="rect">
            <a:avLst/>
          </a:prstGeom>
          <a:solidFill>
            <a:schemeClr val="bg1">
              <a:lumMod val="95000"/>
            </a:schemeClr>
          </a:solidFill>
        </p:spPr>
        <p:txBody>
          <a:bodyPr rtlCol="0">
            <a:normAutofit/>
          </a:bodyPr>
          <a:lstStyle>
            <a:lvl1pPr>
              <a:defRPr sz="1400"/>
            </a:lvl1pPr>
          </a:lstStyle>
          <a:p>
            <a:pPr lvl="0"/>
            <a:endParaRPr lang="en-US" noProof="0"/>
          </a:p>
        </p:txBody>
      </p:sp>
      <p:sp>
        <p:nvSpPr>
          <p:cNvPr id="3" name="Picture Placeholder 8"/>
          <p:cNvSpPr>
            <a:spLocks noGrp="1"/>
          </p:cNvSpPr>
          <p:nvPr>
            <p:ph type="pic" sz="quarter" idx="11"/>
          </p:nvPr>
        </p:nvSpPr>
        <p:spPr>
          <a:xfrm>
            <a:off x="0" y="1698171"/>
            <a:ext cx="12360319" cy="2579915"/>
          </a:xfrm>
          <a:prstGeom prst="rect">
            <a:avLst/>
          </a:prstGeom>
          <a:solidFill>
            <a:schemeClr val="bg1">
              <a:lumMod val="95000"/>
            </a:schemeClr>
          </a:solidFill>
        </p:spPr>
        <p:txBody>
          <a:bodyPr rtlCol="0">
            <a:normAutofit/>
          </a:bodyPr>
          <a:lstStyle>
            <a:lvl1pPr>
              <a:defRPr sz="1400"/>
            </a:lvl1pPr>
          </a:lstStyle>
          <a:p>
            <a:pPr lvl="0"/>
            <a:endParaRPr lang="en-US" noProof="0"/>
          </a:p>
        </p:txBody>
      </p:sp>
    </p:spTree>
    <p:extLst>
      <p:ext uri="{BB962C8B-B14F-4D97-AF65-F5344CB8AC3E}">
        <p14:creationId xmlns:p14="http://schemas.microsoft.com/office/powerpoint/2010/main" val="42998619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3868240" cy="6858000"/>
          </a:xfrm>
          <a:solidFill>
            <a:schemeClr val="bg1">
              <a:lumMod val="95000"/>
            </a:schemeClr>
          </a:solidFill>
        </p:spPr>
        <p:txBody>
          <a:bodyPr rtlCol="0">
            <a:normAutofit/>
          </a:bodyPr>
          <a:lstStyle>
            <a:lvl1pPr>
              <a:defRPr sz="1400"/>
            </a:lvl1pPr>
          </a:lstStyle>
          <a:p>
            <a:pPr lvl="0"/>
            <a:endParaRPr lang="en-US" noProof="0"/>
          </a:p>
        </p:txBody>
      </p:sp>
    </p:spTree>
    <p:extLst>
      <p:ext uri="{BB962C8B-B14F-4D97-AF65-F5344CB8AC3E}">
        <p14:creationId xmlns:p14="http://schemas.microsoft.com/office/powerpoint/2010/main" val="213780080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s/Callouts">
    <p:spTree>
      <p:nvGrpSpPr>
        <p:cNvPr id="1" name=""/>
        <p:cNvGrpSpPr/>
        <p:nvPr/>
      </p:nvGrpSpPr>
      <p:grpSpPr>
        <a:xfrm>
          <a:off x="0" y="0"/>
          <a:ext cx="0" cy="0"/>
          <a:chOff x="0" y="0"/>
          <a:chExt cx="0" cy="0"/>
        </a:xfrm>
      </p:grpSpPr>
      <p:sp>
        <p:nvSpPr>
          <p:cNvPr id="18" name="Picture Placeholder 2"/>
          <p:cNvSpPr>
            <a:spLocks noGrp="1"/>
          </p:cNvSpPr>
          <p:nvPr>
            <p:ph type="pic" sz="quarter" idx="26"/>
          </p:nvPr>
        </p:nvSpPr>
        <p:spPr>
          <a:xfrm>
            <a:off x="0" y="0"/>
            <a:ext cx="6096000" cy="3429000"/>
          </a:xfrm>
          <a:prstGeom prst="rect">
            <a:avLst/>
          </a:prstGeom>
          <a:solidFill>
            <a:schemeClr val="bg1">
              <a:lumMod val="95000"/>
            </a:schemeClr>
          </a:solidFill>
        </p:spPr>
        <p:txBody>
          <a:bodyPr rtlCol="0">
            <a:normAutofit/>
          </a:bodyPr>
          <a:lstStyle>
            <a:lvl1pPr>
              <a:defRPr sz="1400"/>
            </a:lvl1pPr>
          </a:lstStyle>
          <a:p>
            <a:pPr lvl="0"/>
            <a:endParaRPr lang="en-US" noProof="0"/>
          </a:p>
        </p:txBody>
      </p:sp>
      <p:sp>
        <p:nvSpPr>
          <p:cNvPr id="19" name="Picture Placeholder 2"/>
          <p:cNvSpPr>
            <a:spLocks noGrp="1"/>
          </p:cNvSpPr>
          <p:nvPr>
            <p:ph type="pic" sz="quarter" idx="27"/>
          </p:nvPr>
        </p:nvSpPr>
        <p:spPr>
          <a:xfrm>
            <a:off x="6096000" y="3429000"/>
            <a:ext cx="6096000" cy="3429000"/>
          </a:xfrm>
          <a:prstGeom prst="rect">
            <a:avLst/>
          </a:prstGeom>
          <a:solidFill>
            <a:schemeClr val="bg1">
              <a:lumMod val="95000"/>
            </a:schemeClr>
          </a:solidFill>
        </p:spPr>
        <p:txBody>
          <a:bodyPr rtlCol="0">
            <a:normAutofit/>
          </a:bodyPr>
          <a:lstStyle>
            <a:lvl1pPr>
              <a:defRPr sz="1400"/>
            </a:lvl1pPr>
          </a:lstStyle>
          <a:p>
            <a:pPr lvl="0"/>
            <a:endParaRPr lang="en-US" noProof="0"/>
          </a:p>
        </p:txBody>
      </p:sp>
    </p:spTree>
    <p:extLst>
      <p:ext uri="{BB962C8B-B14F-4D97-AF65-F5344CB8AC3E}">
        <p14:creationId xmlns:p14="http://schemas.microsoft.com/office/powerpoint/2010/main" val="231862152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6" name="Picture Placeholder 2"/>
          <p:cNvSpPr>
            <a:spLocks noGrp="1"/>
          </p:cNvSpPr>
          <p:nvPr>
            <p:ph type="pic" sz="quarter" idx="28"/>
          </p:nvPr>
        </p:nvSpPr>
        <p:spPr>
          <a:xfrm>
            <a:off x="7336989" y="0"/>
            <a:ext cx="4855011" cy="6858000"/>
          </a:xfrm>
          <a:prstGeom prst="rect">
            <a:avLst/>
          </a:prstGeom>
          <a:solidFill>
            <a:schemeClr val="bg1">
              <a:lumMod val="95000"/>
            </a:schemeClr>
          </a:solidFill>
        </p:spPr>
        <p:txBody>
          <a:bodyPr rtlCol="0">
            <a:normAutofit/>
          </a:bodyPr>
          <a:lstStyle>
            <a:lvl1pPr>
              <a:defRPr sz="1400"/>
            </a:lvl1pPr>
          </a:lstStyle>
          <a:p>
            <a:pPr lvl="0"/>
            <a:endParaRPr lang="en-US" noProof="0"/>
          </a:p>
        </p:txBody>
      </p:sp>
    </p:spTree>
    <p:extLst>
      <p:ext uri="{BB962C8B-B14F-4D97-AF65-F5344CB8AC3E}">
        <p14:creationId xmlns:p14="http://schemas.microsoft.com/office/powerpoint/2010/main" val="90904608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1681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3212D1BC-BC02-4AD2-BB37-980A115C9488}"/>
              </a:ext>
            </a:extLst>
          </p:cNvPr>
          <p:cNvSpPr>
            <a:spLocks noGrp="1"/>
          </p:cNvSpPr>
          <p:nvPr>
            <p:ph type="dt" sz="half" idx="10"/>
          </p:nvPr>
        </p:nvSpPr>
        <p:spPr>
          <a:xfrm>
            <a:off x="838419" y="6356350"/>
            <a:ext cx="2743121" cy="365125"/>
          </a:xfrm>
          <a:prstGeom prst="rect">
            <a:avLst/>
          </a:prstGeom>
        </p:spPr>
        <p:txBody>
          <a:bodyPr vert="horz" wrap="square" lIns="182843" tIns="91422" rIns="182843" bIns="91422" numCol="1" anchor="t" anchorCtr="0" compatLnSpc="1">
            <a:prstTxWarp prst="textNoShape">
              <a:avLst/>
            </a:prstTxWarp>
          </a:bodyPr>
          <a:lstStyle>
            <a:lvl1pPr>
              <a:defRPr>
                <a:latin typeface="Lato Light" charset="-122"/>
              </a:defRPr>
            </a:lvl1pPr>
          </a:lstStyle>
          <a:p>
            <a:pPr>
              <a:defRPr/>
            </a:pPr>
            <a:endParaRPr lang="id-ID" altLang="zh-CN"/>
          </a:p>
        </p:txBody>
      </p:sp>
      <p:sp>
        <p:nvSpPr>
          <p:cNvPr id="5" name="Footer Placeholder 4">
            <a:extLst>
              <a:ext uri="{FF2B5EF4-FFF2-40B4-BE49-F238E27FC236}">
                <a16:creationId xmlns:a16="http://schemas.microsoft.com/office/drawing/2014/main" id="{00F34A5E-03CA-4228-9738-00E57EA6E40C}"/>
              </a:ext>
            </a:extLst>
          </p:cNvPr>
          <p:cNvSpPr>
            <a:spLocks noGrp="1"/>
          </p:cNvSpPr>
          <p:nvPr>
            <p:ph type="ftr" sz="quarter" idx="11"/>
          </p:nvPr>
        </p:nvSpPr>
        <p:spPr>
          <a:xfrm>
            <a:off x="4038859" y="6356350"/>
            <a:ext cx="4114284" cy="365125"/>
          </a:xfrm>
          <a:prstGeom prst="rect">
            <a:avLst/>
          </a:prstGeom>
        </p:spPr>
        <p:txBody>
          <a:bodyPr vert="horz" wrap="square" lIns="182843" tIns="91422" rIns="182843" bIns="91422" numCol="1" anchor="t" anchorCtr="0" compatLnSpc="1">
            <a:prstTxWarp prst="textNoShape">
              <a:avLst/>
            </a:prstTxWarp>
          </a:bodyPr>
          <a:lstStyle>
            <a:lvl1pPr>
              <a:defRPr>
                <a:latin typeface="Lato Light" charset="-122"/>
              </a:defRPr>
            </a:lvl1pPr>
          </a:lstStyle>
          <a:p>
            <a:pPr>
              <a:defRPr/>
            </a:pPr>
            <a:endParaRPr lang="id-ID" altLang="en-US"/>
          </a:p>
        </p:txBody>
      </p:sp>
      <p:sp>
        <p:nvSpPr>
          <p:cNvPr id="6" name="Slide Number Placeholder 5">
            <a:extLst>
              <a:ext uri="{FF2B5EF4-FFF2-40B4-BE49-F238E27FC236}">
                <a16:creationId xmlns:a16="http://schemas.microsoft.com/office/drawing/2014/main" id="{76A7A4F3-BD8B-4E69-B250-14C5E2519B02}"/>
              </a:ext>
            </a:extLst>
          </p:cNvPr>
          <p:cNvSpPr>
            <a:spLocks noGrp="1"/>
          </p:cNvSpPr>
          <p:nvPr>
            <p:ph type="sldNum" sz="quarter" idx="12"/>
          </p:nvPr>
        </p:nvSpPr>
        <p:spPr/>
        <p:txBody>
          <a:bodyPr/>
          <a:lstStyle>
            <a:lvl1pPr>
              <a:defRPr/>
            </a:lvl1pPr>
          </a:lstStyle>
          <a:p>
            <a:pPr>
              <a:defRPr/>
            </a:pPr>
            <a:fld id="{85ED66FF-3F18-4FD5-80C2-3C8985BF687E}" type="slidenum">
              <a:rPr lang="id-ID" altLang="zh-CN"/>
              <a:pPr>
                <a:defRPr/>
              </a:pPr>
              <a:t>‹#›</a:t>
            </a:fld>
            <a:endParaRPr lang="id-ID" altLang="zh-CN"/>
          </a:p>
        </p:txBody>
      </p:sp>
    </p:spTree>
    <p:extLst>
      <p:ext uri="{BB962C8B-B14F-4D97-AF65-F5344CB8AC3E}">
        <p14:creationId xmlns:p14="http://schemas.microsoft.com/office/powerpoint/2010/main" val="195488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s/Callouts">
    <p:spTree>
      <p:nvGrpSpPr>
        <p:cNvPr id="1" name=""/>
        <p:cNvGrpSpPr/>
        <p:nvPr/>
      </p:nvGrpSpPr>
      <p:grpSpPr>
        <a:xfrm>
          <a:off x="0" y="0"/>
          <a:ext cx="0" cy="0"/>
          <a:chOff x="0" y="0"/>
          <a:chExt cx="0" cy="0"/>
        </a:xfrm>
      </p:grpSpPr>
      <p:sp>
        <p:nvSpPr>
          <p:cNvPr id="18" name="Picture Placeholder 2"/>
          <p:cNvSpPr>
            <a:spLocks noGrp="1"/>
          </p:cNvSpPr>
          <p:nvPr>
            <p:ph type="pic" sz="quarter" idx="26"/>
          </p:nvPr>
        </p:nvSpPr>
        <p:spPr>
          <a:xfrm>
            <a:off x="0" y="0"/>
            <a:ext cx="6096000" cy="3429000"/>
          </a:xfrm>
          <a:prstGeom prst="rect">
            <a:avLst/>
          </a:prstGeom>
          <a:solidFill>
            <a:schemeClr val="bg1">
              <a:lumMod val="95000"/>
            </a:schemeClr>
          </a:solidFill>
        </p:spPr>
        <p:txBody>
          <a:bodyPr rtlCol="0">
            <a:normAutofit/>
          </a:bodyPr>
          <a:lstStyle>
            <a:lvl1pPr>
              <a:defRPr sz="1400"/>
            </a:lvl1pPr>
          </a:lstStyle>
          <a:p>
            <a:pPr lvl="0"/>
            <a:endParaRPr lang="en-US" noProof="0"/>
          </a:p>
        </p:txBody>
      </p:sp>
      <p:sp>
        <p:nvSpPr>
          <p:cNvPr id="19" name="Picture Placeholder 2"/>
          <p:cNvSpPr>
            <a:spLocks noGrp="1"/>
          </p:cNvSpPr>
          <p:nvPr>
            <p:ph type="pic" sz="quarter" idx="27"/>
          </p:nvPr>
        </p:nvSpPr>
        <p:spPr>
          <a:xfrm>
            <a:off x="6096000" y="3429000"/>
            <a:ext cx="6096000" cy="3429000"/>
          </a:xfrm>
          <a:prstGeom prst="rect">
            <a:avLst/>
          </a:prstGeom>
          <a:solidFill>
            <a:schemeClr val="bg1">
              <a:lumMod val="95000"/>
            </a:schemeClr>
          </a:solidFill>
        </p:spPr>
        <p:txBody>
          <a:bodyPr rtlCol="0">
            <a:normAutofit/>
          </a:bodyPr>
          <a:lstStyle>
            <a:lvl1pPr>
              <a:defRPr sz="1400"/>
            </a:lvl1pPr>
          </a:lstStyle>
          <a:p>
            <a:pPr lvl="0"/>
            <a:endParaRPr lang="en-US" noProof="0"/>
          </a:p>
        </p:txBody>
      </p:sp>
    </p:spTree>
    <p:extLst>
      <p:ext uri="{BB962C8B-B14F-4D97-AF65-F5344CB8AC3E}">
        <p14:creationId xmlns:p14="http://schemas.microsoft.com/office/powerpoint/2010/main" val="50774422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1903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Google Shape;35;p46"/>
          <p:cNvSpPr txBox="1">
            <a:spLocks noGrp="1"/>
          </p:cNvSpPr>
          <p:nvPr>
            <p:ph type="title"/>
          </p:nvPr>
        </p:nvSpPr>
        <p:spPr>
          <a:xfrm>
            <a:off x="838419" y="365125"/>
            <a:ext cx="10132476"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atin typeface=" Roboto"/>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46"/>
          <p:cNvSpPr txBox="1">
            <a:spLocks noGrp="1"/>
          </p:cNvSpPr>
          <p:nvPr>
            <p:ph type="body" idx="1"/>
          </p:nvPr>
        </p:nvSpPr>
        <p:spPr>
          <a:xfrm>
            <a:off x="838419" y="1825625"/>
            <a:ext cx="10515163" cy="4351338"/>
          </a:xfrm>
          <a:prstGeom prst="rect">
            <a:avLst/>
          </a:prstGeom>
          <a:noFill/>
          <a:ln>
            <a:noFill/>
          </a:ln>
        </p:spPr>
        <p:txBody>
          <a:bodyPr spcFirstLastPara="1" wrap="square" lIns="182825" tIns="91400" rIns="182825" bIns="91400" anchor="t" anchorCtr="0">
            <a:noAutofit/>
          </a:bodyPr>
          <a:lstStyle>
            <a:lvl1pPr marL="457200" lvl="0" indent="-228600" algn="l">
              <a:lnSpc>
                <a:spcPct val="90000"/>
              </a:lnSpc>
              <a:spcBef>
                <a:spcPts val="1000"/>
              </a:spcBef>
              <a:spcAft>
                <a:spcPts val="0"/>
              </a:spcAft>
              <a:buSzPts val="1400"/>
              <a:buNone/>
              <a:defRPr>
                <a:latin typeface=" Roboto"/>
              </a:defRPr>
            </a:lvl1pPr>
            <a:lvl2pPr marL="914400" lvl="1" indent="-228600" algn="l">
              <a:lnSpc>
                <a:spcPct val="90000"/>
              </a:lnSpc>
              <a:spcBef>
                <a:spcPts val="500"/>
              </a:spcBef>
              <a:spcAft>
                <a:spcPts val="0"/>
              </a:spcAft>
              <a:buSzPts val="1400"/>
              <a:buNone/>
              <a:defRPr/>
            </a:lvl2pPr>
            <a:lvl3pPr marL="1371600" lvl="2" indent="-228600" algn="l">
              <a:lnSpc>
                <a:spcPct val="90000"/>
              </a:lnSpc>
              <a:spcBef>
                <a:spcPts val="500"/>
              </a:spcBef>
              <a:spcAft>
                <a:spcPts val="0"/>
              </a:spcAft>
              <a:buSzPts val="1400"/>
              <a:buNone/>
              <a:defRPr/>
            </a:lvl3pPr>
            <a:lvl4pPr marL="1828800" lvl="3" indent="-228600" algn="l">
              <a:lnSpc>
                <a:spcPct val="90000"/>
              </a:lnSpc>
              <a:spcBef>
                <a:spcPts val="500"/>
              </a:spcBef>
              <a:spcAft>
                <a:spcPts val="0"/>
              </a:spcAft>
              <a:buSzPts val="14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 Roboto"/>
                <a:ea typeface=" Roboto"/>
                <a:cs typeface=" Roboto"/>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lang="en-US"/>
          </a:p>
        </p:txBody>
      </p:sp>
      <p:sp>
        <p:nvSpPr>
          <p:cNvPr id="38" name="Google Shape;38;p4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 Roboto"/>
                <a:ea typeface=" Roboto"/>
                <a:cs typeface=" Roboto"/>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lang="en-US"/>
          </a:p>
        </p:txBody>
      </p:sp>
      <p:sp>
        <p:nvSpPr>
          <p:cNvPr id="39" name="Google Shape;39;p46"/>
          <p:cNvSpPr txBox="1">
            <a:spLocks noGrp="1"/>
          </p:cNvSpPr>
          <p:nvPr>
            <p:ph type="sldNum" idx="12"/>
          </p:nvPr>
        </p:nvSpPr>
        <p:spPr>
          <a:xfrm>
            <a:off x="8610461" y="6356350"/>
            <a:ext cx="274312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46"/>
          <p:cNvSpPr txBox="1"/>
          <p:nvPr/>
        </p:nvSpPr>
        <p:spPr>
          <a:xfrm>
            <a:off x="145824" y="6413240"/>
            <a:ext cx="345155" cy="219709"/>
          </a:xfrm>
          <a:prstGeom prst="rect">
            <a:avLst/>
          </a:prstGeom>
          <a:noFill/>
          <a:ln>
            <a:noFill/>
          </a:ln>
        </p:spPr>
        <p:txBody>
          <a:bodyPr spcFirstLastPara="1" wrap="square" lIns="80400" tIns="40200" rIns="80400" bIns="40200" anchor="t" anchorCtr="0">
            <a:spAutoFit/>
          </a:bodyPr>
          <a:lstStyle/>
          <a:p>
            <a:pPr marL="0" marR="0" lvl="0" indent="0" algn="ctr" rtl="0">
              <a:spcBef>
                <a:spcPts val="0"/>
              </a:spcBef>
              <a:spcAft>
                <a:spcPts val="0"/>
              </a:spcAft>
              <a:buNone/>
            </a:pPr>
            <a:fld id="{00000000-1234-1234-1234-123412341234}" type="slidenum">
              <a:rPr lang="en-US" sz="900" b="1">
                <a:solidFill>
                  <a:schemeClr val="lt1"/>
                </a:solidFill>
                <a:latin typeface=" Roboto"/>
                <a:ea typeface="Montserrat Light"/>
                <a:cs typeface="Montserrat Light"/>
                <a:sym typeface="Montserrat Light"/>
              </a:rPr>
              <a:t>‹#›</a:t>
            </a:fld>
            <a:r>
              <a:rPr lang="en-US" sz="800">
                <a:solidFill>
                  <a:schemeClr val="lt1"/>
                </a:solidFill>
                <a:latin typeface=" Roboto"/>
                <a:ea typeface="Montserrat Light"/>
                <a:cs typeface="Montserrat Light"/>
                <a:sym typeface="Montserrat Light"/>
              </a:rPr>
              <a:t>  </a:t>
            </a:r>
            <a:endParaRPr>
              <a:latin typeface=" Roboto"/>
            </a:endParaRPr>
          </a:p>
        </p:txBody>
      </p:sp>
    </p:spTree>
    <p:extLst>
      <p:ext uri="{BB962C8B-B14F-4D97-AF65-F5344CB8AC3E}">
        <p14:creationId xmlns:p14="http://schemas.microsoft.com/office/powerpoint/2010/main" val="456510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08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419" y="6356350"/>
            <a:ext cx="2743121" cy="365125"/>
          </a:xfrm>
          <a:prstGeom prst="rect">
            <a:avLst/>
          </a:prstGeom>
        </p:spPr>
        <p:txBody>
          <a:bodyPr/>
          <a:lstStyle>
            <a:lvl1pPr>
              <a:defRPr>
                <a:solidFill>
                  <a:prstClr val="black">
                    <a:tint val="75000"/>
                  </a:prstClr>
                </a:solidFill>
                <a:latin typeface="Calibri" panose="020F0502020204030204" pitchFamily="34" charset="0"/>
              </a:defRPr>
            </a:lvl1pPr>
          </a:lstStyle>
          <a:p>
            <a:pPr>
              <a:defRPr/>
            </a:pPr>
            <a:fld id="{A8CE9836-ACD4-4DDB-9D78-E68C5DA26DA6}" type="datetimeFigureOut">
              <a:rPr lang="en-US" smtClean="0"/>
              <a:pPr>
                <a:defRPr/>
              </a:pPr>
              <a:t>10/23/24</a:t>
            </a:fld>
            <a:endParaRPr lang="en-US"/>
          </a:p>
        </p:txBody>
      </p:sp>
      <p:sp>
        <p:nvSpPr>
          <p:cNvPr id="4" name="Footer Placeholder 3"/>
          <p:cNvSpPr>
            <a:spLocks noGrp="1"/>
          </p:cNvSpPr>
          <p:nvPr>
            <p:ph type="ftr" sz="quarter" idx="11"/>
          </p:nvPr>
        </p:nvSpPr>
        <p:spPr>
          <a:xfrm>
            <a:off x="4038859" y="6356350"/>
            <a:ext cx="4114284" cy="365125"/>
          </a:xfrm>
          <a:prstGeom prst="rect">
            <a:avLst/>
          </a:prstGeom>
        </p:spPr>
        <p:txBody>
          <a:bodyPr/>
          <a:lstStyle>
            <a:lvl1pPr>
              <a:defRPr>
                <a:solidFill>
                  <a:prstClr val="black">
                    <a:tint val="75000"/>
                  </a:prstClr>
                </a:solidFill>
                <a:latin typeface="Calibri" panose="020F050202020403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prstClr val="black">
                    <a:tint val="75000"/>
                  </a:prstClr>
                </a:solidFill>
              </a:defRPr>
            </a:lvl1pPr>
          </a:lstStyle>
          <a:p>
            <a:pPr>
              <a:defRPr/>
            </a:pPr>
            <a:fld id="{59F3DA5A-45C7-4518-A23D-904E8EAA05E1}" type="slidenum">
              <a:rPr lang="en-US"/>
              <a:pPr>
                <a:defRPr/>
              </a:pPr>
              <a:t>‹#›</a:t>
            </a:fld>
            <a:endParaRPr lang="en-US"/>
          </a:p>
        </p:txBody>
      </p:sp>
    </p:spTree>
    <p:extLst>
      <p:ext uri="{BB962C8B-B14F-4D97-AF65-F5344CB8AC3E}">
        <p14:creationId xmlns:p14="http://schemas.microsoft.com/office/powerpoint/2010/main" val="38218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6" name="Picture Placeholder 2"/>
          <p:cNvSpPr>
            <a:spLocks noGrp="1"/>
          </p:cNvSpPr>
          <p:nvPr>
            <p:ph type="pic" sz="quarter" idx="28"/>
          </p:nvPr>
        </p:nvSpPr>
        <p:spPr>
          <a:xfrm>
            <a:off x="7336989" y="0"/>
            <a:ext cx="4855011" cy="6858000"/>
          </a:xfrm>
          <a:prstGeom prst="rect">
            <a:avLst/>
          </a:prstGeom>
          <a:solidFill>
            <a:schemeClr val="bg1">
              <a:lumMod val="95000"/>
            </a:schemeClr>
          </a:solidFill>
        </p:spPr>
        <p:txBody>
          <a:bodyPr rtlCol="0">
            <a:normAutofit/>
          </a:bodyPr>
          <a:lstStyle>
            <a:lvl1pPr>
              <a:defRPr sz="1400"/>
            </a:lvl1pPr>
          </a:lstStyle>
          <a:p>
            <a:pPr lvl="0"/>
            <a:endParaRPr lang="en-US" noProof="0"/>
          </a:p>
        </p:txBody>
      </p:sp>
    </p:spTree>
    <p:extLst>
      <p:ext uri="{BB962C8B-B14F-4D97-AF65-F5344CB8AC3E}">
        <p14:creationId xmlns:p14="http://schemas.microsoft.com/office/powerpoint/2010/main" val="298292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51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2" indent="0" algn="ctr">
              <a:buNone/>
              <a:defRPr sz="1600"/>
            </a:lvl7pPr>
            <a:lvl8pPr marL="3199760" indent="0" algn="ctr">
              <a:buNone/>
              <a:defRPr sz="1600"/>
            </a:lvl8pPr>
            <a:lvl9pPr marL="3656869"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3212D1BC-BC02-4AD2-BB37-980A115C9488}"/>
              </a:ext>
            </a:extLst>
          </p:cNvPr>
          <p:cNvSpPr>
            <a:spLocks noGrp="1"/>
          </p:cNvSpPr>
          <p:nvPr>
            <p:ph type="dt" sz="half" idx="10"/>
          </p:nvPr>
        </p:nvSpPr>
        <p:spPr>
          <a:xfrm>
            <a:off x="838419" y="6356350"/>
            <a:ext cx="2743121" cy="365125"/>
          </a:xfrm>
          <a:prstGeom prst="rect">
            <a:avLst/>
          </a:prstGeom>
        </p:spPr>
        <p:txBody>
          <a:bodyPr vert="horz" wrap="square" lIns="182843" tIns="91422" rIns="182843" bIns="91422" numCol="1" anchor="t" anchorCtr="0" compatLnSpc="1">
            <a:prstTxWarp prst="textNoShape">
              <a:avLst/>
            </a:prstTxWarp>
          </a:bodyPr>
          <a:lstStyle>
            <a:lvl1pPr>
              <a:defRPr>
                <a:latin typeface="Lato Light" charset="-122"/>
              </a:defRPr>
            </a:lvl1pPr>
          </a:lstStyle>
          <a:p>
            <a:pPr>
              <a:defRPr/>
            </a:pPr>
            <a:endParaRPr lang="id-ID" altLang="zh-CN"/>
          </a:p>
        </p:txBody>
      </p:sp>
      <p:sp>
        <p:nvSpPr>
          <p:cNvPr id="5" name="Footer Placeholder 4">
            <a:extLst>
              <a:ext uri="{FF2B5EF4-FFF2-40B4-BE49-F238E27FC236}">
                <a16:creationId xmlns:a16="http://schemas.microsoft.com/office/drawing/2014/main" id="{00F34A5E-03CA-4228-9738-00E57EA6E40C}"/>
              </a:ext>
            </a:extLst>
          </p:cNvPr>
          <p:cNvSpPr>
            <a:spLocks noGrp="1"/>
          </p:cNvSpPr>
          <p:nvPr>
            <p:ph type="ftr" sz="quarter" idx="11"/>
          </p:nvPr>
        </p:nvSpPr>
        <p:spPr>
          <a:xfrm>
            <a:off x="4038859" y="6356350"/>
            <a:ext cx="4114284" cy="365125"/>
          </a:xfrm>
          <a:prstGeom prst="rect">
            <a:avLst/>
          </a:prstGeom>
        </p:spPr>
        <p:txBody>
          <a:bodyPr vert="horz" wrap="square" lIns="182843" tIns="91422" rIns="182843" bIns="91422" numCol="1" anchor="t" anchorCtr="0" compatLnSpc="1">
            <a:prstTxWarp prst="textNoShape">
              <a:avLst/>
            </a:prstTxWarp>
          </a:bodyPr>
          <a:lstStyle>
            <a:lvl1pPr>
              <a:defRPr>
                <a:latin typeface="Lato Light" charset="-122"/>
              </a:defRPr>
            </a:lvl1pPr>
          </a:lstStyle>
          <a:p>
            <a:pPr>
              <a:defRPr/>
            </a:pPr>
            <a:endParaRPr lang="id-ID" altLang="en-US"/>
          </a:p>
        </p:txBody>
      </p:sp>
      <p:sp>
        <p:nvSpPr>
          <p:cNvPr id="6" name="Slide Number Placeholder 5">
            <a:extLst>
              <a:ext uri="{FF2B5EF4-FFF2-40B4-BE49-F238E27FC236}">
                <a16:creationId xmlns:a16="http://schemas.microsoft.com/office/drawing/2014/main" id="{76A7A4F3-BD8B-4E69-B250-14C5E2519B02}"/>
              </a:ext>
            </a:extLst>
          </p:cNvPr>
          <p:cNvSpPr>
            <a:spLocks noGrp="1"/>
          </p:cNvSpPr>
          <p:nvPr>
            <p:ph type="sldNum" sz="quarter" idx="12"/>
          </p:nvPr>
        </p:nvSpPr>
        <p:spPr/>
        <p:txBody>
          <a:bodyPr/>
          <a:lstStyle>
            <a:lvl1pPr>
              <a:defRPr/>
            </a:lvl1pPr>
          </a:lstStyle>
          <a:p>
            <a:pPr>
              <a:defRPr/>
            </a:pPr>
            <a:fld id="{85ED66FF-3F18-4FD5-80C2-3C8985BF687E}" type="slidenum">
              <a:rPr lang="id-ID" altLang="zh-CN"/>
              <a:pPr>
                <a:defRPr/>
              </a:pPr>
              <a:t>‹#›</a:t>
            </a:fld>
            <a:endParaRPr lang="id-ID" altLang="zh-CN"/>
          </a:p>
        </p:txBody>
      </p:sp>
    </p:spTree>
    <p:extLst>
      <p:ext uri="{BB962C8B-B14F-4D97-AF65-F5344CB8AC3E}">
        <p14:creationId xmlns:p14="http://schemas.microsoft.com/office/powerpoint/2010/main" val="241911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60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U4E WG Meeting Motor Systems 22-06-2023</a:t>
            </a: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95D116BD-8E11-4D96-9BE7-8F4904D0F128}" type="slidenum">
              <a:rPr lang="en-US" altLang="en-US"/>
              <a:pPr>
                <a:defRPr/>
              </a:pPr>
              <a:t>‹#›</a:t>
            </a:fld>
            <a:endParaRPr lang="en-US" altLang="en-US"/>
          </a:p>
        </p:txBody>
      </p:sp>
    </p:spTree>
    <p:extLst>
      <p:ext uri="{BB962C8B-B14F-4D97-AF65-F5344CB8AC3E}">
        <p14:creationId xmlns:p14="http://schemas.microsoft.com/office/powerpoint/2010/main" val="249550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6837F90A-7BEB-4399-B986-927634FE3EC8}"/>
              </a:ext>
            </a:extLst>
          </p:cNvPr>
          <p:cNvSpPr>
            <a:spLocks noGrp="1"/>
          </p:cNvSpPr>
          <p:nvPr>
            <p:ph type="body" idx="1"/>
          </p:nvPr>
        </p:nvSpPr>
        <p:spPr bwMode="auto">
          <a:xfrm>
            <a:off x="838419" y="1825625"/>
            <a:ext cx="105151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7" name="Title Placeholder 3">
            <a:extLst>
              <a:ext uri="{FF2B5EF4-FFF2-40B4-BE49-F238E27FC236}">
                <a16:creationId xmlns:a16="http://schemas.microsoft.com/office/drawing/2014/main" id="{13C3EFAE-9D39-46A6-B1FE-682F3A194AFC}"/>
              </a:ext>
            </a:extLst>
          </p:cNvPr>
          <p:cNvSpPr>
            <a:spLocks noGrp="1"/>
          </p:cNvSpPr>
          <p:nvPr>
            <p:ph type="title"/>
          </p:nvPr>
        </p:nvSpPr>
        <p:spPr bwMode="auto">
          <a:xfrm>
            <a:off x="838419" y="365125"/>
            <a:ext cx="1013247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2" name="Slide Number Placeholder 1">
            <a:extLst>
              <a:ext uri="{FF2B5EF4-FFF2-40B4-BE49-F238E27FC236}">
                <a16:creationId xmlns:a16="http://schemas.microsoft.com/office/drawing/2014/main" id="{D275CECD-A565-4ED3-A2AC-D2B127494F9A}"/>
              </a:ext>
            </a:extLst>
          </p:cNvPr>
          <p:cNvSpPr>
            <a:spLocks noGrp="1"/>
          </p:cNvSpPr>
          <p:nvPr>
            <p:ph type="sldNum" sz="quarter" idx="4"/>
          </p:nvPr>
        </p:nvSpPr>
        <p:spPr>
          <a:xfrm>
            <a:off x="8610461" y="6356350"/>
            <a:ext cx="2743120"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rgbClr val="ABABAB"/>
                </a:solidFill>
                <a:ea typeface="SimSun" panose="02010600030101010101" pitchFamily="2" charset="-122"/>
              </a:defRPr>
            </a:lvl1pPr>
          </a:lstStyle>
          <a:p>
            <a:pPr>
              <a:defRPr/>
            </a:pPr>
            <a:fld id="{4DA6760A-853B-4B50-80BA-CCED3CA6AA67}" type="slidenum">
              <a:rPr lang="en-US" altLang="zh-CN"/>
              <a:pPr>
                <a:defRPr/>
              </a:pPr>
              <a:t>‹#›</a:t>
            </a:fld>
            <a:endParaRPr lang="en-US" altLang="zh-CN"/>
          </a:p>
        </p:txBody>
      </p:sp>
    </p:spTree>
    <p:extLst>
      <p:ext uri="{BB962C8B-B14F-4D97-AF65-F5344CB8AC3E}">
        <p14:creationId xmlns:p14="http://schemas.microsoft.com/office/powerpoint/2010/main" val="1019933764"/>
      </p:ext>
    </p:extLst>
  </p:cSld>
  <p:clrMap bg1="lt1" tx1="dk1" bg2="lt2" tx2="dk2" accent1="accent1" accent2="accent2" accent3="accent3" accent4="accent4" accent5="accent5" accent6="accent6" hlink="hlink" folHlink="folHlink"/>
  <p:sldLayoutIdLst>
    <p:sldLayoutId id="2147483703" r:id="rId1"/>
    <p:sldLayoutId id="2147483662" r:id="rId2"/>
    <p:sldLayoutId id="2147483704" r:id="rId3"/>
    <p:sldLayoutId id="2147483705" r:id="rId4"/>
    <p:sldLayoutId id="2147483706" r:id="rId5"/>
    <p:sldLayoutId id="2147483707" r:id="rId6"/>
    <p:sldLayoutId id="2147483708" r:id="rId7"/>
    <p:sldLayoutId id="2147483670" r:id="rId8"/>
  </p:sldLayoutIdLst>
  <p:transition/>
  <p:hf hdr="0" ftr="0" dt="0"/>
  <p:txStyles>
    <p:titleStyle>
      <a:lvl1pPr algn="l" defTabSz="913607" rtl="0" eaLnBrk="0" fontAlgn="base" hangingPunct="0">
        <a:lnSpc>
          <a:spcPct val="90000"/>
        </a:lnSpc>
        <a:spcBef>
          <a:spcPct val="0"/>
        </a:spcBef>
        <a:spcAft>
          <a:spcPct val="0"/>
        </a:spcAft>
        <a:defRPr lang="en-US" sz="3000" kern="1200">
          <a:solidFill>
            <a:schemeClr val="tx1"/>
          </a:solidFill>
          <a:latin typeface="Montserrat Hairline" charset="0"/>
          <a:ea typeface="Montserrat Hairline" charset="0"/>
          <a:cs typeface="Montserrat Hairline" charset="0"/>
        </a:defRPr>
      </a:lvl1pPr>
      <a:lvl2pPr algn="l" defTabSz="913607" rtl="0" eaLnBrk="0" fontAlgn="base" hangingPunct="0">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2pPr>
      <a:lvl3pPr algn="l" defTabSz="913607" rtl="0" eaLnBrk="0" fontAlgn="base" hangingPunct="0">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3pPr>
      <a:lvl4pPr algn="l" defTabSz="913607" rtl="0" eaLnBrk="0" fontAlgn="base" hangingPunct="0">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4pPr>
      <a:lvl5pPr algn="l" defTabSz="913607" rtl="0" eaLnBrk="0" fontAlgn="base" hangingPunct="0">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5pPr>
      <a:lvl6pPr marL="228600" algn="l" defTabSz="913607" rtl="0" fontAlgn="base">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6pPr>
      <a:lvl7pPr marL="457200" algn="l" defTabSz="913607" rtl="0" fontAlgn="base">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7pPr>
      <a:lvl8pPr marL="685800" algn="l" defTabSz="913607" rtl="0" fontAlgn="base">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8pPr>
      <a:lvl9pPr marL="914400" algn="l" defTabSz="913607" rtl="0" fontAlgn="base">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9pPr>
    </p:titleStyle>
    <p:bodyStyle>
      <a:lvl1pPr algn="l" defTabSz="913607" rtl="0" eaLnBrk="0" fontAlgn="base" hangingPunct="0">
        <a:lnSpc>
          <a:spcPct val="90000"/>
        </a:lnSpc>
        <a:spcBef>
          <a:spcPts val="1000"/>
        </a:spcBef>
        <a:spcAft>
          <a:spcPct val="0"/>
        </a:spcAft>
        <a:buFont typeface="Arial" panose="020B0604020202020204" pitchFamily="34" charset="0"/>
        <a:defRPr lang="en-US" sz="2400" kern="1200" dirty="0">
          <a:solidFill>
            <a:schemeClr val="tx1"/>
          </a:solidFill>
          <a:latin typeface="Montserrat Hairline" charset="0"/>
          <a:ea typeface="Montserrat Hairline" charset="0"/>
          <a:cs typeface="Montserrat Hairline" charset="0"/>
        </a:defRPr>
      </a:lvl1pPr>
      <a:lvl2pPr marL="456407" algn="l" defTabSz="913607" rtl="0" eaLnBrk="0" fontAlgn="base" hangingPunct="0">
        <a:lnSpc>
          <a:spcPct val="90000"/>
        </a:lnSpc>
        <a:spcBef>
          <a:spcPts val="500"/>
        </a:spcBef>
        <a:spcAft>
          <a:spcPct val="0"/>
        </a:spcAft>
        <a:buFont typeface="Arial" panose="020B0604020202020204" pitchFamily="34" charset="0"/>
        <a:defRPr lang="en-US" sz="2000" kern="1200" dirty="0">
          <a:solidFill>
            <a:schemeClr val="tx1"/>
          </a:solidFill>
          <a:latin typeface="Montserrat Hairline" charset="0"/>
          <a:ea typeface="Montserrat Hairline" charset="0"/>
          <a:cs typeface="Montserrat Hairline" charset="0"/>
        </a:defRPr>
      </a:lvl2pPr>
      <a:lvl3pPr marL="913607" algn="l" defTabSz="913607" rtl="0" eaLnBrk="0" fontAlgn="base" hangingPunct="0">
        <a:lnSpc>
          <a:spcPct val="90000"/>
        </a:lnSpc>
        <a:spcBef>
          <a:spcPts val="500"/>
        </a:spcBef>
        <a:spcAft>
          <a:spcPct val="0"/>
        </a:spcAft>
        <a:buFont typeface="Arial" panose="020B0604020202020204" pitchFamily="34" charset="0"/>
        <a:defRPr lang="en-US" sz="1800" kern="1200" dirty="0">
          <a:solidFill>
            <a:schemeClr val="tx1"/>
          </a:solidFill>
          <a:latin typeface="Montserrat Hairline" charset="0"/>
          <a:ea typeface="Montserrat Hairline" charset="0"/>
          <a:cs typeface="Montserrat Hairline" charset="0"/>
        </a:defRPr>
      </a:lvl3pPr>
      <a:lvl4pPr marL="1370807" algn="l" defTabSz="913607" rtl="0" eaLnBrk="0" fontAlgn="base" hangingPunct="0">
        <a:lnSpc>
          <a:spcPct val="90000"/>
        </a:lnSpc>
        <a:spcBef>
          <a:spcPts val="500"/>
        </a:spcBef>
        <a:spcAft>
          <a:spcPct val="0"/>
        </a:spcAft>
        <a:buFont typeface="Arial" panose="020B0604020202020204" pitchFamily="34" charset="0"/>
        <a:defRPr lang="en-US" sz="1600" kern="1200" dirty="0">
          <a:solidFill>
            <a:schemeClr val="tx1"/>
          </a:solidFill>
          <a:latin typeface="Montserrat Hairline" charset="0"/>
          <a:ea typeface="Montserrat Hairline" charset="0"/>
          <a:cs typeface="Montserrat Hairline" charset="0"/>
        </a:defRPr>
      </a:lvl4pPr>
      <a:lvl5pPr marL="1828007" algn="l" defTabSz="913607" rtl="0" eaLnBrk="0" fontAlgn="base" hangingPunct="0">
        <a:lnSpc>
          <a:spcPct val="90000"/>
        </a:lnSpc>
        <a:spcBef>
          <a:spcPts val="500"/>
        </a:spcBef>
        <a:spcAft>
          <a:spcPct val="0"/>
        </a:spcAft>
        <a:buFont typeface="Arial" panose="020B0604020202020204" pitchFamily="34" charset="0"/>
        <a:defRPr lang="en-US" sz="1600" kern="1200" dirty="0">
          <a:solidFill>
            <a:schemeClr val="tx1"/>
          </a:solidFill>
          <a:latin typeface="Montserrat Hairline" charset="0"/>
          <a:ea typeface="Montserrat Hairline" charset="0"/>
          <a:cs typeface="Montserrat Hairline"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ea typeface="+mn-ea"/>
                <a:cs typeface="Arial" panose="020B0604020202020204" pitchFamily="34" charset="0"/>
              </a:defRPr>
            </a:lvl1pPr>
          </a:lstStyle>
          <a:p>
            <a:pPr>
              <a:defRPr/>
            </a:pPr>
            <a:r>
              <a:rPr lang="en-US" altLang="en-US" dirty="0"/>
              <a:t>xxx</a:t>
            </a: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61AD"/>
                </a:solidFill>
                <a:latin typeface="Calibri" panose="020F0502020204030204" pitchFamily="34" charset="0"/>
                <a:ea typeface="+mn-ea"/>
                <a:cs typeface="Calibri" panose="020F0502020204030204" pitchFamily="34" charset="0"/>
              </a:defRPr>
            </a:lvl1pPr>
          </a:lstStyle>
          <a:p>
            <a:pPr>
              <a:defRPr/>
            </a:pPr>
            <a:r>
              <a:rPr lang="en-US" altLang="en-US"/>
              <a:t>U4E EEMODS’24</a:t>
            </a:r>
            <a:endParaRPr lang="en-US" altLang="en-US" dirty="0"/>
          </a:p>
        </p:txBody>
      </p:sp>
      <p:cxnSp>
        <p:nvCxnSpPr>
          <p:cNvPr id="3" name="Straight Connector 2">
            <a:extLst>
              <a:ext uri="{FF2B5EF4-FFF2-40B4-BE49-F238E27FC236}">
                <a16:creationId xmlns:a16="http://schemas.microsoft.com/office/drawing/2014/main" id="{78C893E0-6EC2-3979-620D-DA8AA04A03FE}"/>
              </a:ext>
            </a:extLst>
          </p:cNvPr>
          <p:cNvCxnSpPr>
            <a:cxnSpLocks/>
          </p:cNvCxnSpPr>
          <p:nvPr userDrawn="1"/>
        </p:nvCxnSpPr>
        <p:spPr>
          <a:xfrm>
            <a:off x="256382" y="794"/>
            <a:ext cx="0" cy="6856413"/>
          </a:xfrm>
          <a:prstGeom prst="line">
            <a:avLst/>
          </a:prstGeom>
          <a:ln w="47625">
            <a:solidFill>
              <a:srgbClr val="0061AD"/>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logo&#10;&#10;Description automatically generated">
            <a:extLst>
              <a:ext uri="{FF2B5EF4-FFF2-40B4-BE49-F238E27FC236}">
                <a16:creationId xmlns:a16="http://schemas.microsoft.com/office/drawing/2014/main" id="{726E4DF2-04C8-3D16-BB71-0CC8E296446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597810" y="6126164"/>
            <a:ext cx="1340190" cy="572888"/>
          </a:xfrm>
          <a:prstGeom prst="rect">
            <a:avLst/>
          </a:prstGeom>
        </p:spPr>
      </p:pic>
    </p:spTree>
    <p:extLst>
      <p:ext uri="{BB962C8B-B14F-4D97-AF65-F5344CB8AC3E}">
        <p14:creationId xmlns:p14="http://schemas.microsoft.com/office/powerpoint/2010/main" val="2831372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9" r:id="rId12"/>
    <p:sldLayoutId id="2147483689" r:id="rId13"/>
    <p:sldLayoutId id="2147483722" r:id="rId14"/>
  </p:sldLayoutIdLst>
  <p:hf hdr="0" dt="0"/>
  <p:txStyles>
    <p:titleStyle>
      <a:lvl1pPr algn="ctr" rtl="0" eaLnBrk="0" fontAlgn="base" hangingPunct="0">
        <a:spcBef>
          <a:spcPct val="0"/>
        </a:spcBef>
        <a:spcAft>
          <a:spcPct val="0"/>
        </a:spcAft>
        <a:defRPr sz="4400" b="1">
          <a:solidFill>
            <a:srgbClr val="0061AD"/>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rgbClr val="0061AD"/>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ct val="20000"/>
        </a:spcBef>
        <a:spcAft>
          <a:spcPct val="0"/>
        </a:spcAft>
        <a:buChar char="–"/>
        <a:defRPr sz="2800">
          <a:solidFill>
            <a:srgbClr val="0061AD"/>
          </a:solidFill>
          <a:latin typeface="Calibri" panose="020F0502020204030204" pitchFamily="34" charset="0"/>
          <a:ea typeface="Arial" charset="0"/>
          <a:cs typeface="Calibri" panose="020F0502020204030204" pitchFamily="34" charset="0"/>
        </a:defRPr>
      </a:lvl2pPr>
      <a:lvl3pPr marL="1143000" indent="-228600" algn="l" rtl="0" eaLnBrk="0" fontAlgn="base" hangingPunct="0">
        <a:spcBef>
          <a:spcPct val="20000"/>
        </a:spcBef>
        <a:spcAft>
          <a:spcPct val="0"/>
        </a:spcAft>
        <a:buChar char="•"/>
        <a:defRPr sz="2400">
          <a:solidFill>
            <a:srgbClr val="0061AD"/>
          </a:solidFill>
          <a:latin typeface="Calibri" panose="020F0502020204030204" pitchFamily="34" charset="0"/>
          <a:ea typeface="Arial"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0061AD"/>
          </a:solidFill>
          <a:latin typeface="Calibri" panose="020F0502020204030204" pitchFamily="34" charset="0"/>
          <a:ea typeface="Arial"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0061AD"/>
          </a:solidFill>
          <a:latin typeface="Calibri" panose="020F0502020204030204" pitchFamily="34" charset="0"/>
          <a:ea typeface="Arial"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6837F90A-7BEB-4399-B986-927634FE3EC8}"/>
              </a:ext>
            </a:extLst>
          </p:cNvPr>
          <p:cNvSpPr>
            <a:spLocks noGrp="1"/>
          </p:cNvSpPr>
          <p:nvPr>
            <p:ph type="body" idx="1"/>
          </p:nvPr>
        </p:nvSpPr>
        <p:spPr bwMode="auto">
          <a:xfrm>
            <a:off x="838419" y="1825625"/>
            <a:ext cx="105151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7" name="Title Placeholder 3">
            <a:extLst>
              <a:ext uri="{FF2B5EF4-FFF2-40B4-BE49-F238E27FC236}">
                <a16:creationId xmlns:a16="http://schemas.microsoft.com/office/drawing/2014/main" id="{13C3EFAE-9D39-46A6-B1FE-682F3A194AFC}"/>
              </a:ext>
            </a:extLst>
          </p:cNvPr>
          <p:cNvSpPr>
            <a:spLocks noGrp="1"/>
          </p:cNvSpPr>
          <p:nvPr>
            <p:ph type="title"/>
          </p:nvPr>
        </p:nvSpPr>
        <p:spPr bwMode="auto">
          <a:xfrm>
            <a:off x="838419" y="365125"/>
            <a:ext cx="1013247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2" name="Slide Number Placeholder 1">
            <a:extLst>
              <a:ext uri="{FF2B5EF4-FFF2-40B4-BE49-F238E27FC236}">
                <a16:creationId xmlns:a16="http://schemas.microsoft.com/office/drawing/2014/main" id="{D275CECD-A565-4ED3-A2AC-D2B127494F9A}"/>
              </a:ext>
            </a:extLst>
          </p:cNvPr>
          <p:cNvSpPr>
            <a:spLocks noGrp="1"/>
          </p:cNvSpPr>
          <p:nvPr>
            <p:ph type="sldNum" sz="quarter" idx="4"/>
          </p:nvPr>
        </p:nvSpPr>
        <p:spPr>
          <a:xfrm>
            <a:off x="8610461" y="6356350"/>
            <a:ext cx="2743120"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rgbClr val="ABABAB"/>
                </a:solidFill>
                <a:ea typeface="SimSun" panose="02010600030101010101" pitchFamily="2" charset="-122"/>
              </a:defRPr>
            </a:lvl1pPr>
          </a:lstStyle>
          <a:p>
            <a:pPr>
              <a:defRPr/>
            </a:pPr>
            <a:fld id="{4DA6760A-853B-4B50-80BA-CCED3CA6AA67}" type="slidenum">
              <a:rPr lang="en-US" altLang="zh-CN"/>
              <a:pPr>
                <a:defRPr/>
              </a:pPr>
              <a:t>‹#›</a:t>
            </a:fld>
            <a:endParaRPr lang="en-US" altLang="zh-CN"/>
          </a:p>
        </p:txBody>
      </p:sp>
    </p:spTree>
    <p:extLst>
      <p:ext uri="{BB962C8B-B14F-4D97-AF65-F5344CB8AC3E}">
        <p14:creationId xmlns:p14="http://schemas.microsoft.com/office/powerpoint/2010/main" val="5658201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700" r:id="rId8"/>
    <p:sldLayoutId id="2147483701" r:id="rId9"/>
    <p:sldLayoutId id="2147483702" r:id="rId10"/>
  </p:sldLayoutIdLst>
  <p:transition/>
  <p:hf hdr="0" ftr="0" dt="0"/>
  <p:txStyles>
    <p:titleStyle>
      <a:lvl1pPr algn="l" defTabSz="913607" rtl="0" eaLnBrk="0" fontAlgn="base" hangingPunct="0">
        <a:lnSpc>
          <a:spcPct val="90000"/>
        </a:lnSpc>
        <a:spcBef>
          <a:spcPct val="0"/>
        </a:spcBef>
        <a:spcAft>
          <a:spcPct val="0"/>
        </a:spcAft>
        <a:defRPr lang="en-US" sz="3000" kern="1200">
          <a:solidFill>
            <a:schemeClr val="tx1"/>
          </a:solidFill>
          <a:latin typeface="Montserrat Hairline" charset="0"/>
          <a:ea typeface="Montserrat Hairline" charset="0"/>
          <a:cs typeface="Montserrat Hairline" charset="0"/>
        </a:defRPr>
      </a:lvl1pPr>
      <a:lvl2pPr algn="l" defTabSz="913607" rtl="0" eaLnBrk="0" fontAlgn="base" hangingPunct="0">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2pPr>
      <a:lvl3pPr algn="l" defTabSz="913607" rtl="0" eaLnBrk="0" fontAlgn="base" hangingPunct="0">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3pPr>
      <a:lvl4pPr algn="l" defTabSz="913607" rtl="0" eaLnBrk="0" fontAlgn="base" hangingPunct="0">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4pPr>
      <a:lvl5pPr algn="l" defTabSz="913607" rtl="0" eaLnBrk="0" fontAlgn="base" hangingPunct="0">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5pPr>
      <a:lvl6pPr marL="228600" algn="l" defTabSz="913607" rtl="0" fontAlgn="base">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6pPr>
      <a:lvl7pPr marL="457200" algn="l" defTabSz="913607" rtl="0" fontAlgn="base">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7pPr>
      <a:lvl8pPr marL="685800" algn="l" defTabSz="913607" rtl="0" fontAlgn="base">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8pPr>
      <a:lvl9pPr marL="914400" algn="l" defTabSz="913607" rtl="0" fontAlgn="base">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9pPr>
    </p:titleStyle>
    <p:bodyStyle>
      <a:lvl1pPr algn="l" defTabSz="913607" rtl="0" eaLnBrk="0" fontAlgn="base" hangingPunct="0">
        <a:lnSpc>
          <a:spcPct val="90000"/>
        </a:lnSpc>
        <a:spcBef>
          <a:spcPts val="1000"/>
        </a:spcBef>
        <a:spcAft>
          <a:spcPct val="0"/>
        </a:spcAft>
        <a:buFont typeface="Arial" panose="020B0604020202020204" pitchFamily="34" charset="0"/>
        <a:defRPr lang="en-US" sz="2400" kern="1200" dirty="0">
          <a:solidFill>
            <a:schemeClr val="tx1"/>
          </a:solidFill>
          <a:latin typeface="Montserrat Hairline" charset="0"/>
          <a:ea typeface="Montserrat Hairline" charset="0"/>
          <a:cs typeface="Montserrat Hairline" charset="0"/>
        </a:defRPr>
      </a:lvl1pPr>
      <a:lvl2pPr marL="456407" algn="l" defTabSz="913607" rtl="0" eaLnBrk="0" fontAlgn="base" hangingPunct="0">
        <a:lnSpc>
          <a:spcPct val="90000"/>
        </a:lnSpc>
        <a:spcBef>
          <a:spcPts val="500"/>
        </a:spcBef>
        <a:spcAft>
          <a:spcPct val="0"/>
        </a:spcAft>
        <a:buFont typeface="Arial" panose="020B0604020202020204" pitchFamily="34" charset="0"/>
        <a:defRPr lang="en-US" sz="2000" kern="1200" dirty="0">
          <a:solidFill>
            <a:schemeClr val="tx1"/>
          </a:solidFill>
          <a:latin typeface="Montserrat Hairline" charset="0"/>
          <a:ea typeface="Montserrat Hairline" charset="0"/>
          <a:cs typeface="Montserrat Hairline" charset="0"/>
        </a:defRPr>
      </a:lvl2pPr>
      <a:lvl3pPr marL="913607" algn="l" defTabSz="913607" rtl="0" eaLnBrk="0" fontAlgn="base" hangingPunct="0">
        <a:lnSpc>
          <a:spcPct val="90000"/>
        </a:lnSpc>
        <a:spcBef>
          <a:spcPts val="500"/>
        </a:spcBef>
        <a:spcAft>
          <a:spcPct val="0"/>
        </a:spcAft>
        <a:buFont typeface="Arial" panose="020B0604020202020204" pitchFamily="34" charset="0"/>
        <a:defRPr lang="en-US" sz="1800" kern="1200" dirty="0">
          <a:solidFill>
            <a:schemeClr val="tx1"/>
          </a:solidFill>
          <a:latin typeface="Montserrat Hairline" charset="0"/>
          <a:ea typeface="Montserrat Hairline" charset="0"/>
          <a:cs typeface="Montserrat Hairline" charset="0"/>
        </a:defRPr>
      </a:lvl3pPr>
      <a:lvl4pPr marL="1370807" algn="l" defTabSz="913607" rtl="0" eaLnBrk="0" fontAlgn="base" hangingPunct="0">
        <a:lnSpc>
          <a:spcPct val="90000"/>
        </a:lnSpc>
        <a:spcBef>
          <a:spcPts val="500"/>
        </a:spcBef>
        <a:spcAft>
          <a:spcPct val="0"/>
        </a:spcAft>
        <a:buFont typeface="Arial" panose="020B0604020202020204" pitchFamily="34" charset="0"/>
        <a:defRPr lang="en-US" sz="1600" kern="1200" dirty="0">
          <a:solidFill>
            <a:schemeClr val="tx1"/>
          </a:solidFill>
          <a:latin typeface="Montserrat Hairline" charset="0"/>
          <a:ea typeface="Montserrat Hairline" charset="0"/>
          <a:cs typeface="Montserrat Hairline" charset="0"/>
        </a:defRPr>
      </a:lvl4pPr>
      <a:lvl5pPr marL="1828007" algn="l" defTabSz="913607" rtl="0" eaLnBrk="0" fontAlgn="base" hangingPunct="0">
        <a:lnSpc>
          <a:spcPct val="90000"/>
        </a:lnSpc>
        <a:spcBef>
          <a:spcPts val="500"/>
        </a:spcBef>
        <a:spcAft>
          <a:spcPct val="0"/>
        </a:spcAft>
        <a:buFont typeface="Arial" panose="020B0604020202020204" pitchFamily="34" charset="0"/>
        <a:defRPr lang="en-US" sz="1600" kern="1200" dirty="0">
          <a:solidFill>
            <a:schemeClr val="tx1"/>
          </a:solidFill>
          <a:latin typeface="Montserrat Hairline" charset="0"/>
          <a:ea typeface="Montserrat Hairline" charset="0"/>
          <a:cs typeface="Montserrat Hairline"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6837F90A-7BEB-4399-B986-927634FE3EC8}"/>
              </a:ext>
            </a:extLst>
          </p:cNvPr>
          <p:cNvSpPr>
            <a:spLocks noGrp="1"/>
          </p:cNvSpPr>
          <p:nvPr>
            <p:ph type="body" idx="1"/>
          </p:nvPr>
        </p:nvSpPr>
        <p:spPr bwMode="auto">
          <a:xfrm>
            <a:off x="838419" y="1825625"/>
            <a:ext cx="105151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7" name="Title Placeholder 3">
            <a:extLst>
              <a:ext uri="{FF2B5EF4-FFF2-40B4-BE49-F238E27FC236}">
                <a16:creationId xmlns:a16="http://schemas.microsoft.com/office/drawing/2014/main" id="{13C3EFAE-9D39-46A6-B1FE-682F3A194AFC}"/>
              </a:ext>
            </a:extLst>
          </p:cNvPr>
          <p:cNvSpPr>
            <a:spLocks noGrp="1"/>
          </p:cNvSpPr>
          <p:nvPr>
            <p:ph type="title"/>
          </p:nvPr>
        </p:nvSpPr>
        <p:spPr bwMode="auto">
          <a:xfrm>
            <a:off x="838419" y="365125"/>
            <a:ext cx="1013247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2" name="Slide Number Placeholder 1">
            <a:extLst>
              <a:ext uri="{FF2B5EF4-FFF2-40B4-BE49-F238E27FC236}">
                <a16:creationId xmlns:a16="http://schemas.microsoft.com/office/drawing/2014/main" id="{D275CECD-A565-4ED3-A2AC-D2B127494F9A}"/>
              </a:ext>
            </a:extLst>
          </p:cNvPr>
          <p:cNvSpPr>
            <a:spLocks noGrp="1"/>
          </p:cNvSpPr>
          <p:nvPr>
            <p:ph type="sldNum" sz="quarter" idx="4"/>
          </p:nvPr>
        </p:nvSpPr>
        <p:spPr>
          <a:xfrm>
            <a:off x="8610461" y="6356350"/>
            <a:ext cx="2743120"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rgbClr val="ABABAB"/>
                </a:solidFill>
                <a:ea typeface="SimSun" panose="02010600030101010101" pitchFamily="2" charset="-122"/>
              </a:defRPr>
            </a:lvl1pPr>
          </a:lstStyle>
          <a:p>
            <a:pPr>
              <a:defRPr/>
            </a:pPr>
            <a:fld id="{4DA6760A-853B-4B50-80BA-CCED3CA6AA67}" type="slidenum">
              <a:rPr lang="en-US" altLang="zh-CN"/>
              <a:pPr>
                <a:defRPr/>
              </a:pPr>
              <a:t>‹#›</a:t>
            </a:fld>
            <a:endParaRPr lang="en-US" altLang="zh-CN"/>
          </a:p>
        </p:txBody>
      </p:sp>
    </p:spTree>
    <p:extLst>
      <p:ext uri="{BB962C8B-B14F-4D97-AF65-F5344CB8AC3E}">
        <p14:creationId xmlns:p14="http://schemas.microsoft.com/office/powerpoint/2010/main" val="279105263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hf hdr="0" ftr="0" dt="0"/>
  <p:txStyles>
    <p:titleStyle>
      <a:lvl1pPr algn="l" defTabSz="913607" rtl="0" eaLnBrk="0" fontAlgn="base" hangingPunct="0">
        <a:lnSpc>
          <a:spcPct val="90000"/>
        </a:lnSpc>
        <a:spcBef>
          <a:spcPct val="0"/>
        </a:spcBef>
        <a:spcAft>
          <a:spcPct val="0"/>
        </a:spcAft>
        <a:defRPr lang="en-US" sz="3000" kern="1200">
          <a:solidFill>
            <a:schemeClr val="tx1"/>
          </a:solidFill>
          <a:latin typeface="Montserrat Hairline" charset="0"/>
          <a:ea typeface="Montserrat Hairline" charset="0"/>
          <a:cs typeface="Montserrat Hairline" charset="0"/>
        </a:defRPr>
      </a:lvl1pPr>
      <a:lvl2pPr algn="l" defTabSz="913607" rtl="0" eaLnBrk="0" fontAlgn="base" hangingPunct="0">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2pPr>
      <a:lvl3pPr algn="l" defTabSz="913607" rtl="0" eaLnBrk="0" fontAlgn="base" hangingPunct="0">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3pPr>
      <a:lvl4pPr algn="l" defTabSz="913607" rtl="0" eaLnBrk="0" fontAlgn="base" hangingPunct="0">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4pPr>
      <a:lvl5pPr algn="l" defTabSz="913607" rtl="0" eaLnBrk="0" fontAlgn="base" hangingPunct="0">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5pPr>
      <a:lvl6pPr marL="228600" algn="l" defTabSz="913607" rtl="0" fontAlgn="base">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6pPr>
      <a:lvl7pPr marL="457200" algn="l" defTabSz="913607" rtl="0" fontAlgn="base">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7pPr>
      <a:lvl8pPr marL="685800" algn="l" defTabSz="913607" rtl="0" fontAlgn="base">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8pPr>
      <a:lvl9pPr marL="914400" algn="l" defTabSz="913607" rtl="0" fontAlgn="base">
        <a:lnSpc>
          <a:spcPct val="90000"/>
        </a:lnSpc>
        <a:spcBef>
          <a:spcPct val="0"/>
        </a:spcBef>
        <a:spcAft>
          <a:spcPct val="0"/>
        </a:spcAft>
        <a:defRPr sz="3000">
          <a:solidFill>
            <a:schemeClr val="tx1"/>
          </a:solidFill>
          <a:latin typeface="Montserrat Hairline" charset="0"/>
          <a:ea typeface="Montserrat Hairline" charset="0"/>
          <a:cs typeface="Montserrat Hairline" charset="0"/>
        </a:defRPr>
      </a:lvl9pPr>
    </p:titleStyle>
    <p:bodyStyle>
      <a:lvl1pPr algn="l" defTabSz="913607" rtl="0" eaLnBrk="0" fontAlgn="base" hangingPunct="0">
        <a:lnSpc>
          <a:spcPct val="90000"/>
        </a:lnSpc>
        <a:spcBef>
          <a:spcPts val="1000"/>
        </a:spcBef>
        <a:spcAft>
          <a:spcPct val="0"/>
        </a:spcAft>
        <a:buFont typeface="Arial" panose="020B0604020202020204" pitchFamily="34" charset="0"/>
        <a:defRPr lang="en-US" sz="2400" kern="1200" dirty="0">
          <a:solidFill>
            <a:schemeClr val="tx1"/>
          </a:solidFill>
          <a:latin typeface="Montserrat Hairline" charset="0"/>
          <a:ea typeface="Montserrat Hairline" charset="0"/>
          <a:cs typeface="Montserrat Hairline" charset="0"/>
        </a:defRPr>
      </a:lvl1pPr>
      <a:lvl2pPr marL="456407" algn="l" defTabSz="913607" rtl="0" eaLnBrk="0" fontAlgn="base" hangingPunct="0">
        <a:lnSpc>
          <a:spcPct val="90000"/>
        </a:lnSpc>
        <a:spcBef>
          <a:spcPts val="500"/>
        </a:spcBef>
        <a:spcAft>
          <a:spcPct val="0"/>
        </a:spcAft>
        <a:buFont typeface="Arial" panose="020B0604020202020204" pitchFamily="34" charset="0"/>
        <a:defRPr lang="en-US" sz="2000" kern="1200" dirty="0">
          <a:solidFill>
            <a:schemeClr val="tx1"/>
          </a:solidFill>
          <a:latin typeface="Montserrat Hairline" charset="0"/>
          <a:ea typeface="Montserrat Hairline" charset="0"/>
          <a:cs typeface="Montserrat Hairline" charset="0"/>
        </a:defRPr>
      </a:lvl2pPr>
      <a:lvl3pPr marL="913607" algn="l" defTabSz="913607" rtl="0" eaLnBrk="0" fontAlgn="base" hangingPunct="0">
        <a:lnSpc>
          <a:spcPct val="90000"/>
        </a:lnSpc>
        <a:spcBef>
          <a:spcPts val="500"/>
        </a:spcBef>
        <a:spcAft>
          <a:spcPct val="0"/>
        </a:spcAft>
        <a:buFont typeface="Arial" panose="020B0604020202020204" pitchFamily="34" charset="0"/>
        <a:defRPr lang="en-US" sz="1800" kern="1200" dirty="0">
          <a:solidFill>
            <a:schemeClr val="tx1"/>
          </a:solidFill>
          <a:latin typeface="Montserrat Hairline" charset="0"/>
          <a:ea typeface="Montserrat Hairline" charset="0"/>
          <a:cs typeface="Montserrat Hairline" charset="0"/>
        </a:defRPr>
      </a:lvl3pPr>
      <a:lvl4pPr marL="1370807" algn="l" defTabSz="913607" rtl="0" eaLnBrk="0" fontAlgn="base" hangingPunct="0">
        <a:lnSpc>
          <a:spcPct val="90000"/>
        </a:lnSpc>
        <a:spcBef>
          <a:spcPts val="500"/>
        </a:spcBef>
        <a:spcAft>
          <a:spcPct val="0"/>
        </a:spcAft>
        <a:buFont typeface="Arial" panose="020B0604020202020204" pitchFamily="34" charset="0"/>
        <a:defRPr lang="en-US" sz="1600" kern="1200" dirty="0">
          <a:solidFill>
            <a:schemeClr val="tx1"/>
          </a:solidFill>
          <a:latin typeface="Montserrat Hairline" charset="0"/>
          <a:ea typeface="Montserrat Hairline" charset="0"/>
          <a:cs typeface="Montserrat Hairline" charset="0"/>
        </a:defRPr>
      </a:lvl4pPr>
      <a:lvl5pPr marL="1828007" algn="l" defTabSz="913607" rtl="0" eaLnBrk="0" fontAlgn="base" hangingPunct="0">
        <a:lnSpc>
          <a:spcPct val="90000"/>
        </a:lnSpc>
        <a:spcBef>
          <a:spcPts val="500"/>
        </a:spcBef>
        <a:spcAft>
          <a:spcPct val="0"/>
        </a:spcAft>
        <a:buFont typeface="Arial" panose="020B0604020202020204" pitchFamily="34" charset="0"/>
        <a:defRPr lang="en-US" sz="1600" kern="1200" dirty="0">
          <a:solidFill>
            <a:schemeClr val="tx1"/>
          </a:solidFill>
          <a:latin typeface="Montserrat Hairline" charset="0"/>
          <a:ea typeface="Montserrat Hairline" charset="0"/>
          <a:cs typeface="Montserrat Hairline"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ajit.advani@internationalcopper.org" TargetMode="External"/><Relationship Id="rId5" Type="http://schemas.openxmlformats.org/officeDocument/2006/relationships/hyperlink" Target="mailto:mvanwerkhoven@tpabv.nl" TargetMode="Externa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mailto:ajit.advani@internationalcopper.org" TargetMode="External"/><Relationship Id="rId7" Type="http://schemas.openxmlformats.org/officeDocument/2006/relationships/image" Target="cid:image002.png@01DADC62.37071E10"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C98F3986-CFED-FF6C-20E6-B599933C9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4565" y="413115"/>
            <a:ext cx="1915297" cy="818728"/>
          </a:xfrm>
          <a:prstGeom prst="rect">
            <a:avLst/>
          </a:prstGeom>
        </p:spPr>
      </p:pic>
      <p:sp>
        <p:nvSpPr>
          <p:cNvPr id="22531" name="TextBox 14">
            <a:extLst>
              <a:ext uri="{FF2B5EF4-FFF2-40B4-BE49-F238E27FC236}">
                <a16:creationId xmlns:a16="http://schemas.microsoft.com/office/drawing/2014/main" id="{EEBF493F-BCDA-4438-BEB1-24D6DB1E670F}"/>
              </a:ext>
            </a:extLst>
          </p:cNvPr>
          <p:cNvSpPr txBox="1">
            <a:spLocks noChangeArrowheads="1"/>
          </p:cNvSpPr>
          <p:nvPr/>
        </p:nvSpPr>
        <p:spPr bwMode="auto">
          <a:xfrm>
            <a:off x="604983" y="1791867"/>
            <a:ext cx="1135305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eaLnBrk="0" fontAlgn="base" hangingPunct="0">
              <a:spcBef>
                <a:spcPct val="0"/>
              </a:spcBef>
              <a:spcAft>
                <a:spcPct val="0"/>
              </a:spcAft>
              <a:defRPr sz="3600">
                <a:solidFill>
                  <a:schemeClr val="tx1"/>
                </a:solidFill>
                <a:latin typeface="Lato Light" charset="0"/>
              </a:defRPr>
            </a:lvl6pPr>
            <a:lvl7pPr marL="2971800" indent="-228600" defTabSz="1827213" eaLnBrk="0" fontAlgn="base" hangingPunct="0">
              <a:spcBef>
                <a:spcPct val="0"/>
              </a:spcBef>
              <a:spcAft>
                <a:spcPct val="0"/>
              </a:spcAft>
              <a:defRPr sz="3600">
                <a:solidFill>
                  <a:schemeClr val="tx1"/>
                </a:solidFill>
                <a:latin typeface="Lato Light" charset="0"/>
              </a:defRPr>
            </a:lvl7pPr>
            <a:lvl8pPr marL="3429000" indent="-228600" defTabSz="1827213" eaLnBrk="0" fontAlgn="base" hangingPunct="0">
              <a:spcBef>
                <a:spcPct val="0"/>
              </a:spcBef>
              <a:spcAft>
                <a:spcPct val="0"/>
              </a:spcAft>
              <a:defRPr sz="3600">
                <a:solidFill>
                  <a:schemeClr val="tx1"/>
                </a:solidFill>
                <a:latin typeface="Lato Light" charset="0"/>
              </a:defRPr>
            </a:lvl8pPr>
            <a:lvl9pPr marL="3886200" indent="-228600" defTabSz="1827213" eaLnBrk="0" fontAlgn="base" hangingPunct="0">
              <a:spcBef>
                <a:spcPct val="0"/>
              </a:spcBef>
              <a:spcAft>
                <a:spcPct val="0"/>
              </a:spcAft>
              <a:defRPr sz="3600">
                <a:solidFill>
                  <a:schemeClr val="tx1"/>
                </a:solidFill>
                <a:latin typeface="Lato Light" charset="0"/>
              </a:defRPr>
            </a:lvl9pPr>
          </a:lstStyle>
          <a:p>
            <a:pPr marL="0" marR="0" lvl="0" indent="0" algn="l" defTabSz="913607" rtl="0" eaLnBrk="1" fontAlgn="base" latinLnBrk="0" hangingPunct="1">
              <a:lnSpc>
                <a:spcPct val="100000"/>
              </a:lnSpc>
              <a:spcBef>
                <a:spcPct val="0"/>
              </a:spcBef>
              <a:spcAft>
                <a:spcPct val="0"/>
              </a:spcAft>
              <a:buClrTx/>
              <a:buSzTx/>
              <a:buFontTx/>
              <a:buNone/>
              <a:tabLst/>
              <a:defRPr/>
            </a:pPr>
            <a:r>
              <a:rPr kumimoji="0" lang="en-GB" altLang="zh-CN" b="1" i="0" u="none" strike="noStrike" kern="1200" cap="none" spc="0" normalizeH="0" baseline="0" noProof="0" dirty="0">
                <a:ln>
                  <a:noFill/>
                </a:ln>
                <a:solidFill>
                  <a:srgbClr val="64B32C"/>
                </a:solidFill>
                <a:effectLst/>
                <a:uLnTx/>
                <a:uFillTx/>
                <a:latin typeface="Calibri" panose="020F0502020204030204" pitchFamily="34" charset="0"/>
                <a:ea typeface="黑体" panose="02010609060101010101" pitchFamily="49" charset="-122"/>
                <a:cs typeface="Calibri" panose="020F0502020204030204" pitchFamily="34" charset="0"/>
              </a:rPr>
              <a:t>Policies for accelerating the global </a:t>
            </a:r>
            <a:r>
              <a:rPr lang="en-GB" altLang="zh-CN" b="1" dirty="0">
                <a:solidFill>
                  <a:srgbClr val="64B32C"/>
                </a:solidFill>
                <a:latin typeface="Calibri" panose="020F0502020204030204" pitchFamily="34" charset="0"/>
                <a:ea typeface="黑体" panose="02010609060101010101" pitchFamily="49" charset="-122"/>
                <a:cs typeface="Calibri" panose="020F0502020204030204" pitchFamily="34" charset="0"/>
              </a:rPr>
              <a:t>a</a:t>
            </a:r>
            <a:r>
              <a:rPr kumimoji="0" lang="en-GB" altLang="zh-CN" b="1" i="0" u="none" strike="noStrike" kern="1200" cap="none" spc="0" normalizeH="0" baseline="0" noProof="0" dirty="0" err="1">
                <a:ln>
                  <a:noFill/>
                </a:ln>
                <a:solidFill>
                  <a:srgbClr val="64B32C"/>
                </a:solidFill>
                <a:effectLst/>
                <a:uLnTx/>
                <a:uFillTx/>
                <a:latin typeface="Calibri" panose="020F0502020204030204" pitchFamily="34" charset="0"/>
                <a:ea typeface="黑体" panose="02010609060101010101" pitchFamily="49" charset="-122"/>
                <a:cs typeface="Calibri" panose="020F0502020204030204" pitchFamily="34" charset="0"/>
              </a:rPr>
              <a:t>doption</a:t>
            </a:r>
            <a:r>
              <a:rPr kumimoji="0" lang="en-GB" altLang="zh-CN" b="1" i="0" u="none" strike="noStrike" kern="1200" cap="none" spc="0" normalizeH="0" baseline="0" noProof="0" dirty="0">
                <a:ln>
                  <a:noFill/>
                </a:ln>
                <a:solidFill>
                  <a:srgbClr val="64B32C"/>
                </a:solidFill>
                <a:effectLst/>
                <a:uLnTx/>
                <a:uFillTx/>
                <a:latin typeface="Calibri" panose="020F0502020204030204" pitchFamily="34" charset="0"/>
                <a:ea typeface="黑体" panose="02010609060101010101" pitchFamily="49" charset="-122"/>
                <a:cs typeface="Calibri" panose="020F0502020204030204" pitchFamily="34" charset="0"/>
              </a:rPr>
              <a:t> of efficient </a:t>
            </a:r>
            <a:r>
              <a:rPr lang="en-GB" altLang="zh-CN" b="1" dirty="0">
                <a:solidFill>
                  <a:srgbClr val="64B32C"/>
                </a:solidFill>
                <a:latin typeface="Calibri" panose="020F0502020204030204" pitchFamily="34" charset="0"/>
                <a:ea typeface="黑体" panose="02010609060101010101" pitchFamily="49" charset="-122"/>
                <a:cs typeface="Calibri" panose="020F0502020204030204" pitchFamily="34" charset="0"/>
              </a:rPr>
              <a:t>e</a:t>
            </a:r>
            <a:r>
              <a:rPr kumimoji="0" lang="en-GB" altLang="zh-CN" b="1" i="0" u="none" strike="noStrike" kern="1200" cap="none" spc="0" normalizeH="0" baseline="0" noProof="0" dirty="0" err="1">
                <a:ln>
                  <a:noFill/>
                </a:ln>
                <a:solidFill>
                  <a:srgbClr val="64B32C"/>
                </a:solidFill>
                <a:effectLst/>
                <a:uLnTx/>
                <a:uFillTx/>
                <a:latin typeface="Calibri" panose="020F0502020204030204" pitchFamily="34" charset="0"/>
                <a:ea typeface="黑体" panose="02010609060101010101" pitchFamily="49" charset="-122"/>
                <a:cs typeface="Calibri" panose="020F0502020204030204" pitchFamily="34" charset="0"/>
              </a:rPr>
              <a:t>lectric</a:t>
            </a:r>
            <a:r>
              <a:rPr kumimoji="0" lang="en-GB" altLang="zh-CN" b="1" i="0" u="none" strike="noStrike" kern="1200" cap="none" spc="0" normalizeH="0" baseline="0" noProof="0" dirty="0">
                <a:ln>
                  <a:noFill/>
                </a:ln>
                <a:solidFill>
                  <a:srgbClr val="64B32C"/>
                </a:solidFill>
                <a:effectLst/>
                <a:uLnTx/>
                <a:uFillTx/>
                <a:latin typeface="Calibri" panose="020F0502020204030204" pitchFamily="34" charset="0"/>
                <a:ea typeface="黑体" panose="02010609060101010101" pitchFamily="49" charset="-122"/>
                <a:cs typeface="Calibri" panose="020F0502020204030204" pitchFamily="34" charset="0"/>
              </a:rPr>
              <a:t> </a:t>
            </a:r>
            <a:r>
              <a:rPr lang="en-GB" altLang="zh-CN" b="1" dirty="0">
                <a:solidFill>
                  <a:srgbClr val="64B32C"/>
                </a:solidFill>
                <a:latin typeface="Calibri" panose="020F0502020204030204" pitchFamily="34" charset="0"/>
                <a:ea typeface="黑体" panose="02010609060101010101" pitchFamily="49" charset="-122"/>
                <a:cs typeface="Calibri" panose="020F0502020204030204" pitchFamily="34" charset="0"/>
              </a:rPr>
              <a:t>m</a:t>
            </a:r>
            <a:r>
              <a:rPr kumimoji="0" lang="en-GB" altLang="zh-CN" b="1" i="0" u="none" strike="noStrike" kern="1200" cap="none" spc="0" normalizeH="0" baseline="0" noProof="0" dirty="0" err="1">
                <a:ln>
                  <a:noFill/>
                </a:ln>
                <a:solidFill>
                  <a:srgbClr val="64B32C"/>
                </a:solidFill>
                <a:effectLst/>
                <a:uLnTx/>
                <a:uFillTx/>
                <a:latin typeface="Calibri" panose="020F0502020204030204" pitchFamily="34" charset="0"/>
                <a:ea typeface="黑体" panose="02010609060101010101" pitchFamily="49" charset="-122"/>
                <a:cs typeface="Calibri" panose="020F0502020204030204" pitchFamily="34" charset="0"/>
              </a:rPr>
              <a:t>otor</a:t>
            </a:r>
            <a:r>
              <a:rPr kumimoji="0" lang="en-GB" altLang="zh-CN" b="1" i="0" u="none" strike="noStrike" kern="1200" cap="none" spc="0" normalizeH="0" baseline="0" noProof="0" dirty="0">
                <a:ln>
                  <a:noFill/>
                </a:ln>
                <a:solidFill>
                  <a:srgbClr val="64B32C"/>
                </a:solidFill>
                <a:effectLst/>
                <a:uLnTx/>
                <a:uFillTx/>
                <a:latin typeface="Calibri" panose="020F0502020204030204" pitchFamily="34" charset="0"/>
                <a:ea typeface="黑体" panose="02010609060101010101" pitchFamily="49" charset="-122"/>
                <a:cs typeface="Calibri" panose="020F0502020204030204" pitchFamily="34" charset="0"/>
              </a:rPr>
              <a:t> </a:t>
            </a:r>
            <a:r>
              <a:rPr lang="en-GB" altLang="zh-CN" b="1" dirty="0">
                <a:solidFill>
                  <a:srgbClr val="64B32C"/>
                </a:solidFill>
                <a:latin typeface="Calibri" panose="020F0502020204030204" pitchFamily="34" charset="0"/>
                <a:ea typeface="黑体" panose="02010609060101010101" pitchFamily="49" charset="-122"/>
                <a:cs typeface="Calibri" panose="020F0502020204030204" pitchFamily="34" charset="0"/>
              </a:rPr>
              <a:t>s</a:t>
            </a:r>
            <a:r>
              <a:rPr kumimoji="0" lang="en-GB" altLang="zh-CN" b="1" i="0" u="none" strike="noStrike" kern="1200" cap="none" spc="0" normalizeH="0" baseline="0" noProof="0" dirty="0" err="1">
                <a:ln>
                  <a:noFill/>
                </a:ln>
                <a:solidFill>
                  <a:srgbClr val="64B32C"/>
                </a:solidFill>
                <a:effectLst/>
                <a:uLnTx/>
                <a:uFillTx/>
                <a:latin typeface="Calibri" panose="020F0502020204030204" pitchFamily="34" charset="0"/>
                <a:ea typeface="黑体" panose="02010609060101010101" pitchFamily="49" charset="-122"/>
                <a:cs typeface="Calibri" panose="020F0502020204030204" pitchFamily="34" charset="0"/>
              </a:rPr>
              <a:t>ystems</a:t>
            </a:r>
            <a:br>
              <a:rPr kumimoji="0" lang="en-GB" altLang="zh-CN" sz="4000" b="1" i="0" u="none" strike="noStrike" kern="1200" cap="none" spc="0" normalizeH="0" baseline="0" noProof="0" dirty="0">
                <a:ln>
                  <a:noFill/>
                </a:ln>
                <a:solidFill>
                  <a:srgbClr val="64B32C"/>
                </a:solidFill>
                <a:effectLst/>
                <a:uLnTx/>
                <a:uFillTx/>
                <a:latin typeface="Calibri" panose="020F0502020204030204" pitchFamily="34" charset="0"/>
                <a:ea typeface="黑体" panose="02010609060101010101" pitchFamily="49" charset="-122"/>
                <a:cs typeface="Calibri" panose="020F0502020204030204" pitchFamily="34" charset="0"/>
              </a:rPr>
            </a:br>
            <a:r>
              <a:rPr kumimoji="0" lang="en-GB" altLang="zh-CN" sz="2800" b="0" i="0" u="none" strike="noStrike" kern="1200" cap="none" spc="0" normalizeH="0" baseline="0" noProof="0" dirty="0">
                <a:ln>
                  <a:noFill/>
                </a:ln>
                <a:solidFill>
                  <a:srgbClr val="64B32C"/>
                </a:solidFill>
                <a:effectLst/>
                <a:uLnTx/>
                <a:uFillTx/>
                <a:latin typeface="Calibri" panose="020F0502020204030204" pitchFamily="34" charset="0"/>
                <a:ea typeface="黑体" panose="02010609060101010101" pitchFamily="49" charset="-122"/>
                <a:cs typeface="Calibri" panose="020F0502020204030204" pitchFamily="34" charset="0"/>
              </a:rPr>
              <a:t>Supporting developing countries and emerging economies on energy efficiency policies and regulations for electric motor systems</a:t>
            </a:r>
            <a:endParaRPr kumimoji="0" lang="en-GB" altLang="zh-CN" sz="4000" b="0" i="0" u="none" strike="noStrike" kern="1200" cap="none" spc="0" normalizeH="0" baseline="0" noProof="0" dirty="0">
              <a:ln>
                <a:noFill/>
              </a:ln>
              <a:solidFill>
                <a:srgbClr val="64B32C"/>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9" name="Picture 8">
            <a:extLst>
              <a:ext uri="{FF2B5EF4-FFF2-40B4-BE49-F238E27FC236}">
                <a16:creationId xmlns:a16="http://schemas.microsoft.com/office/drawing/2014/main" id="{8D2F3F46-0649-4B8D-90D0-8B2EB875CF10}"/>
              </a:ext>
            </a:extLst>
          </p:cNvPr>
          <p:cNvPicPr/>
          <p:nvPr/>
        </p:nvPicPr>
        <p:blipFill>
          <a:blip r:embed="rId4"/>
          <a:stretch>
            <a:fillRect/>
          </a:stretch>
        </p:blipFill>
        <p:spPr>
          <a:xfrm>
            <a:off x="5807679" y="414240"/>
            <a:ext cx="1145170" cy="812523"/>
          </a:xfrm>
          <a:prstGeom prst="rect">
            <a:avLst/>
          </a:prstGeom>
        </p:spPr>
      </p:pic>
      <p:sp>
        <p:nvSpPr>
          <p:cNvPr id="5" name="TextBox 4">
            <a:extLst>
              <a:ext uri="{FF2B5EF4-FFF2-40B4-BE49-F238E27FC236}">
                <a16:creationId xmlns:a16="http://schemas.microsoft.com/office/drawing/2014/main" id="{1BCE8232-57A6-86A7-8C75-CC20E892152B}"/>
              </a:ext>
            </a:extLst>
          </p:cNvPr>
          <p:cNvSpPr txBox="1"/>
          <p:nvPr/>
        </p:nvSpPr>
        <p:spPr>
          <a:xfrm>
            <a:off x="604983" y="5133232"/>
            <a:ext cx="9148842" cy="1315745"/>
          </a:xfrm>
          <a:prstGeom prst="rect">
            <a:avLst/>
          </a:prstGeom>
          <a:noFill/>
        </p:spPr>
        <p:txBody>
          <a:bodyPr wrap="square" rtlCol="0">
            <a:spAutoFit/>
          </a:bodyPr>
          <a:lstStyle/>
          <a:p>
            <a:pPr>
              <a:spcAft>
                <a:spcPts val="300"/>
              </a:spcAft>
              <a:defRPr/>
            </a:pPr>
            <a:r>
              <a:rPr lang="en-GB" b="1" dirty="0">
                <a:solidFill>
                  <a:schemeClr val="bg1"/>
                </a:solidFill>
                <a:latin typeface="Calibri Light" panose="020F0302020204030204" pitchFamily="34" charset="0"/>
                <a:ea typeface="+mn-ea"/>
              </a:rPr>
              <a:t>Maarten van Werkhoven, TPA advisors, The Netherlands</a:t>
            </a:r>
          </a:p>
          <a:p>
            <a:pPr>
              <a:spcAft>
                <a:spcPts val="300"/>
              </a:spcAft>
              <a:defRPr/>
            </a:pPr>
            <a:r>
              <a:rPr lang="en-GB" b="1" dirty="0">
                <a:solidFill>
                  <a:schemeClr val="bg1"/>
                </a:solidFill>
                <a:latin typeface="Calibri Light" panose="020F0302020204030204" pitchFamily="34" charset="0"/>
              </a:rPr>
              <a:t>	</a:t>
            </a:r>
            <a:r>
              <a:rPr lang="en-GB" b="1" dirty="0">
                <a:solidFill>
                  <a:schemeClr val="bg2"/>
                </a:solidFill>
                <a:latin typeface="Calibri Light" panose="020F0302020204030204" pitchFamily="34" charset="0"/>
                <a:hlinkClick r:id="rId5">
                  <a:extLst>
                    <a:ext uri="{A12FA001-AC4F-418D-AE19-62706E023703}">
                      <ahyp:hlinkClr xmlns:ahyp="http://schemas.microsoft.com/office/drawing/2018/hyperlinkcolor" val="tx"/>
                    </a:ext>
                  </a:extLst>
                </a:hlinkClick>
              </a:rPr>
              <a:t>mvanwerkhoven@tpabv.nl</a:t>
            </a:r>
            <a:r>
              <a:rPr lang="en-GB" b="1" dirty="0">
                <a:solidFill>
                  <a:schemeClr val="bg2"/>
                </a:solidFill>
                <a:latin typeface="Calibri Light" panose="020F0302020204030204" pitchFamily="34" charset="0"/>
              </a:rPr>
              <a:t> </a:t>
            </a:r>
          </a:p>
          <a:p>
            <a:pPr>
              <a:spcAft>
                <a:spcPts val="300"/>
              </a:spcAft>
              <a:defRPr/>
            </a:pPr>
            <a:r>
              <a:rPr lang="en-US" b="1" dirty="0">
                <a:solidFill>
                  <a:schemeClr val="bg1"/>
                </a:solidFill>
                <a:latin typeface="Calibri Light" panose="020F0302020204030204" pitchFamily="34" charset="0"/>
                <a:ea typeface="+mn-ea"/>
              </a:rPr>
              <a:t>Ajit Advani, </a:t>
            </a:r>
            <a:r>
              <a:rPr lang="en-GB" b="1" dirty="0">
                <a:solidFill>
                  <a:schemeClr val="bg1"/>
                </a:solidFill>
                <a:latin typeface="Calibri Light" panose="020F0302020204030204" pitchFamily="34" charset="0"/>
                <a:ea typeface="+mn-ea"/>
              </a:rPr>
              <a:t>International Copper Association, I</a:t>
            </a:r>
            <a:r>
              <a:rPr lang="en-GB" b="1" dirty="0">
                <a:solidFill>
                  <a:schemeClr val="bg1"/>
                </a:solidFill>
                <a:latin typeface="Calibri Light" panose="020F0302020204030204" pitchFamily="34" charset="0"/>
              </a:rPr>
              <a:t>n</a:t>
            </a:r>
            <a:r>
              <a:rPr lang="en-GB" b="1" dirty="0">
                <a:solidFill>
                  <a:schemeClr val="bg1"/>
                </a:solidFill>
                <a:latin typeface="Calibri Light" panose="020F0302020204030204" pitchFamily="34" charset="0"/>
                <a:ea typeface="+mn-ea"/>
              </a:rPr>
              <a:t>dia 	</a:t>
            </a:r>
          </a:p>
          <a:p>
            <a:pPr>
              <a:spcAft>
                <a:spcPts val="300"/>
              </a:spcAft>
              <a:defRPr/>
            </a:pPr>
            <a:r>
              <a:rPr lang="en-GB" b="1" dirty="0">
                <a:solidFill>
                  <a:schemeClr val="bg1"/>
                </a:solidFill>
                <a:latin typeface="Calibri Light" panose="020F0302020204030204" pitchFamily="34" charset="0"/>
              </a:rPr>
              <a:t>	</a:t>
            </a:r>
            <a:r>
              <a:rPr lang="en-GB" b="1" dirty="0">
                <a:solidFill>
                  <a:schemeClr val="bg2"/>
                </a:solidFill>
                <a:latin typeface="Calibri Light" panose="020F0302020204030204" pitchFamily="34" charset="0"/>
                <a:ea typeface="+mn-ea"/>
                <a:hlinkClick r:id="rId6">
                  <a:extLst>
                    <a:ext uri="{A12FA001-AC4F-418D-AE19-62706E023703}">
                      <ahyp:hlinkClr xmlns:ahyp="http://schemas.microsoft.com/office/drawing/2018/hyperlinkcolor" val="tx"/>
                    </a:ext>
                  </a:extLst>
                </a:hlinkClick>
              </a:rPr>
              <a:t>ajit.advani@internationalcopper.org</a:t>
            </a:r>
            <a:r>
              <a:rPr lang="en-GB" b="1" dirty="0">
                <a:solidFill>
                  <a:schemeClr val="bg2"/>
                </a:solidFill>
                <a:latin typeface="Calibri Light" panose="020F0302020204030204" pitchFamily="34" charset="0"/>
              </a:rPr>
              <a:t> </a:t>
            </a:r>
            <a:endParaRPr lang="en-GB" b="1" dirty="0">
              <a:solidFill>
                <a:schemeClr val="bg2"/>
              </a:solidFill>
              <a:latin typeface="Calibri Light" panose="020F0302020204030204" pitchFamily="34" charset="0"/>
              <a:ea typeface="+mn-ea"/>
            </a:endParaRPr>
          </a:p>
        </p:txBody>
      </p:sp>
      <p:sp>
        <p:nvSpPr>
          <p:cNvPr id="7" name="TextBox 6">
            <a:extLst>
              <a:ext uri="{FF2B5EF4-FFF2-40B4-BE49-F238E27FC236}">
                <a16:creationId xmlns:a16="http://schemas.microsoft.com/office/drawing/2014/main" id="{E8535C1B-8272-7185-D27B-22D542FD6C02}"/>
              </a:ext>
            </a:extLst>
          </p:cNvPr>
          <p:cNvSpPr txBox="1"/>
          <p:nvPr/>
        </p:nvSpPr>
        <p:spPr>
          <a:xfrm>
            <a:off x="2359485" y="3922083"/>
            <a:ext cx="7098643" cy="461665"/>
          </a:xfrm>
          <a:prstGeom prst="rect">
            <a:avLst/>
          </a:prstGeom>
          <a:noFill/>
        </p:spPr>
        <p:txBody>
          <a:bodyPr wrap="square" rtlCol="0">
            <a:spAutoFit/>
          </a:bodyPr>
          <a:lstStyle/>
          <a:p>
            <a:pPr algn="ctr"/>
            <a:r>
              <a:rPr lang="en-IN" sz="2400" dirty="0">
                <a:solidFill>
                  <a:srgbClr val="0061AD"/>
                </a:solidFill>
                <a:latin typeface="Calibri" panose="020F0502020204030204" pitchFamily="34" charset="0"/>
                <a:cs typeface="Calibri" panose="020F0502020204030204" pitchFamily="34" charset="0"/>
              </a:rPr>
              <a:t>Webinar, 23 October 2024</a:t>
            </a:r>
          </a:p>
        </p:txBody>
      </p:sp>
      <p:pic>
        <p:nvPicPr>
          <p:cNvPr id="4" name="Picture 3" descr="A black background with white text&#10;&#10;Description automatically generated">
            <a:extLst>
              <a:ext uri="{FF2B5EF4-FFF2-40B4-BE49-F238E27FC236}">
                <a16:creationId xmlns:a16="http://schemas.microsoft.com/office/drawing/2014/main" id="{68477178-9C2B-7B96-8C45-1B158763A6D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346031" y="407245"/>
            <a:ext cx="2501072" cy="574336"/>
          </a:xfrm>
          <a:prstGeom prst="rect">
            <a:avLst/>
          </a:prstGeom>
          <a:noFill/>
          <a:ln>
            <a:noFill/>
          </a:ln>
        </p:spPr>
      </p:pic>
      <p:pic>
        <p:nvPicPr>
          <p:cNvPr id="14" name="Picture 13">
            <a:extLst>
              <a:ext uri="{FF2B5EF4-FFF2-40B4-BE49-F238E27FC236}">
                <a16:creationId xmlns:a16="http://schemas.microsoft.com/office/drawing/2014/main" id="{E78900BC-501B-BAA8-A552-639543E651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4" y="4582"/>
            <a:ext cx="12183855" cy="6853418"/>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DAE5-0C0B-D3F2-E094-2719B1AE224F}"/>
              </a:ext>
            </a:extLst>
          </p:cNvPr>
          <p:cNvSpPr>
            <a:spLocks noGrp="1"/>
          </p:cNvSpPr>
          <p:nvPr>
            <p:ph type="title"/>
          </p:nvPr>
        </p:nvSpPr>
        <p:spPr>
          <a:xfrm>
            <a:off x="597007" y="508192"/>
            <a:ext cx="11116021" cy="820738"/>
          </a:xfrm>
        </p:spPr>
        <p:txBody>
          <a:bodyPr/>
          <a:lstStyle/>
          <a:p>
            <a:r>
              <a:rPr lang="en-IN" sz="3600" dirty="0">
                <a:solidFill>
                  <a:srgbClr val="0061AD"/>
                </a:solidFill>
                <a:latin typeface="Calibri" panose="020F0502020204030204" pitchFamily="34" charset="0"/>
                <a:cs typeface="Calibri" panose="020F0502020204030204" pitchFamily="34" charset="0"/>
              </a:rPr>
              <a:t>Differentiated Policy Approaches for the New Equipment Market and the Installed Base </a:t>
            </a:r>
            <a:endParaRPr lang="en-GB" sz="3600" dirty="0">
              <a:solidFill>
                <a:srgbClr val="0061AD"/>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3377CE8-8FE7-96BC-96F7-22AC95C9009A}"/>
              </a:ext>
            </a:extLst>
          </p:cNvPr>
          <p:cNvPicPr>
            <a:picLocks noChangeAspect="1"/>
          </p:cNvPicPr>
          <p:nvPr/>
        </p:nvPicPr>
        <p:blipFill>
          <a:blip r:embed="rId3"/>
          <a:stretch>
            <a:fillRect/>
          </a:stretch>
        </p:blipFill>
        <p:spPr>
          <a:xfrm>
            <a:off x="1416821" y="1531151"/>
            <a:ext cx="5584370" cy="4765328"/>
          </a:xfrm>
          <a:prstGeom prst="rect">
            <a:avLst/>
          </a:prstGeom>
        </p:spPr>
      </p:pic>
      <p:pic>
        <p:nvPicPr>
          <p:cNvPr id="7" name="Picture 6">
            <a:extLst>
              <a:ext uri="{FF2B5EF4-FFF2-40B4-BE49-F238E27FC236}">
                <a16:creationId xmlns:a16="http://schemas.microsoft.com/office/drawing/2014/main" id="{7A2E6191-A7C5-0C82-149C-AD97C22CD947}"/>
              </a:ext>
            </a:extLst>
          </p:cNvPr>
          <p:cNvPicPr>
            <a:picLocks noChangeAspect="1"/>
          </p:cNvPicPr>
          <p:nvPr/>
        </p:nvPicPr>
        <p:blipFill>
          <a:blip r:embed="rId4"/>
          <a:stretch>
            <a:fillRect/>
          </a:stretch>
        </p:blipFill>
        <p:spPr>
          <a:xfrm>
            <a:off x="7821004" y="1231829"/>
            <a:ext cx="4182519" cy="4765329"/>
          </a:xfrm>
          <a:prstGeom prst="rect">
            <a:avLst/>
          </a:prstGeom>
        </p:spPr>
      </p:pic>
      <p:sp>
        <p:nvSpPr>
          <p:cNvPr id="9" name="Slide Number Placeholder 4">
            <a:extLst>
              <a:ext uri="{FF2B5EF4-FFF2-40B4-BE49-F238E27FC236}">
                <a16:creationId xmlns:a16="http://schemas.microsoft.com/office/drawing/2014/main" id="{02981163-F05E-F21C-0284-03951482FB3D}"/>
              </a:ext>
            </a:extLst>
          </p:cNvPr>
          <p:cNvSpPr txBox="1">
            <a:spLocks/>
          </p:cNvSpPr>
          <p:nvPr/>
        </p:nvSpPr>
        <p:spPr>
          <a:xfrm>
            <a:off x="5110482" y="6245225"/>
            <a:ext cx="2844800" cy="476250"/>
          </a:xfrm>
          <a:prstGeom prst="rect">
            <a:avLst/>
          </a:prstGeom>
          <a:ln/>
        </p:spPr>
        <p:txBody>
          <a:bodyPr anchor="ctr"/>
          <a:lstStyle>
            <a:defPPr>
              <a:defRPr lang="en-US"/>
            </a:defPPr>
            <a:lvl1pPr marL="0" algn="ctr" defTabSz="914400" rtl="0" eaLnBrk="1" latinLnBrk="0" hangingPunct="1">
              <a:defRPr sz="1400" kern="1200">
                <a:solidFill>
                  <a:srgbClr val="0061A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FC44830-9AF3-454A-BA94-F3CD35966DD5}" type="slidenum">
              <a:rPr kumimoji="0" lang="en-US" altLang="en-US" sz="1400" b="0" i="0" u="none" strike="noStrike" kern="1200" cap="none" spc="0" normalizeH="0" baseline="0" noProof="0" smtClean="0">
                <a:ln>
                  <a:noFill/>
                </a:ln>
                <a:solidFill>
                  <a:srgbClr val="0061AD"/>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altLang="en-US" sz="1400" b="0" i="0" u="none" strike="noStrike" kern="1200" cap="none" spc="0" normalizeH="0" baseline="0" noProof="0" dirty="0">
              <a:ln>
                <a:noFill/>
              </a:ln>
              <a:solidFill>
                <a:srgbClr val="0061AD"/>
              </a:solidFill>
              <a:effectLst/>
              <a:uLnTx/>
              <a:uFillTx/>
              <a:latin typeface="Calibri" panose="020F0502020204030204" pitchFamily="34" charset="0"/>
              <a:ea typeface="+mn-ea"/>
              <a:cs typeface="Calibri" panose="020F0502020204030204" pitchFamily="34" charset="0"/>
            </a:endParaRPr>
          </a:p>
        </p:txBody>
      </p:sp>
      <p:sp>
        <p:nvSpPr>
          <p:cNvPr id="4" name="Footer Placeholder 3">
            <a:extLst>
              <a:ext uri="{FF2B5EF4-FFF2-40B4-BE49-F238E27FC236}">
                <a16:creationId xmlns:a16="http://schemas.microsoft.com/office/drawing/2014/main" id="{354A374F-9C5B-5D32-6E32-2C5682FC53D9}"/>
              </a:ext>
            </a:extLst>
          </p:cNvPr>
          <p:cNvSpPr txBox="1">
            <a:spLocks/>
          </p:cNvSpPr>
          <p:nvPr/>
        </p:nvSpPr>
        <p:spPr>
          <a:xfrm>
            <a:off x="609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defRPr sz="1400">
                <a:solidFill>
                  <a:srgbClr val="0061AD"/>
                </a:solidFill>
                <a:latin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U4E Webinar on Electric Motor Systems 2024</a:t>
            </a:r>
          </a:p>
        </p:txBody>
      </p:sp>
    </p:spTree>
    <p:extLst>
      <p:ext uri="{BB962C8B-B14F-4D97-AF65-F5344CB8AC3E}">
        <p14:creationId xmlns:p14="http://schemas.microsoft.com/office/powerpoint/2010/main" val="2344743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r>
              <a:rPr lang="hu-HU" altLang="en-US" dirty="0"/>
              <a:t> </a:t>
            </a:r>
          </a:p>
        </p:txBody>
      </p:sp>
      <p:sp>
        <p:nvSpPr>
          <p:cNvPr id="5" name="Title 1"/>
          <p:cNvSpPr txBox="1">
            <a:spLocks/>
          </p:cNvSpPr>
          <p:nvPr/>
        </p:nvSpPr>
        <p:spPr bwMode="auto">
          <a:xfrm>
            <a:off x="879763" y="79615"/>
            <a:ext cx="9241971"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defRPr sz="3600" b="1">
                <a:solidFill>
                  <a:srgbClr val="0061AD"/>
                </a:solidFill>
                <a:latin typeface="Calibri" panose="020F0502020204030204" pitchFamily="34" charset="0"/>
                <a:ea typeface="MS PGothic" panose="020B0600070205080204" pitchFamily="34" charset="-128"/>
                <a:cs typeface="Calibri" panose="020F0502020204030204" pitchFamily="34" charset="0"/>
              </a:defRPr>
            </a:lvl1pPr>
            <a:lvl2pPr algn="ctr"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2pPr>
            <a:lvl3pPr algn="ctr"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3pPr>
            <a:lvl4pPr algn="ctr"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4pPr>
            <a:lvl5pPr algn="ctr" eaLnBrk="0" fontAlgn="base" hangingPunct="0">
              <a:spcBef>
                <a:spcPct val="0"/>
              </a:spcBef>
              <a:spcAft>
                <a:spcPct val="0"/>
              </a:spcAft>
              <a:defRPr sz="4400">
                <a:solidFill>
                  <a:schemeClr val="tx2"/>
                </a:solidFill>
                <a:latin typeface="Arial" pitchFamily="34" charset="0"/>
                <a:ea typeface="MS PGothic" panose="020B0600070205080204" pitchFamily="34" charset="-128"/>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r>
              <a:rPr lang="en-US" dirty="0"/>
              <a:t>U4E Motor Systems Policy Guide Application </a:t>
            </a:r>
          </a:p>
        </p:txBody>
      </p:sp>
      <p:sp>
        <p:nvSpPr>
          <p:cNvPr id="9" name="Rectangle 8"/>
          <p:cNvSpPr/>
          <p:nvPr/>
        </p:nvSpPr>
        <p:spPr>
          <a:xfrm>
            <a:off x="798945" y="1603615"/>
            <a:ext cx="8847301" cy="28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har char="•"/>
            </a:pPr>
            <a:r>
              <a:rPr lang="en-US" sz="2400" dirty="0">
                <a:solidFill>
                  <a:srgbClr val="0061AD"/>
                </a:solidFill>
                <a:latin typeface="Calibri" panose="020F0502020204030204" pitchFamily="34" charset="0"/>
                <a:ea typeface="MS PGothic" panose="020B0600070205080204" pitchFamily="34" charset="-128"/>
                <a:cs typeface="Calibri" panose="020F0502020204030204" pitchFamily="34" charset="0"/>
              </a:rPr>
              <a:t>Facilitate development of vision, policy goals, processes and identify needed resources</a:t>
            </a:r>
          </a:p>
          <a:p>
            <a:pPr marL="342900" indent="-342900" eaLnBrk="0" fontAlgn="base" hangingPunct="0">
              <a:spcBef>
                <a:spcPct val="20000"/>
              </a:spcBef>
              <a:spcAft>
                <a:spcPct val="0"/>
              </a:spcAft>
              <a:buChar char="•"/>
            </a:pPr>
            <a:r>
              <a:rPr lang="en-US" sz="2400" dirty="0">
                <a:solidFill>
                  <a:srgbClr val="0061AD"/>
                </a:solidFill>
                <a:latin typeface="Calibri" panose="020F0502020204030204" pitchFamily="34" charset="0"/>
                <a:ea typeface="MS PGothic" panose="020B0600070205080204" pitchFamily="34" charset="-128"/>
                <a:cs typeface="Calibri" panose="020F0502020204030204" pitchFamily="34" charset="0"/>
              </a:rPr>
              <a:t>Guidance flexible, not prescriptive</a:t>
            </a:r>
          </a:p>
          <a:p>
            <a:pPr marL="342900" indent="-342900" eaLnBrk="0" fontAlgn="base" hangingPunct="0">
              <a:spcBef>
                <a:spcPct val="20000"/>
              </a:spcBef>
              <a:spcAft>
                <a:spcPct val="0"/>
              </a:spcAft>
              <a:buChar char="•"/>
            </a:pPr>
            <a:r>
              <a:rPr lang="en-US" sz="2400" dirty="0">
                <a:solidFill>
                  <a:srgbClr val="0061AD"/>
                </a:solidFill>
                <a:latin typeface="Calibri" panose="020F0502020204030204" pitchFamily="34" charset="0"/>
                <a:ea typeface="MS PGothic" panose="020B0600070205080204" pitchFamily="34" charset="-128"/>
                <a:cs typeface="Calibri" panose="020F0502020204030204" pitchFamily="34" charset="0"/>
              </a:rPr>
              <a:t>All components of Integrated Policy Approach described for completeness</a:t>
            </a:r>
          </a:p>
          <a:p>
            <a:pPr marL="342900" indent="-342900" eaLnBrk="0" fontAlgn="base" hangingPunct="0">
              <a:spcBef>
                <a:spcPct val="20000"/>
              </a:spcBef>
              <a:spcAft>
                <a:spcPct val="0"/>
              </a:spcAft>
              <a:buChar char="•"/>
            </a:pPr>
            <a:r>
              <a:rPr lang="en-US" sz="2400" dirty="0">
                <a:solidFill>
                  <a:srgbClr val="0061AD"/>
                </a:solidFill>
                <a:latin typeface="Calibri" panose="020F0502020204030204" pitchFamily="34" charset="0"/>
                <a:ea typeface="MS PGothic" panose="020B0600070205080204" pitchFamily="34" charset="-128"/>
                <a:cs typeface="Calibri" panose="020F0502020204030204" pitchFamily="34" charset="0"/>
              </a:rPr>
              <a:t>Countries to select based on specific priorities and circumstances</a:t>
            </a:r>
          </a:p>
        </p:txBody>
      </p:sp>
      <p:sp>
        <p:nvSpPr>
          <p:cNvPr id="2" name="Footer Placeholder 3">
            <a:extLst>
              <a:ext uri="{FF2B5EF4-FFF2-40B4-BE49-F238E27FC236}">
                <a16:creationId xmlns:a16="http://schemas.microsoft.com/office/drawing/2014/main" id="{9CE88444-C742-889B-EF33-C5A0E58E0A74}"/>
              </a:ext>
            </a:extLst>
          </p:cNvPr>
          <p:cNvSpPr txBox="1">
            <a:spLocks/>
          </p:cNvSpPr>
          <p:nvPr/>
        </p:nvSpPr>
        <p:spPr>
          <a:xfrm>
            <a:off x="609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defRPr sz="1400">
                <a:solidFill>
                  <a:srgbClr val="0061AD"/>
                </a:solidFill>
                <a:latin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U4E Webinar on Electric Motor Systems 2024</a:t>
            </a:r>
          </a:p>
        </p:txBody>
      </p:sp>
    </p:spTree>
    <p:extLst>
      <p:ext uri="{BB962C8B-B14F-4D97-AF65-F5344CB8AC3E}">
        <p14:creationId xmlns:p14="http://schemas.microsoft.com/office/powerpoint/2010/main" val="1204148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609599" y="339954"/>
            <a:ext cx="11484991" cy="1143000"/>
          </a:xfrm>
        </p:spPr>
        <p:txBody>
          <a:bodyPr/>
          <a:lstStyle/>
          <a:p>
            <a:r>
              <a:rPr lang="en-US" sz="3600" dirty="0"/>
              <a:t>2. U4E </a:t>
            </a:r>
            <a:r>
              <a:rPr lang="en-US" sz="3600" dirty="0">
                <a:solidFill>
                  <a:srgbClr val="00B050"/>
                </a:solidFill>
              </a:rPr>
              <a:t>Model Regulation Guidelines </a:t>
            </a:r>
            <a:r>
              <a:rPr lang="en-US" sz="3600" dirty="0"/>
              <a:t>Electric Motor Systems </a:t>
            </a:r>
            <a:endParaRPr lang="en-US" sz="3600" dirty="0">
              <a:solidFill>
                <a:srgbClr val="00B050"/>
              </a:solidFill>
            </a:endParaRPr>
          </a:p>
        </p:txBody>
      </p:sp>
      <p:sp>
        <p:nvSpPr>
          <p:cNvPr id="21507" name="Content Placeholder 4"/>
          <p:cNvSpPr>
            <a:spLocks noGrp="1"/>
          </p:cNvSpPr>
          <p:nvPr>
            <p:ph idx="1"/>
          </p:nvPr>
        </p:nvSpPr>
        <p:spPr>
          <a:xfrm>
            <a:off x="629490" y="1575194"/>
            <a:ext cx="10528363" cy="477529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a:spcBef>
                <a:spcPts val="500"/>
              </a:spcBef>
              <a:buChar char="•"/>
            </a:pPr>
            <a:r>
              <a:rPr lang="en-US" dirty="0">
                <a:ea typeface="MS PGothic" panose="020B0600070205080204" pitchFamily="34" charset="-128"/>
              </a:rPr>
              <a:t>Single-stop reference source for EMDE* regulatory authorities.</a:t>
            </a:r>
          </a:p>
          <a:p>
            <a:pPr marL="342900" lvl="1" indent="-342900">
              <a:spcBef>
                <a:spcPts val="500"/>
              </a:spcBef>
              <a:buChar char="•"/>
            </a:pPr>
            <a:r>
              <a:rPr lang="en-US" dirty="0">
                <a:ea typeface="MS PGothic" panose="020B0600070205080204" pitchFamily="34" charset="-128"/>
              </a:rPr>
              <a:t>Provides templates for MEPS regulations for</a:t>
            </a:r>
          </a:p>
          <a:p>
            <a:pPr marL="742950" lvl="2" indent="-342900">
              <a:spcBef>
                <a:spcPts val="500"/>
              </a:spcBef>
            </a:pPr>
            <a:r>
              <a:rPr lang="en-US" dirty="0">
                <a:solidFill>
                  <a:srgbClr val="00B050"/>
                </a:solidFill>
                <a:ea typeface="MS PGothic" panose="020B0600070205080204" pitchFamily="34" charset="-128"/>
              </a:rPr>
              <a:t>Electric Induction Motors</a:t>
            </a:r>
          </a:p>
          <a:p>
            <a:pPr marL="742950" lvl="2" indent="-342900">
              <a:spcBef>
                <a:spcPts val="500"/>
              </a:spcBef>
            </a:pPr>
            <a:r>
              <a:rPr lang="en-US" dirty="0">
                <a:solidFill>
                  <a:srgbClr val="00B050"/>
                </a:solidFill>
                <a:ea typeface="MS PGothic" panose="020B0600070205080204" pitchFamily="34" charset="-128"/>
              </a:rPr>
              <a:t>Variable Speed Drives</a:t>
            </a:r>
          </a:p>
          <a:p>
            <a:pPr marL="742950" lvl="2" indent="-342900">
              <a:spcBef>
                <a:spcPts val="500"/>
              </a:spcBef>
            </a:pPr>
            <a:r>
              <a:rPr lang="en-US" dirty="0">
                <a:solidFill>
                  <a:srgbClr val="00B050"/>
                </a:solidFill>
                <a:ea typeface="MS PGothic" panose="020B0600070205080204" pitchFamily="34" charset="-128"/>
              </a:rPr>
              <a:t>Rotodynamic Water pumps and Water pump units</a:t>
            </a:r>
          </a:p>
          <a:p>
            <a:pPr marL="742950" lvl="2" indent="-342900">
              <a:spcBef>
                <a:spcPts val="500"/>
              </a:spcBef>
            </a:pPr>
            <a:r>
              <a:rPr lang="en-US" dirty="0">
                <a:solidFill>
                  <a:srgbClr val="00B050"/>
                </a:solidFill>
                <a:ea typeface="MS PGothic" panose="020B0600070205080204" pitchFamily="34" charset="-128"/>
              </a:rPr>
              <a:t>Fans driven by Motors</a:t>
            </a:r>
          </a:p>
          <a:p>
            <a:pPr marL="742950" lvl="2" indent="-342900">
              <a:spcBef>
                <a:spcPts val="500"/>
              </a:spcBef>
            </a:pPr>
            <a:r>
              <a:rPr lang="en-US" dirty="0">
                <a:solidFill>
                  <a:srgbClr val="00B050"/>
                </a:solidFill>
                <a:ea typeface="MS PGothic" panose="020B0600070205080204" pitchFamily="34" charset="-128"/>
              </a:rPr>
              <a:t>Air compressors</a:t>
            </a:r>
          </a:p>
          <a:p>
            <a:pPr marL="342900" lvl="1" indent="-342900">
              <a:spcBef>
                <a:spcPts val="500"/>
              </a:spcBef>
              <a:buChar char="•"/>
            </a:pPr>
            <a:r>
              <a:rPr lang="en-US" dirty="0">
                <a:ea typeface="MS PGothic" panose="020B0600070205080204" pitchFamily="34" charset="-128"/>
              </a:rPr>
              <a:t>These include definitions, scope, performance requirements, information requirements, applicable test methods and compliance criteria.</a:t>
            </a:r>
          </a:p>
          <a:p>
            <a:pPr marL="342900" lvl="1" indent="-342900">
              <a:spcBef>
                <a:spcPts val="500"/>
              </a:spcBef>
              <a:buChar char="•"/>
            </a:pPr>
            <a:r>
              <a:rPr lang="en-US" dirty="0">
                <a:ea typeface="MS PGothic" panose="020B0600070205080204" pitchFamily="34" charset="-128"/>
              </a:rPr>
              <a:t>Structured </a:t>
            </a:r>
            <a:r>
              <a:rPr lang="en-US" i="1" u="sng" dirty="0">
                <a:ea typeface="MS PGothic" panose="020B0600070205080204" pitchFamily="34" charset="-128"/>
              </a:rPr>
              <a:t>as building blocks </a:t>
            </a:r>
            <a:r>
              <a:rPr lang="en-US" dirty="0">
                <a:ea typeface="MS PGothic" panose="020B0600070205080204" pitchFamily="34" charset="-128"/>
              </a:rPr>
              <a:t>that may be combined based on the market structure and practices in each individual country or region.</a:t>
            </a:r>
          </a:p>
          <a:p>
            <a:pPr marL="342900" lvl="1" indent="-342900">
              <a:spcBef>
                <a:spcPts val="500"/>
              </a:spcBef>
              <a:buChar char="•"/>
            </a:pPr>
            <a:endParaRPr lang="en-US" dirty="0">
              <a:ea typeface="MS PGothic" panose="020B0600070205080204" pitchFamily="34" charset="-128"/>
            </a:endParaRPr>
          </a:p>
          <a:p>
            <a:pPr marL="342900" lvl="1" indent="-342900">
              <a:buChar char="•"/>
            </a:pPr>
            <a:endParaRPr lang="en-US" sz="2800" dirty="0">
              <a:ea typeface="MS PGothic" panose="020B0600070205080204" pitchFamily="34" charset="-128"/>
            </a:endParaRPr>
          </a:p>
          <a:p>
            <a:pPr marL="342900" lvl="1" indent="-342900">
              <a:buChar char="•"/>
            </a:pPr>
            <a:endParaRPr lang="en-US" sz="2800" dirty="0">
              <a:ea typeface="MS PGothic" panose="020B0600070205080204" pitchFamily="34" charset="-128"/>
            </a:endParaRPr>
          </a:p>
          <a:p>
            <a:endParaRPr lang="en-US" dirty="0"/>
          </a:p>
        </p:txBody>
      </p:sp>
      <p:sp>
        <p:nvSpPr>
          <p:cNvPr id="2" name="TextBox 1">
            <a:extLst>
              <a:ext uri="{FF2B5EF4-FFF2-40B4-BE49-F238E27FC236}">
                <a16:creationId xmlns:a16="http://schemas.microsoft.com/office/drawing/2014/main" id="{7E148607-D5F5-3670-EDBA-16E3D03C97B9}"/>
              </a:ext>
            </a:extLst>
          </p:cNvPr>
          <p:cNvSpPr txBox="1"/>
          <p:nvPr/>
        </p:nvSpPr>
        <p:spPr>
          <a:xfrm>
            <a:off x="7243187" y="5860551"/>
            <a:ext cx="5122983" cy="338554"/>
          </a:xfrm>
          <a:prstGeom prst="rect">
            <a:avLst/>
          </a:prstGeom>
          <a:noFill/>
        </p:spPr>
        <p:txBody>
          <a:bodyPr wrap="square" rtlCol="0">
            <a:spAutoFit/>
          </a:bodyPr>
          <a:lstStyle/>
          <a:p>
            <a:r>
              <a:rPr lang="en-IN" sz="1600" dirty="0">
                <a:solidFill>
                  <a:srgbClr val="0061AD"/>
                </a:solidFill>
                <a:latin typeface="Calibri" panose="020F0502020204030204" pitchFamily="34" charset="0"/>
                <a:ea typeface="MS PGothic" panose="020B0600070205080204" pitchFamily="34" charset="-128"/>
                <a:cs typeface="Calibri" panose="020F0502020204030204" pitchFamily="34" charset="0"/>
              </a:rPr>
              <a:t>* Emerging Markets and Developing Economies</a:t>
            </a:r>
          </a:p>
        </p:txBody>
      </p:sp>
      <p:sp>
        <p:nvSpPr>
          <p:cNvPr id="3" name="Footer Placeholder 3">
            <a:extLst>
              <a:ext uri="{FF2B5EF4-FFF2-40B4-BE49-F238E27FC236}">
                <a16:creationId xmlns:a16="http://schemas.microsoft.com/office/drawing/2014/main" id="{417F3D9D-86A6-EC85-4B39-9BBB7B0027DB}"/>
              </a:ext>
            </a:extLst>
          </p:cNvPr>
          <p:cNvSpPr txBox="1">
            <a:spLocks/>
          </p:cNvSpPr>
          <p:nvPr/>
        </p:nvSpPr>
        <p:spPr>
          <a:xfrm>
            <a:off x="609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defRPr sz="1400">
                <a:solidFill>
                  <a:srgbClr val="0061AD"/>
                </a:solidFill>
                <a:latin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U4E Webinar on Electric Motor Systems 2024</a:t>
            </a:r>
          </a:p>
        </p:txBody>
      </p:sp>
      <p:sp>
        <p:nvSpPr>
          <p:cNvPr id="4" name="Slide Number Placeholder 4">
            <a:extLst>
              <a:ext uri="{FF2B5EF4-FFF2-40B4-BE49-F238E27FC236}">
                <a16:creationId xmlns:a16="http://schemas.microsoft.com/office/drawing/2014/main" id="{D55D7905-A668-C634-3B92-7B2985274853}"/>
              </a:ext>
            </a:extLst>
          </p:cNvPr>
          <p:cNvSpPr>
            <a:spLocks noGrp="1"/>
          </p:cNvSpPr>
          <p:nvPr>
            <p:ph type="sldNum" sz="quarter" idx="12"/>
          </p:nvPr>
        </p:nvSpPr>
        <p:spPr>
          <a:xfrm>
            <a:off x="5110482" y="6245225"/>
            <a:ext cx="2844800" cy="476250"/>
          </a:xfrm>
        </p:spPr>
        <p:txBody>
          <a:bodyPr/>
          <a:lstStyle/>
          <a:p>
            <a:pPr>
              <a:defRPr/>
            </a:pPr>
            <a:fld id="{9FC44830-9AF3-454A-BA94-F3CD35966DD5}" type="slidenum">
              <a:rPr lang="en-US" altLang="en-US" smtClean="0"/>
              <a:pPr>
                <a:defRPr/>
              </a:pPr>
              <a:t>12</a:t>
            </a:fld>
            <a:endParaRPr lang="en-US" altLang="en-US" dirty="0"/>
          </a:p>
        </p:txBody>
      </p:sp>
    </p:spTree>
    <p:extLst>
      <p:ext uri="{BB962C8B-B14F-4D97-AF65-F5344CB8AC3E}">
        <p14:creationId xmlns:p14="http://schemas.microsoft.com/office/powerpoint/2010/main" val="426960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3E271-92F1-EA49-CD0E-14880826F239}"/>
              </a:ext>
            </a:extLst>
          </p:cNvPr>
          <p:cNvSpPr>
            <a:spLocks noGrp="1"/>
          </p:cNvSpPr>
          <p:nvPr>
            <p:ph type="title"/>
          </p:nvPr>
        </p:nvSpPr>
        <p:spPr/>
        <p:txBody>
          <a:bodyPr/>
          <a:lstStyle/>
          <a:p>
            <a:r>
              <a:rPr lang="en-GB" dirty="0"/>
              <a:t>Efficient electric motors –&gt; IE-classification</a:t>
            </a:r>
          </a:p>
        </p:txBody>
      </p:sp>
      <p:sp>
        <p:nvSpPr>
          <p:cNvPr id="4" name="Footer Placeholder 3">
            <a:extLst>
              <a:ext uri="{FF2B5EF4-FFF2-40B4-BE49-F238E27FC236}">
                <a16:creationId xmlns:a16="http://schemas.microsoft.com/office/drawing/2014/main" id="{2F24C569-9DFD-B697-DFAC-A1895E88F0B9}"/>
              </a:ext>
            </a:extLst>
          </p:cNvPr>
          <p:cNvSpPr>
            <a:spLocks noGrp="1"/>
          </p:cNvSpPr>
          <p:nvPr>
            <p:ph type="ftr" sz="quarter" idx="11"/>
          </p:nvPr>
        </p:nvSpPr>
        <p:spPr/>
        <p:txBody>
          <a:bodyPr/>
          <a:lstStyle/>
          <a:p>
            <a:pPr>
              <a:defRPr/>
            </a:pPr>
            <a:r>
              <a:rPr lang="en-US" altLang="en-US"/>
              <a:t>U4E Webinar on Electric Motor Systems</a:t>
            </a:r>
            <a:endParaRPr lang="en-US" altLang="en-US" dirty="0"/>
          </a:p>
        </p:txBody>
      </p:sp>
      <p:sp>
        <p:nvSpPr>
          <p:cNvPr id="5" name="Slide Number Placeholder 4">
            <a:extLst>
              <a:ext uri="{FF2B5EF4-FFF2-40B4-BE49-F238E27FC236}">
                <a16:creationId xmlns:a16="http://schemas.microsoft.com/office/drawing/2014/main" id="{FB645D87-BB8C-A7D1-E02E-EF82EAE77344}"/>
              </a:ext>
            </a:extLst>
          </p:cNvPr>
          <p:cNvSpPr>
            <a:spLocks noGrp="1"/>
          </p:cNvSpPr>
          <p:nvPr>
            <p:ph type="sldNum" sz="quarter" idx="12"/>
          </p:nvPr>
        </p:nvSpPr>
        <p:spPr/>
        <p:txBody>
          <a:bodyPr/>
          <a:lstStyle/>
          <a:p>
            <a:pPr>
              <a:defRPr/>
            </a:pPr>
            <a:fld id="{9FC44830-9AF3-454A-BA94-F3CD35966DD5}" type="slidenum">
              <a:rPr lang="en-US" altLang="en-US" smtClean="0"/>
              <a:pPr>
                <a:defRPr/>
              </a:pPr>
              <a:t>13</a:t>
            </a:fld>
            <a:endParaRPr lang="en-US" altLang="en-US" dirty="0"/>
          </a:p>
        </p:txBody>
      </p:sp>
      <p:graphicFrame>
        <p:nvGraphicFramePr>
          <p:cNvPr id="6" name="Diagramm 8">
            <a:extLst>
              <a:ext uri="{FF2B5EF4-FFF2-40B4-BE49-F238E27FC236}">
                <a16:creationId xmlns:a16="http://schemas.microsoft.com/office/drawing/2014/main" id="{129A31B0-3682-E61E-479E-6DAD1C10DBB4}"/>
              </a:ext>
            </a:extLst>
          </p:cNvPr>
          <p:cNvGraphicFramePr>
            <a:graphicFrameLocks/>
          </p:cNvGraphicFramePr>
          <p:nvPr>
            <p:extLst>
              <p:ext uri="{D42A27DB-BD31-4B8C-83A1-F6EECF244321}">
                <p14:modId xmlns:p14="http://schemas.microsoft.com/office/powerpoint/2010/main" val="1813540108"/>
              </p:ext>
            </p:extLst>
          </p:nvPr>
        </p:nvGraphicFramePr>
        <p:xfrm>
          <a:off x="1716998" y="1374797"/>
          <a:ext cx="7920000" cy="4870428"/>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A4BC0C7B-59C2-BB01-DEFB-4B5550B44AA8}"/>
              </a:ext>
            </a:extLst>
          </p:cNvPr>
          <p:cNvSpPr>
            <a:spLocks noGrp="1"/>
          </p:cNvSpPr>
          <p:nvPr>
            <p:ph idx="1"/>
          </p:nvPr>
        </p:nvSpPr>
        <p:spPr>
          <a:xfrm>
            <a:off x="7052133" y="6343195"/>
            <a:ext cx="3086461" cy="476251"/>
          </a:xfrm>
          <a:solidFill>
            <a:schemeClr val="bg1"/>
          </a:solidFill>
        </p:spPr>
        <p:txBody>
          <a:bodyPr/>
          <a:lstStyle/>
          <a:p>
            <a:pPr marL="0" indent="0">
              <a:buNone/>
            </a:pPr>
            <a:r>
              <a:rPr lang="en-GB" sz="1800" b="1" dirty="0"/>
              <a:t>Source: IEC 60034-30-1</a:t>
            </a:r>
          </a:p>
        </p:txBody>
      </p:sp>
    </p:spTree>
    <p:extLst>
      <p:ext uri="{BB962C8B-B14F-4D97-AF65-F5344CB8AC3E}">
        <p14:creationId xmlns:p14="http://schemas.microsoft.com/office/powerpoint/2010/main" val="2980725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7EC82F7-0026-52FE-4D49-4164CC9C2B6A}"/>
              </a:ext>
            </a:extLst>
          </p:cNvPr>
          <p:cNvSpPr txBox="1"/>
          <p:nvPr/>
        </p:nvSpPr>
        <p:spPr>
          <a:xfrm>
            <a:off x="509092" y="832440"/>
            <a:ext cx="10423111" cy="461665"/>
          </a:xfrm>
          <a:prstGeom prst="rect">
            <a:avLst/>
          </a:prstGeom>
          <a:noFill/>
        </p:spPr>
        <p:txBody>
          <a:bodyPr wrap="square">
            <a:spAutoFit/>
          </a:bodyPr>
          <a:lstStyle/>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lang="en-GB" sz="2400" b="1" dirty="0">
                <a:solidFill>
                  <a:srgbClr val="00B050"/>
                </a:solidFill>
                <a:latin typeface="Calibri" panose="020F0502020204030204" pitchFamily="34" charset="0"/>
                <a:ea typeface="MS PGothic" panose="020B0600070205080204" pitchFamily="34" charset="-128"/>
                <a:cs typeface="Calibri" panose="020F0502020204030204" pitchFamily="34" charset="0"/>
              </a:rPr>
              <a:t>Advanced Level (A), </a:t>
            </a:r>
            <a:r>
              <a:rPr lang="en-GB" sz="2400" b="1" dirty="0">
                <a:solidFill>
                  <a:srgbClr val="0061AD"/>
                </a:solidFill>
                <a:latin typeface="Calibri" panose="020F0502020204030204" pitchFamily="34" charset="0"/>
                <a:ea typeface="MS PGothic" panose="020B0600070205080204" pitchFamily="34" charset="-128"/>
                <a:cs typeface="Calibri" panose="020F0502020204030204" pitchFamily="34" charset="0"/>
              </a:rPr>
              <a:t>broadest coverage</a:t>
            </a:r>
            <a:endPar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Content Placeholder 3">
            <a:extLst>
              <a:ext uri="{FF2B5EF4-FFF2-40B4-BE49-F238E27FC236}">
                <a16:creationId xmlns:a16="http://schemas.microsoft.com/office/drawing/2014/main" id="{11536CF1-27E8-C015-FECA-AD6985693129}"/>
              </a:ext>
            </a:extLst>
          </p:cNvPr>
          <p:cNvSpPr txBox="1">
            <a:spLocks/>
          </p:cNvSpPr>
          <p:nvPr/>
        </p:nvSpPr>
        <p:spPr>
          <a:xfrm>
            <a:off x="3827837" y="4017168"/>
            <a:ext cx="3607630" cy="2493839"/>
          </a:xfrm>
          <a:custGeom>
            <a:avLst/>
            <a:gdLst>
              <a:gd name="connsiteX0" fmla="*/ 0 w 3607630"/>
              <a:gd name="connsiteY0" fmla="*/ 0 h 2493839"/>
              <a:gd name="connsiteX1" fmla="*/ 479299 w 3607630"/>
              <a:gd name="connsiteY1" fmla="*/ 0 h 2493839"/>
              <a:gd name="connsiteX2" fmla="*/ 1066828 w 3607630"/>
              <a:gd name="connsiteY2" fmla="*/ 0 h 2493839"/>
              <a:gd name="connsiteX3" fmla="*/ 1473975 w 3607630"/>
              <a:gd name="connsiteY3" fmla="*/ 0 h 2493839"/>
              <a:gd name="connsiteX4" fmla="*/ 1881121 w 3607630"/>
              <a:gd name="connsiteY4" fmla="*/ 0 h 2493839"/>
              <a:gd name="connsiteX5" fmla="*/ 2468650 w 3607630"/>
              <a:gd name="connsiteY5" fmla="*/ 0 h 2493839"/>
              <a:gd name="connsiteX6" fmla="*/ 2911873 w 3607630"/>
              <a:gd name="connsiteY6" fmla="*/ 0 h 2493839"/>
              <a:gd name="connsiteX7" fmla="*/ 3607630 w 3607630"/>
              <a:gd name="connsiteY7" fmla="*/ 0 h 2493839"/>
              <a:gd name="connsiteX8" fmla="*/ 3607630 w 3607630"/>
              <a:gd name="connsiteY8" fmla="*/ 423953 h 2493839"/>
              <a:gd name="connsiteX9" fmla="*/ 3607630 w 3607630"/>
              <a:gd name="connsiteY9" fmla="*/ 897782 h 2493839"/>
              <a:gd name="connsiteX10" fmla="*/ 3607630 w 3607630"/>
              <a:gd name="connsiteY10" fmla="*/ 1321735 h 2493839"/>
              <a:gd name="connsiteX11" fmla="*/ 3607630 w 3607630"/>
              <a:gd name="connsiteY11" fmla="*/ 1795564 h 2493839"/>
              <a:gd name="connsiteX12" fmla="*/ 3607630 w 3607630"/>
              <a:gd name="connsiteY12" fmla="*/ 2493839 h 2493839"/>
              <a:gd name="connsiteX13" fmla="*/ 3020102 w 3607630"/>
              <a:gd name="connsiteY13" fmla="*/ 2493839 h 2493839"/>
              <a:gd name="connsiteX14" fmla="*/ 2468650 w 3607630"/>
              <a:gd name="connsiteY14" fmla="*/ 2493839 h 2493839"/>
              <a:gd name="connsiteX15" fmla="*/ 2061503 w 3607630"/>
              <a:gd name="connsiteY15" fmla="*/ 2493839 h 2493839"/>
              <a:gd name="connsiteX16" fmla="*/ 1618280 w 3607630"/>
              <a:gd name="connsiteY16" fmla="*/ 2493839 h 2493839"/>
              <a:gd name="connsiteX17" fmla="*/ 1211133 w 3607630"/>
              <a:gd name="connsiteY17" fmla="*/ 2493839 h 2493839"/>
              <a:gd name="connsiteX18" fmla="*/ 731834 w 3607630"/>
              <a:gd name="connsiteY18" fmla="*/ 2493839 h 2493839"/>
              <a:gd name="connsiteX19" fmla="*/ 0 w 3607630"/>
              <a:gd name="connsiteY19" fmla="*/ 2493839 h 2493839"/>
              <a:gd name="connsiteX20" fmla="*/ 0 w 3607630"/>
              <a:gd name="connsiteY20" fmla="*/ 2020010 h 2493839"/>
              <a:gd name="connsiteX21" fmla="*/ 0 w 3607630"/>
              <a:gd name="connsiteY21" fmla="*/ 1596057 h 2493839"/>
              <a:gd name="connsiteX22" fmla="*/ 0 w 3607630"/>
              <a:gd name="connsiteY22" fmla="*/ 1122228 h 2493839"/>
              <a:gd name="connsiteX23" fmla="*/ 0 w 3607630"/>
              <a:gd name="connsiteY23" fmla="*/ 573583 h 2493839"/>
              <a:gd name="connsiteX24" fmla="*/ 0 w 3607630"/>
              <a:gd name="connsiteY24" fmla="*/ 0 h 249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07630" h="2493839" fill="none" extrusionOk="0">
                <a:moveTo>
                  <a:pt x="0" y="0"/>
                </a:moveTo>
                <a:cubicBezTo>
                  <a:pt x="202763" y="-44301"/>
                  <a:pt x="254671" y="40765"/>
                  <a:pt x="479299" y="0"/>
                </a:cubicBezTo>
                <a:cubicBezTo>
                  <a:pt x="703927" y="-40765"/>
                  <a:pt x="914395" y="68051"/>
                  <a:pt x="1066828" y="0"/>
                </a:cubicBezTo>
                <a:cubicBezTo>
                  <a:pt x="1219261" y="-68051"/>
                  <a:pt x="1386196" y="659"/>
                  <a:pt x="1473975" y="0"/>
                </a:cubicBezTo>
                <a:cubicBezTo>
                  <a:pt x="1561754" y="-659"/>
                  <a:pt x="1784028" y="33256"/>
                  <a:pt x="1881121" y="0"/>
                </a:cubicBezTo>
                <a:cubicBezTo>
                  <a:pt x="1978214" y="-33256"/>
                  <a:pt x="2321489" y="49886"/>
                  <a:pt x="2468650" y="0"/>
                </a:cubicBezTo>
                <a:cubicBezTo>
                  <a:pt x="2615811" y="-49886"/>
                  <a:pt x="2726492" y="41823"/>
                  <a:pt x="2911873" y="0"/>
                </a:cubicBezTo>
                <a:cubicBezTo>
                  <a:pt x="3097254" y="-41823"/>
                  <a:pt x="3333306" y="15137"/>
                  <a:pt x="3607630" y="0"/>
                </a:cubicBezTo>
                <a:cubicBezTo>
                  <a:pt x="3623669" y="174631"/>
                  <a:pt x="3575666" y="270749"/>
                  <a:pt x="3607630" y="423953"/>
                </a:cubicBezTo>
                <a:cubicBezTo>
                  <a:pt x="3639594" y="577157"/>
                  <a:pt x="3603975" y="794037"/>
                  <a:pt x="3607630" y="897782"/>
                </a:cubicBezTo>
                <a:cubicBezTo>
                  <a:pt x="3611285" y="1001527"/>
                  <a:pt x="3587294" y="1181250"/>
                  <a:pt x="3607630" y="1321735"/>
                </a:cubicBezTo>
                <a:cubicBezTo>
                  <a:pt x="3627966" y="1462220"/>
                  <a:pt x="3563616" y="1639757"/>
                  <a:pt x="3607630" y="1795564"/>
                </a:cubicBezTo>
                <a:cubicBezTo>
                  <a:pt x="3651644" y="1951371"/>
                  <a:pt x="3558013" y="2342755"/>
                  <a:pt x="3607630" y="2493839"/>
                </a:cubicBezTo>
                <a:cubicBezTo>
                  <a:pt x="3459889" y="2549593"/>
                  <a:pt x="3145414" y="2493658"/>
                  <a:pt x="3020102" y="2493839"/>
                </a:cubicBezTo>
                <a:cubicBezTo>
                  <a:pt x="2894790" y="2494020"/>
                  <a:pt x="2579928" y="2430475"/>
                  <a:pt x="2468650" y="2493839"/>
                </a:cubicBezTo>
                <a:cubicBezTo>
                  <a:pt x="2357372" y="2557203"/>
                  <a:pt x="2175072" y="2487395"/>
                  <a:pt x="2061503" y="2493839"/>
                </a:cubicBezTo>
                <a:cubicBezTo>
                  <a:pt x="1947934" y="2500283"/>
                  <a:pt x="1728385" y="2467884"/>
                  <a:pt x="1618280" y="2493839"/>
                </a:cubicBezTo>
                <a:cubicBezTo>
                  <a:pt x="1508175" y="2519794"/>
                  <a:pt x="1381491" y="2446513"/>
                  <a:pt x="1211133" y="2493839"/>
                </a:cubicBezTo>
                <a:cubicBezTo>
                  <a:pt x="1040775" y="2541165"/>
                  <a:pt x="888629" y="2446416"/>
                  <a:pt x="731834" y="2493839"/>
                </a:cubicBezTo>
                <a:cubicBezTo>
                  <a:pt x="575039" y="2541262"/>
                  <a:pt x="301160" y="2489877"/>
                  <a:pt x="0" y="2493839"/>
                </a:cubicBezTo>
                <a:cubicBezTo>
                  <a:pt x="-6545" y="2288310"/>
                  <a:pt x="28288" y="2157572"/>
                  <a:pt x="0" y="2020010"/>
                </a:cubicBezTo>
                <a:cubicBezTo>
                  <a:pt x="-28288" y="1882448"/>
                  <a:pt x="24019" y="1763652"/>
                  <a:pt x="0" y="1596057"/>
                </a:cubicBezTo>
                <a:cubicBezTo>
                  <a:pt x="-24019" y="1428462"/>
                  <a:pt x="14424" y="1295679"/>
                  <a:pt x="0" y="1122228"/>
                </a:cubicBezTo>
                <a:cubicBezTo>
                  <a:pt x="-14424" y="948777"/>
                  <a:pt x="282" y="694567"/>
                  <a:pt x="0" y="573583"/>
                </a:cubicBezTo>
                <a:cubicBezTo>
                  <a:pt x="-282" y="452600"/>
                  <a:pt x="4452" y="142559"/>
                  <a:pt x="0" y="0"/>
                </a:cubicBezTo>
                <a:close/>
              </a:path>
              <a:path w="3607630" h="2493839" stroke="0" extrusionOk="0">
                <a:moveTo>
                  <a:pt x="0" y="0"/>
                </a:moveTo>
                <a:cubicBezTo>
                  <a:pt x="177925" y="-34341"/>
                  <a:pt x="223241" y="30268"/>
                  <a:pt x="407147" y="0"/>
                </a:cubicBezTo>
                <a:cubicBezTo>
                  <a:pt x="591053" y="-30268"/>
                  <a:pt x="729271" y="20267"/>
                  <a:pt x="850370" y="0"/>
                </a:cubicBezTo>
                <a:cubicBezTo>
                  <a:pt x="971469" y="-20267"/>
                  <a:pt x="1275059" y="10917"/>
                  <a:pt x="1401822" y="0"/>
                </a:cubicBezTo>
                <a:cubicBezTo>
                  <a:pt x="1528585" y="-10917"/>
                  <a:pt x="1787247" y="25246"/>
                  <a:pt x="1917198" y="0"/>
                </a:cubicBezTo>
                <a:cubicBezTo>
                  <a:pt x="2047149" y="-25246"/>
                  <a:pt x="2126108" y="24235"/>
                  <a:pt x="2324344" y="0"/>
                </a:cubicBezTo>
                <a:cubicBezTo>
                  <a:pt x="2522580" y="-24235"/>
                  <a:pt x="2549407" y="38182"/>
                  <a:pt x="2731491" y="0"/>
                </a:cubicBezTo>
                <a:cubicBezTo>
                  <a:pt x="2913575" y="-38182"/>
                  <a:pt x="3170770" y="56353"/>
                  <a:pt x="3607630" y="0"/>
                </a:cubicBezTo>
                <a:cubicBezTo>
                  <a:pt x="3635288" y="220577"/>
                  <a:pt x="3572351" y="427677"/>
                  <a:pt x="3607630" y="548645"/>
                </a:cubicBezTo>
                <a:cubicBezTo>
                  <a:pt x="3642909" y="669613"/>
                  <a:pt x="3600560" y="858747"/>
                  <a:pt x="3607630" y="972597"/>
                </a:cubicBezTo>
                <a:cubicBezTo>
                  <a:pt x="3614700" y="1086447"/>
                  <a:pt x="3574965" y="1408878"/>
                  <a:pt x="3607630" y="1521242"/>
                </a:cubicBezTo>
                <a:cubicBezTo>
                  <a:pt x="3640295" y="1633606"/>
                  <a:pt x="3556031" y="1809481"/>
                  <a:pt x="3607630" y="2044948"/>
                </a:cubicBezTo>
                <a:cubicBezTo>
                  <a:pt x="3659229" y="2280415"/>
                  <a:pt x="3556636" y="2333311"/>
                  <a:pt x="3607630" y="2493839"/>
                </a:cubicBezTo>
                <a:cubicBezTo>
                  <a:pt x="3444664" y="2523033"/>
                  <a:pt x="3288729" y="2458269"/>
                  <a:pt x="3200483" y="2493839"/>
                </a:cubicBezTo>
                <a:cubicBezTo>
                  <a:pt x="3112237" y="2529409"/>
                  <a:pt x="2859974" y="2466170"/>
                  <a:pt x="2685107" y="2493839"/>
                </a:cubicBezTo>
                <a:cubicBezTo>
                  <a:pt x="2510240" y="2521508"/>
                  <a:pt x="2236959" y="2470785"/>
                  <a:pt x="2097579" y="2493839"/>
                </a:cubicBezTo>
                <a:cubicBezTo>
                  <a:pt x="1958199" y="2516893"/>
                  <a:pt x="1812558" y="2492603"/>
                  <a:pt x="1690432" y="2493839"/>
                </a:cubicBezTo>
                <a:cubicBezTo>
                  <a:pt x="1568306" y="2495075"/>
                  <a:pt x="1297792" y="2449934"/>
                  <a:pt x="1175057" y="2493839"/>
                </a:cubicBezTo>
                <a:cubicBezTo>
                  <a:pt x="1052322" y="2537744"/>
                  <a:pt x="863987" y="2448608"/>
                  <a:pt x="767910" y="2493839"/>
                </a:cubicBezTo>
                <a:cubicBezTo>
                  <a:pt x="671833" y="2539070"/>
                  <a:pt x="198497" y="2492815"/>
                  <a:pt x="0" y="2493839"/>
                </a:cubicBezTo>
                <a:cubicBezTo>
                  <a:pt x="-56854" y="2299503"/>
                  <a:pt x="21322" y="2238288"/>
                  <a:pt x="0" y="1995071"/>
                </a:cubicBezTo>
                <a:cubicBezTo>
                  <a:pt x="-21322" y="1751854"/>
                  <a:pt x="3348" y="1580286"/>
                  <a:pt x="0" y="1446427"/>
                </a:cubicBezTo>
                <a:cubicBezTo>
                  <a:pt x="-3348" y="1312568"/>
                  <a:pt x="36849" y="1142400"/>
                  <a:pt x="0" y="1022474"/>
                </a:cubicBezTo>
                <a:cubicBezTo>
                  <a:pt x="-36849" y="902548"/>
                  <a:pt x="31633" y="629320"/>
                  <a:pt x="0" y="473829"/>
                </a:cubicBezTo>
                <a:cubicBezTo>
                  <a:pt x="-31633" y="318339"/>
                  <a:pt x="48766" y="158083"/>
                  <a:pt x="0" y="0"/>
                </a:cubicBezTo>
                <a:close/>
              </a:path>
            </a:pathLst>
          </a:custGeom>
          <a:solidFill>
            <a:schemeClr val="accent4">
              <a:lumMod val="60000"/>
              <a:lumOff val="40000"/>
              <a:alpha val="77000"/>
            </a:schemeClr>
          </a:solidFill>
          <a:ln>
            <a:noFill/>
            <a:prstDash val="dash"/>
            <a:extLst>
              <a:ext uri="{C807C97D-BFC1-408E-A445-0C87EB9F89A2}">
                <ask:lineSketchStyleProps xmlns:ask="http://schemas.microsoft.com/office/drawing/2018/sketchyshapes" sd="706426480">
                  <a:prstGeom prst="rect">
                    <a:avLst/>
                  </a:prstGeom>
                  <ask:type>
                    <ask:lineSketchScribble/>
                  </ask:type>
                </ask:lineSketchStyleProps>
              </a:ext>
            </a:extLst>
          </a:ln>
        </p:spPr>
        <p:txBody>
          <a:bodyPr vert="horz" lIns="0" tIns="45720" rIns="0" bIns="45720" rtlCol="0">
            <a:noAutofit/>
          </a:bodyPr>
          <a:lstStyle>
            <a:defPPr>
              <a:defRPr lang="en-US"/>
            </a:defPPr>
            <a:lvl1pPr indent="0">
              <a:lnSpc>
                <a:spcPct val="100000"/>
              </a:lnSpc>
              <a:spcBef>
                <a:spcPts val="1000"/>
              </a:spcBef>
              <a:buClr>
                <a:schemeClr val="accent2"/>
              </a:buClr>
              <a:buFont typeface="Arial" panose="020B0604020202020204" pitchFamily="34" charset="0"/>
              <a:buNone/>
              <a:defRPr sz="1600"/>
            </a:lvl1pPr>
            <a:lvl2pPr marL="577850" indent="-217488">
              <a:lnSpc>
                <a:spcPct val="100000"/>
              </a:lnSpc>
              <a:spcBef>
                <a:spcPts val="500"/>
              </a:spcBef>
              <a:buClr>
                <a:schemeClr val="accent2"/>
              </a:buClr>
              <a:buFont typeface="System Font Regular"/>
              <a:buChar char="−"/>
              <a:tabLst/>
              <a:defRPr sz="1400"/>
            </a:lvl2pPr>
            <a:lvl3pPr marL="939800" indent="-225425">
              <a:lnSpc>
                <a:spcPct val="100000"/>
              </a:lnSpc>
              <a:spcBef>
                <a:spcPts val="500"/>
              </a:spcBef>
              <a:buClr>
                <a:schemeClr val="accent2"/>
              </a:buClr>
              <a:buFont typeface="Wingdings" pitchFamily="2" charset="2"/>
              <a:buChar char="§"/>
              <a:tabLst/>
              <a:defRPr sz="1400"/>
            </a:lvl3pPr>
            <a:lvl4pPr marL="1381125" indent="-223838">
              <a:lnSpc>
                <a:spcPct val="100000"/>
              </a:lnSpc>
              <a:spcBef>
                <a:spcPts val="500"/>
              </a:spcBef>
              <a:buClr>
                <a:schemeClr val="accent2"/>
              </a:buClr>
              <a:buFont typeface="Arial" panose="020B0604020202020204" pitchFamily="34" charset="0"/>
              <a:buChar char="•"/>
              <a:tabLst/>
              <a:defRPr sz="1400"/>
            </a:lvl4pPr>
            <a:lvl5pPr marL="1871663" indent="-265113">
              <a:lnSpc>
                <a:spcPct val="100000"/>
              </a:lnSpc>
              <a:spcBef>
                <a:spcPts val="500"/>
              </a:spcBef>
              <a:buClr>
                <a:schemeClr val="accent2"/>
              </a:buClr>
              <a:buFont typeface="Courier New" panose="02070309020205020404" pitchFamily="49" charset="0"/>
              <a:buChar char="o"/>
              <a:tabLst/>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3-phase induction motors</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4-, 6-, 8-poles</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50, 60 Hz or 50/60 Hz</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Rated for continuous duty</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otors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for explosive atmospheres Ex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ec</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Ex tb, Ex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tc</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Ex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db</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Ex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db</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eb, Ex dc</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brake motors, incl. Totally Enclosed Air Over (TEAO) motors</a:t>
            </a:r>
          </a:p>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Note: IE4 mandatory for 2-, 4- and 6-poles single speed motors which are not brake motors, Ex eb motors for explosive atmospheres or other explosion-protected motors</a:t>
            </a:r>
          </a:p>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Content Placeholder 3">
            <a:extLst>
              <a:ext uri="{FF2B5EF4-FFF2-40B4-BE49-F238E27FC236}">
                <a16:creationId xmlns:a16="http://schemas.microsoft.com/office/drawing/2014/main" id="{9369FAD3-CB90-7366-01BC-6BAEF8D8A94A}"/>
              </a:ext>
            </a:extLst>
          </p:cNvPr>
          <p:cNvSpPr txBox="1">
            <a:spLocks/>
          </p:cNvSpPr>
          <p:nvPr/>
        </p:nvSpPr>
        <p:spPr>
          <a:xfrm>
            <a:off x="8684481" y="6417624"/>
            <a:ext cx="528196" cy="195525"/>
          </a:xfrm>
          <a:solidFill>
            <a:schemeClr val="accent4">
              <a:lumMod val="60000"/>
              <a:lumOff val="40000"/>
              <a:alpha val="45265"/>
            </a:schemeClr>
          </a:solidFill>
          <a:ln>
            <a:noFill/>
            <a:prstDash val="dash"/>
          </a:ln>
        </p:spPr>
        <p:txBody>
          <a:bodyPr vert="horz" lIns="0" tIns="45720" rIns="0" bIns="45720" rtlCol="0">
            <a:noAutofit/>
          </a:bodyPr>
          <a:lstStyle>
            <a:defPPr>
              <a:defRPr lang="en-US"/>
            </a:defPPr>
            <a:lvl1pPr marL="92075" marR="0" lvl="0" indent="0" defTabSz="914400" eaLnBrk="1" fontAlgn="auto" latinLnBrk="0" hangingPunct="1">
              <a:lnSpc>
                <a:spcPct val="100000"/>
              </a:lnSpc>
              <a:spcBef>
                <a:spcPts val="100"/>
              </a:spcBef>
              <a:spcAft>
                <a:spcPts val="0"/>
              </a:spcAft>
              <a:buClr>
                <a:srgbClr val="F8931D"/>
              </a:buClr>
              <a:buSzTx/>
              <a:buFont typeface="Arial" panose="020B0604020202020204" pitchFamily="34" charset="0"/>
              <a:buNone/>
              <a:tabLst/>
              <a:defRPr kumimoji="0" sz="1200" b="1" i="0" u="none" strike="noStrike" cap="none" spc="0" normalizeH="0" baseline="0">
                <a:ln>
                  <a:noFill/>
                </a:ln>
                <a:solidFill>
                  <a:prstClr val="black"/>
                </a:solidFill>
                <a:effectLst/>
                <a:uLnTx/>
                <a:uFillTx/>
                <a:latin typeface="Calibri" panose="020F0502020204030204"/>
                <a:ea typeface="+mn-ea"/>
              </a:defRPr>
            </a:lvl1pPr>
            <a:lvl2pPr marL="577850" indent="-217488">
              <a:lnSpc>
                <a:spcPct val="100000"/>
              </a:lnSpc>
              <a:spcBef>
                <a:spcPts val="500"/>
              </a:spcBef>
              <a:buClr>
                <a:schemeClr val="accent2"/>
              </a:buClr>
              <a:buFont typeface="System Font Regular"/>
              <a:buChar char="−"/>
              <a:tabLst/>
              <a:defRPr sz="1400"/>
            </a:lvl2pPr>
            <a:lvl3pPr marL="939800" indent="-225425">
              <a:lnSpc>
                <a:spcPct val="100000"/>
              </a:lnSpc>
              <a:spcBef>
                <a:spcPts val="500"/>
              </a:spcBef>
              <a:buClr>
                <a:schemeClr val="accent2"/>
              </a:buClr>
              <a:buFont typeface="Wingdings" pitchFamily="2" charset="2"/>
              <a:buChar char="§"/>
              <a:tabLst/>
              <a:defRPr sz="1400"/>
            </a:lvl3pPr>
            <a:lvl4pPr marL="1381125" indent="-223838">
              <a:lnSpc>
                <a:spcPct val="100000"/>
              </a:lnSpc>
              <a:spcBef>
                <a:spcPts val="500"/>
              </a:spcBef>
              <a:buClr>
                <a:schemeClr val="accent2"/>
              </a:buClr>
              <a:buFont typeface="Arial" panose="020B0604020202020204" pitchFamily="34" charset="0"/>
              <a:buChar char="•"/>
              <a:tabLst/>
              <a:defRPr sz="1400"/>
            </a:lvl4pPr>
            <a:lvl5pPr marL="1871663" indent="-265113">
              <a:lnSpc>
                <a:spcPct val="100000"/>
              </a:lnSpc>
              <a:spcBef>
                <a:spcPts val="500"/>
              </a:spcBef>
              <a:buClr>
                <a:schemeClr val="accent2"/>
              </a:buClr>
              <a:buFont typeface="Courier New" panose="02070309020205020404" pitchFamily="49" charset="0"/>
              <a:buChar char="o"/>
              <a:tabLst/>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2075" marR="0" lvl="0" indent="0" algn="l" defTabSz="914400" rtl="0" eaLnBrk="1" fontAlgn="auto" latinLnBrk="0" hangingPunct="1">
              <a:lnSpc>
                <a:spcPct val="100000"/>
              </a:lnSpc>
              <a:spcBef>
                <a:spcPts val="100"/>
              </a:spcBef>
              <a:spcAft>
                <a:spcPts val="0"/>
              </a:spcAft>
              <a:buClr>
                <a:srgbClr val="F8931D"/>
              </a:buClr>
              <a:buSzTx/>
              <a:buFont typeface="Arial" panose="020B0604020202020204" pitchFamily="34" charset="0"/>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2">
            <a:extLst>
              <a:ext uri="{FF2B5EF4-FFF2-40B4-BE49-F238E27FC236}">
                <a16:creationId xmlns:a16="http://schemas.microsoft.com/office/drawing/2014/main" id="{917780C2-147E-8CFB-1C86-CD2987D2E552}"/>
              </a:ext>
            </a:extLst>
          </p:cNvPr>
          <p:cNvSpPr txBox="1">
            <a:spLocks/>
          </p:cNvSpPr>
          <p:nvPr/>
        </p:nvSpPr>
        <p:spPr>
          <a:xfrm>
            <a:off x="685980" y="457260"/>
            <a:ext cx="10929604" cy="338554"/>
          </a:xfrm>
          <a:prstGeom prst="rect">
            <a:avLst/>
          </a:prstGeom>
          <a:noFill/>
        </p:spPr>
        <p:txBody>
          <a:bodyPr vert="horz" lIns="0" tIns="45720" rIns="0" bIns="45720" rtlCol="0" anchor="ctr" anchorCtr="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577850" indent="-217488"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2pPr>
            <a:lvl3pPr marL="939800" indent="-225425" algn="l" defTabSz="914400" rtl="0" eaLnBrk="1" latinLnBrk="0" hangingPunct="1">
              <a:lnSpc>
                <a:spcPct val="100000"/>
              </a:lnSpc>
              <a:spcBef>
                <a:spcPts val="500"/>
              </a:spcBef>
              <a:buClr>
                <a:schemeClr val="accent2"/>
              </a:buClr>
              <a:buFont typeface="Wingdings" pitchFamily="2" charset="2"/>
              <a:buChar char="§"/>
              <a:tabLst/>
              <a:defRPr sz="1400" kern="1200">
                <a:solidFill>
                  <a:schemeClr val="tx1"/>
                </a:solidFill>
                <a:latin typeface="+mn-lt"/>
                <a:ea typeface="+mn-ea"/>
                <a:cs typeface="+mn-cs"/>
              </a:defRPr>
            </a:lvl3pPr>
            <a:lvl4pPr marL="1381125" indent="-223838" algn="l" defTabSz="914400" rtl="0" eaLnBrk="1" latinLnBrk="0" hangingPunct="1">
              <a:lnSpc>
                <a:spcPct val="100000"/>
              </a:lnSpc>
              <a:spcBef>
                <a:spcPts val="500"/>
              </a:spcBef>
              <a:buClr>
                <a:schemeClr val="accent2"/>
              </a:buClr>
              <a:buFont typeface="Arial" panose="020B0604020202020204" pitchFamily="34" charset="0"/>
              <a:buChar char="•"/>
              <a:tabLst/>
              <a:defRPr sz="1400" kern="1200">
                <a:solidFill>
                  <a:schemeClr val="tx1"/>
                </a:solidFill>
                <a:latin typeface="+mn-lt"/>
                <a:ea typeface="+mn-ea"/>
                <a:cs typeface="+mn-cs"/>
              </a:defRPr>
            </a:lvl4pPr>
            <a:lvl5pPr marL="1871663" indent="-265113" algn="l" defTabSz="914400" rtl="0" eaLnBrk="1" latinLnBrk="0" hangingPunct="1">
              <a:lnSpc>
                <a:spcPct val="10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61AD"/>
              </a:buClr>
              <a:buSzTx/>
              <a:buFont typeface="Arial" panose="020B0604020202020204" pitchFamily="34" charset="0"/>
              <a:buNone/>
              <a:tabLst/>
              <a:defRPr/>
            </a:pPr>
            <a:r>
              <a:rPr lang="en-GB" sz="3600" b="1" dirty="0">
                <a:solidFill>
                  <a:srgbClr val="0061AD"/>
                </a:solidFill>
                <a:latin typeface="Calibri" panose="020F0502020204030204" pitchFamily="34" charset="0"/>
                <a:ea typeface="MS PGothic" panose="020B0600070205080204" pitchFamily="34" charset="-128"/>
                <a:cs typeface="Calibri" panose="020F0502020204030204" pitchFamily="34" charset="0"/>
              </a:rPr>
              <a:t>Electric Motors and VSDs </a:t>
            </a:r>
            <a:r>
              <a:rPr lang="en-GB" sz="2800" dirty="0">
                <a:solidFill>
                  <a:srgbClr val="0061AD"/>
                </a:solidFill>
                <a:latin typeface="Calibri" panose="020F0502020204030204" pitchFamily="34" charset="0"/>
                <a:ea typeface="MS PGothic" panose="020B0600070205080204" pitchFamily="34" charset="-128"/>
                <a:cs typeface="Calibri" panose="020F0502020204030204" pitchFamily="34" charset="0"/>
              </a:rPr>
              <a:t>– </a:t>
            </a:r>
            <a:r>
              <a:rPr lang="en-GB" sz="2800" b="1" dirty="0">
                <a:solidFill>
                  <a:srgbClr val="0061AD"/>
                </a:solidFill>
                <a:latin typeface="Calibri" panose="020F0502020204030204" pitchFamily="34" charset="0"/>
                <a:ea typeface="MS PGothic" panose="020B0600070205080204" pitchFamily="34" charset="-128"/>
                <a:cs typeface="Calibri" panose="020F0502020204030204" pitchFamily="34" charset="0"/>
              </a:rPr>
              <a:t>Model Regulation Guidelines</a:t>
            </a:r>
            <a:endParaRPr lang="en-GB" sz="3600" b="1" dirty="0">
              <a:solidFill>
                <a:srgbClr val="0061AD"/>
              </a:solidFill>
              <a:latin typeface="Calibri" panose="020F0502020204030204" pitchFamily="34" charset="0"/>
              <a:ea typeface="MS PGothic" panose="020B0600070205080204" pitchFamily="34" charset="-128"/>
              <a:cs typeface="Calibri" panose="020F0502020204030204" pitchFamily="34" charset="0"/>
            </a:endParaRPr>
          </a:p>
        </p:txBody>
      </p:sp>
      <p:sp>
        <p:nvSpPr>
          <p:cNvPr id="21" name="Content Placeholder 3">
            <a:extLst>
              <a:ext uri="{FF2B5EF4-FFF2-40B4-BE49-F238E27FC236}">
                <a16:creationId xmlns:a16="http://schemas.microsoft.com/office/drawing/2014/main" id="{771B7C23-F53C-AFFB-3D0B-ECA0050000E2}"/>
              </a:ext>
            </a:extLst>
          </p:cNvPr>
          <p:cNvSpPr txBox="1">
            <a:spLocks/>
          </p:cNvSpPr>
          <p:nvPr/>
        </p:nvSpPr>
        <p:spPr>
          <a:xfrm>
            <a:off x="409765" y="4025991"/>
            <a:ext cx="2853888" cy="1663781"/>
          </a:xfrm>
          <a:custGeom>
            <a:avLst/>
            <a:gdLst>
              <a:gd name="connsiteX0" fmla="*/ 0 w 2853888"/>
              <a:gd name="connsiteY0" fmla="*/ 0 h 1663781"/>
              <a:gd name="connsiteX1" fmla="*/ 570778 w 2853888"/>
              <a:gd name="connsiteY1" fmla="*/ 0 h 1663781"/>
              <a:gd name="connsiteX2" fmla="*/ 1113016 w 2853888"/>
              <a:gd name="connsiteY2" fmla="*/ 0 h 1663781"/>
              <a:gd name="connsiteX3" fmla="*/ 1683794 w 2853888"/>
              <a:gd name="connsiteY3" fmla="*/ 0 h 1663781"/>
              <a:gd name="connsiteX4" fmla="*/ 2197494 w 2853888"/>
              <a:gd name="connsiteY4" fmla="*/ 0 h 1663781"/>
              <a:gd name="connsiteX5" fmla="*/ 2853888 w 2853888"/>
              <a:gd name="connsiteY5" fmla="*/ 0 h 1663781"/>
              <a:gd name="connsiteX6" fmla="*/ 2853888 w 2853888"/>
              <a:gd name="connsiteY6" fmla="*/ 504680 h 1663781"/>
              <a:gd name="connsiteX7" fmla="*/ 2853888 w 2853888"/>
              <a:gd name="connsiteY7" fmla="*/ 1092550 h 1663781"/>
              <a:gd name="connsiteX8" fmla="*/ 2853888 w 2853888"/>
              <a:gd name="connsiteY8" fmla="*/ 1663781 h 1663781"/>
              <a:gd name="connsiteX9" fmla="*/ 2226033 w 2853888"/>
              <a:gd name="connsiteY9" fmla="*/ 1663781 h 1663781"/>
              <a:gd name="connsiteX10" fmla="*/ 1683794 w 2853888"/>
              <a:gd name="connsiteY10" fmla="*/ 1663781 h 1663781"/>
              <a:gd name="connsiteX11" fmla="*/ 1055939 w 2853888"/>
              <a:gd name="connsiteY11" fmla="*/ 1663781 h 1663781"/>
              <a:gd name="connsiteX12" fmla="*/ 513700 w 2853888"/>
              <a:gd name="connsiteY12" fmla="*/ 1663781 h 1663781"/>
              <a:gd name="connsiteX13" fmla="*/ 0 w 2853888"/>
              <a:gd name="connsiteY13" fmla="*/ 1663781 h 1663781"/>
              <a:gd name="connsiteX14" fmla="*/ 0 w 2853888"/>
              <a:gd name="connsiteY14" fmla="*/ 1125825 h 1663781"/>
              <a:gd name="connsiteX15" fmla="*/ 0 w 2853888"/>
              <a:gd name="connsiteY15" fmla="*/ 604507 h 1663781"/>
              <a:gd name="connsiteX16" fmla="*/ 0 w 2853888"/>
              <a:gd name="connsiteY16" fmla="*/ 0 h 166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3888" h="1663781" fill="none" extrusionOk="0">
                <a:moveTo>
                  <a:pt x="0" y="0"/>
                </a:moveTo>
                <a:cubicBezTo>
                  <a:pt x="145472" y="-31103"/>
                  <a:pt x="317529" y="4840"/>
                  <a:pt x="570778" y="0"/>
                </a:cubicBezTo>
                <a:cubicBezTo>
                  <a:pt x="824027" y="-4840"/>
                  <a:pt x="849209" y="1730"/>
                  <a:pt x="1113016" y="0"/>
                </a:cubicBezTo>
                <a:cubicBezTo>
                  <a:pt x="1376823" y="-1730"/>
                  <a:pt x="1506446" y="64923"/>
                  <a:pt x="1683794" y="0"/>
                </a:cubicBezTo>
                <a:cubicBezTo>
                  <a:pt x="1861142" y="-64923"/>
                  <a:pt x="2000711" y="51819"/>
                  <a:pt x="2197494" y="0"/>
                </a:cubicBezTo>
                <a:cubicBezTo>
                  <a:pt x="2394277" y="-51819"/>
                  <a:pt x="2625516" y="44748"/>
                  <a:pt x="2853888" y="0"/>
                </a:cubicBezTo>
                <a:cubicBezTo>
                  <a:pt x="2857556" y="227887"/>
                  <a:pt x="2809512" y="388467"/>
                  <a:pt x="2853888" y="504680"/>
                </a:cubicBezTo>
                <a:cubicBezTo>
                  <a:pt x="2898264" y="620893"/>
                  <a:pt x="2791324" y="891828"/>
                  <a:pt x="2853888" y="1092550"/>
                </a:cubicBezTo>
                <a:cubicBezTo>
                  <a:pt x="2916452" y="1293272"/>
                  <a:pt x="2840660" y="1502380"/>
                  <a:pt x="2853888" y="1663781"/>
                </a:cubicBezTo>
                <a:cubicBezTo>
                  <a:pt x="2587773" y="1701641"/>
                  <a:pt x="2356508" y="1650049"/>
                  <a:pt x="2226033" y="1663781"/>
                </a:cubicBezTo>
                <a:cubicBezTo>
                  <a:pt x="2095559" y="1677513"/>
                  <a:pt x="1860801" y="1599521"/>
                  <a:pt x="1683794" y="1663781"/>
                </a:cubicBezTo>
                <a:cubicBezTo>
                  <a:pt x="1506787" y="1728041"/>
                  <a:pt x="1337687" y="1599482"/>
                  <a:pt x="1055939" y="1663781"/>
                </a:cubicBezTo>
                <a:cubicBezTo>
                  <a:pt x="774192" y="1728080"/>
                  <a:pt x="761620" y="1651713"/>
                  <a:pt x="513700" y="1663781"/>
                </a:cubicBezTo>
                <a:cubicBezTo>
                  <a:pt x="265780" y="1675849"/>
                  <a:pt x="207985" y="1624730"/>
                  <a:pt x="0" y="1663781"/>
                </a:cubicBezTo>
                <a:cubicBezTo>
                  <a:pt x="-20712" y="1527280"/>
                  <a:pt x="17968" y="1327236"/>
                  <a:pt x="0" y="1125825"/>
                </a:cubicBezTo>
                <a:cubicBezTo>
                  <a:pt x="-17968" y="924414"/>
                  <a:pt x="55615" y="841235"/>
                  <a:pt x="0" y="604507"/>
                </a:cubicBezTo>
                <a:cubicBezTo>
                  <a:pt x="-55615" y="367779"/>
                  <a:pt x="23903" y="149425"/>
                  <a:pt x="0" y="0"/>
                </a:cubicBezTo>
                <a:close/>
              </a:path>
              <a:path w="2853888" h="1663781" stroke="0" extrusionOk="0">
                <a:moveTo>
                  <a:pt x="0" y="0"/>
                </a:moveTo>
                <a:cubicBezTo>
                  <a:pt x="134358" y="-47298"/>
                  <a:pt x="345901" y="48482"/>
                  <a:pt x="485161" y="0"/>
                </a:cubicBezTo>
                <a:cubicBezTo>
                  <a:pt x="624421" y="-48482"/>
                  <a:pt x="888727" y="12996"/>
                  <a:pt x="998861" y="0"/>
                </a:cubicBezTo>
                <a:cubicBezTo>
                  <a:pt x="1108995" y="-12996"/>
                  <a:pt x="1310501" y="39822"/>
                  <a:pt x="1598177" y="0"/>
                </a:cubicBezTo>
                <a:cubicBezTo>
                  <a:pt x="1885853" y="-39822"/>
                  <a:pt x="1928694" y="61145"/>
                  <a:pt x="2168955" y="0"/>
                </a:cubicBezTo>
                <a:cubicBezTo>
                  <a:pt x="2409216" y="-61145"/>
                  <a:pt x="2609450" y="43987"/>
                  <a:pt x="2853888" y="0"/>
                </a:cubicBezTo>
                <a:cubicBezTo>
                  <a:pt x="2886894" y="168338"/>
                  <a:pt x="2840981" y="259139"/>
                  <a:pt x="2853888" y="504680"/>
                </a:cubicBezTo>
                <a:cubicBezTo>
                  <a:pt x="2866795" y="750221"/>
                  <a:pt x="2853116" y="935486"/>
                  <a:pt x="2853888" y="1075912"/>
                </a:cubicBezTo>
                <a:cubicBezTo>
                  <a:pt x="2854660" y="1216338"/>
                  <a:pt x="2796146" y="1503201"/>
                  <a:pt x="2853888" y="1663781"/>
                </a:cubicBezTo>
                <a:cubicBezTo>
                  <a:pt x="2679168" y="1692026"/>
                  <a:pt x="2610321" y="1607112"/>
                  <a:pt x="2368727" y="1663781"/>
                </a:cubicBezTo>
                <a:cubicBezTo>
                  <a:pt x="2127133" y="1720450"/>
                  <a:pt x="2029025" y="1631822"/>
                  <a:pt x="1826488" y="1663781"/>
                </a:cubicBezTo>
                <a:cubicBezTo>
                  <a:pt x="1623951" y="1695740"/>
                  <a:pt x="1535417" y="1641246"/>
                  <a:pt x="1312788" y="1663781"/>
                </a:cubicBezTo>
                <a:cubicBezTo>
                  <a:pt x="1090159" y="1686316"/>
                  <a:pt x="947684" y="1659684"/>
                  <a:pt x="742011" y="1663781"/>
                </a:cubicBezTo>
                <a:cubicBezTo>
                  <a:pt x="536338" y="1667878"/>
                  <a:pt x="314018" y="1579891"/>
                  <a:pt x="0" y="1663781"/>
                </a:cubicBezTo>
                <a:cubicBezTo>
                  <a:pt x="-39094" y="1397295"/>
                  <a:pt x="42752" y="1328455"/>
                  <a:pt x="0" y="1109187"/>
                </a:cubicBezTo>
                <a:cubicBezTo>
                  <a:pt x="-42752" y="889919"/>
                  <a:pt x="59424" y="705188"/>
                  <a:pt x="0" y="571231"/>
                </a:cubicBezTo>
                <a:cubicBezTo>
                  <a:pt x="-59424" y="437274"/>
                  <a:pt x="30048" y="182309"/>
                  <a:pt x="0" y="0"/>
                </a:cubicBezTo>
                <a:close/>
              </a:path>
            </a:pathLst>
          </a:custGeom>
          <a:solidFill>
            <a:schemeClr val="accent4">
              <a:lumMod val="60000"/>
              <a:lumOff val="40000"/>
              <a:alpha val="77000"/>
            </a:schemeClr>
          </a:solidFill>
          <a:ln>
            <a:noFill/>
            <a:prstDash val="dash"/>
            <a:extLst>
              <a:ext uri="{C807C97D-BFC1-408E-A445-0C87EB9F89A2}">
                <ask:lineSketchStyleProps xmlns:ask="http://schemas.microsoft.com/office/drawing/2018/sketchyshapes" sd="706426480">
                  <a:prstGeom prst="rect">
                    <a:avLst/>
                  </a:prstGeom>
                  <ask:type>
                    <ask:lineSketchScribble/>
                  </ask:type>
                </ask:lineSketchStyleProps>
              </a:ext>
            </a:extLst>
          </a:ln>
        </p:spPr>
        <p:txBody>
          <a:bodyPr vert="horz" lIns="0" tIns="45720" rIns="0" bIns="45720" rtlCol="0">
            <a:noAutofit/>
          </a:bodyPr>
          <a:lstStyle>
            <a:defPPr>
              <a:defRPr lang="en-US"/>
            </a:defPPr>
            <a:lvl1pPr indent="0">
              <a:lnSpc>
                <a:spcPct val="100000"/>
              </a:lnSpc>
              <a:spcBef>
                <a:spcPts val="1000"/>
              </a:spcBef>
              <a:buClr>
                <a:schemeClr val="accent2"/>
              </a:buClr>
              <a:buFont typeface="Arial" panose="020B0604020202020204" pitchFamily="34" charset="0"/>
              <a:buNone/>
              <a:defRPr sz="1600"/>
            </a:lvl1pPr>
            <a:lvl2pPr marL="577850" indent="-217488">
              <a:lnSpc>
                <a:spcPct val="100000"/>
              </a:lnSpc>
              <a:spcBef>
                <a:spcPts val="500"/>
              </a:spcBef>
              <a:buClr>
                <a:schemeClr val="accent2"/>
              </a:buClr>
              <a:buFont typeface="System Font Regular"/>
              <a:buChar char="−"/>
              <a:tabLst/>
              <a:defRPr sz="1400"/>
            </a:lvl2pPr>
            <a:lvl3pPr marL="939800" indent="-225425">
              <a:lnSpc>
                <a:spcPct val="100000"/>
              </a:lnSpc>
              <a:spcBef>
                <a:spcPts val="500"/>
              </a:spcBef>
              <a:buClr>
                <a:schemeClr val="accent2"/>
              </a:buClr>
              <a:buFont typeface="Wingdings" pitchFamily="2" charset="2"/>
              <a:buChar char="§"/>
              <a:tabLst/>
              <a:defRPr sz="1400"/>
            </a:lvl3pPr>
            <a:lvl4pPr marL="1381125" indent="-223838">
              <a:lnSpc>
                <a:spcPct val="100000"/>
              </a:lnSpc>
              <a:spcBef>
                <a:spcPts val="500"/>
              </a:spcBef>
              <a:buClr>
                <a:schemeClr val="accent2"/>
              </a:buClr>
              <a:buFont typeface="Arial" panose="020B0604020202020204" pitchFamily="34" charset="0"/>
              <a:buChar char="•"/>
              <a:tabLst/>
              <a:defRPr sz="1400"/>
            </a:lvl4pPr>
            <a:lvl5pPr marL="1871663" indent="-265113">
              <a:lnSpc>
                <a:spcPct val="100000"/>
              </a:lnSpc>
              <a:spcBef>
                <a:spcPts val="500"/>
              </a:spcBef>
              <a:buClr>
                <a:schemeClr val="accent2"/>
              </a:buClr>
              <a:buFont typeface="Courier New" panose="02070309020205020404" pitchFamily="49" charset="0"/>
              <a:buChar char="o"/>
              <a:tabLst/>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otors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rated for operation on 50 Hz, 60 Hz or 50/60 Hz supplies: </a:t>
            </a:r>
          </a:p>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- 1-phase motors </a:t>
            </a:r>
          </a:p>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Ex eb motors for explosive atmospheres </a:t>
            </a:r>
          </a:p>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71FD06B5-6360-04C0-8D8D-5CBA72553DEC}"/>
              </a:ext>
            </a:extLst>
          </p:cNvPr>
          <p:cNvPicPr>
            <a:picLocks noChangeAspect="1"/>
          </p:cNvPicPr>
          <p:nvPr/>
        </p:nvPicPr>
        <p:blipFill>
          <a:blip r:embed="rId3"/>
          <a:stretch>
            <a:fillRect/>
          </a:stretch>
        </p:blipFill>
        <p:spPr>
          <a:xfrm>
            <a:off x="3627860" y="2097430"/>
            <a:ext cx="3332997" cy="1845342"/>
          </a:xfrm>
          <a:prstGeom prst="rect">
            <a:avLst/>
          </a:prstGeom>
        </p:spPr>
      </p:pic>
      <p:pic>
        <p:nvPicPr>
          <p:cNvPr id="23" name="Picture 22">
            <a:extLst>
              <a:ext uri="{FF2B5EF4-FFF2-40B4-BE49-F238E27FC236}">
                <a16:creationId xmlns:a16="http://schemas.microsoft.com/office/drawing/2014/main" id="{F780259A-4284-1AA0-BCDA-DB025DC70556}"/>
              </a:ext>
            </a:extLst>
          </p:cNvPr>
          <p:cNvPicPr>
            <a:picLocks noChangeAspect="1"/>
          </p:cNvPicPr>
          <p:nvPr/>
        </p:nvPicPr>
        <p:blipFill>
          <a:blip r:embed="rId4"/>
          <a:stretch>
            <a:fillRect/>
          </a:stretch>
        </p:blipFill>
        <p:spPr>
          <a:xfrm>
            <a:off x="142287" y="2132039"/>
            <a:ext cx="3300516" cy="1827359"/>
          </a:xfrm>
          <a:prstGeom prst="rect">
            <a:avLst/>
          </a:prstGeom>
        </p:spPr>
      </p:pic>
      <p:pic>
        <p:nvPicPr>
          <p:cNvPr id="5" name="Picture 4">
            <a:extLst>
              <a:ext uri="{FF2B5EF4-FFF2-40B4-BE49-F238E27FC236}">
                <a16:creationId xmlns:a16="http://schemas.microsoft.com/office/drawing/2014/main" id="{A7FE0070-DE23-5BF3-7C8D-7C949E13D844}"/>
              </a:ext>
            </a:extLst>
          </p:cNvPr>
          <p:cNvPicPr>
            <a:picLocks noChangeAspect="1"/>
          </p:cNvPicPr>
          <p:nvPr/>
        </p:nvPicPr>
        <p:blipFill>
          <a:blip r:embed="rId5"/>
          <a:stretch>
            <a:fillRect/>
          </a:stretch>
        </p:blipFill>
        <p:spPr>
          <a:xfrm>
            <a:off x="7754587" y="2114056"/>
            <a:ext cx="3332995" cy="1845342"/>
          </a:xfrm>
          <a:prstGeom prst="rect">
            <a:avLst/>
          </a:prstGeom>
        </p:spPr>
      </p:pic>
      <p:sp>
        <p:nvSpPr>
          <p:cNvPr id="7" name="Content Placeholder 3">
            <a:extLst>
              <a:ext uri="{FF2B5EF4-FFF2-40B4-BE49-F238E27FC236}">
                <a16:creationId xmlns:a16="http://schemas.microsoft.com/office/drawing/2014/main" id="{38C6973D-090A-7E2C-FE1B-96CF3BAEA109}"/>
              </a:ext>
            </a:extLst>
          </p:cNvPr>
          <p:cNvSpPr txBox="1">
            <a:spLocks/>
          </p:cNvSpPr>
          <p:nvPr/>
        </p:nvSpPr>
        <p:spPr>
          <a:xfrm>
            <a:off x="7999651" y="4025991"/>
            <a:ext cx="3607630" cy="2493839"/>
          </a:xfrm>
          <a:custGeom>
            <a:avLst/>
            <a:gdLst>
              <a:gd name="connsiteX0" fmla="*/ 0 w 3607630"/>
              <a:gd name="connsiteY0" fmla="*/ 0 h 2493839"/>
              <a:gd name="connsiteX1" fmla="*/ 479299 w 3607630"/>
              <a:gd name="connsiteY1" fmla="*/ 0 h 2493839"/>
              <a:gd name="connsiteX2" fmla="*/ 1066828 w 3607630"/>
              <a:gd name="connsiteY2" fmla="*/ 0 h 2493839"/>
              <a:gd name="connsiteX3" fmla="*/ 1473975 w 3607630"/>
              <a:gd name="connsiteY3" fmla="*/ 0 h 2493839"/>
              <a:gd name="connsiteX4" fmla="*/ 1881121 w 3607630"/>
              <a:gd name="connsiteY4" fmla="*/ 0 h 2493839"/>
              <a:gd name="connsiteX5" fmla="*/ 2468650 w 3607630"/>
              <a:gd name="connsiteY5" fmla="*/ 0 h 2493839"/>
              <a:gd name="connsiteX6" fmla="*/ 2911873 w 3607630"/>
              <a:gd name="connsiteY6" fmla="*/ 0 h 2493839"/>
              <a:gd name="connsiteX7" fmla="*/ 3607630 w 3607630"/>
              <a:gd name="connsiteY7" fmla="*/ 0 h 2493839"/>
              <a:gd name="connsiteX8" fmla="*/ 3607630 w 3607630"/>
              <a:gd name="connsiteY8" fmla="*/ 423953 h 2493839"/>
              <a:gd name="connsiteX9" fmla="*/ 3607630 w 3607630"/>
              <a:gd name="connsiteY9" fmla="*/ 897782 h 2493839"/>
              <a:gd name="connsiteX10" fmla="*/ 3607630 w 3607630"/>
              <a:gd name="connsiteY10" fmla="*/ 1321735 h 2493839"/>
              <a:gd name="connsiteX11" fmla="*/ 3607630 w 3607630"/>
              <a:gd name="connsiteY11" fmla="*/ 1795564 h 2493839"/>
              <a:gd name="connsiteX12" fmla="*/ 3607630 w 3607630"/>
              <a:gd name="connsiteY12" fmla="*/ 2493839 h 2493839"/>
              <a:gd name="connsiteX13" fmla="*/ 3020102 w 3607630"/>
              <a:gd name="connsiteY13" fmla="*/ 2493839 h 2493839"/>
              <a:gd name="connsiteX14" fmla="*/ 2468650 w 3607630"/>
              <a:gd name="connsiteY14" fmla="*/ 2493839 h 2493839"/>
              <a:gd name="connsiteX15" fmla="*/ 2061503 w 3607630"/>
              <a:gd name="connsiteY15" fmla="*/ 2493839 h 2493839"/>
              <a:gd name="connsiteX16" fmla="*/ 1618280 w 3607630"/>
              <a:gd name="connsiteY16" fmla="*/ 2493839 h 2493839"/>
              <a:gd name="connsiteX17" fmla="*/ 1211133 w 3607630"/>
              <a:gd name="connsiteY17" fmla="*/ 2493839 h 2493839"/>
              <a:gd name="connsiteX18" fmla="*/ 731834 w 3607630"/>
              <a:gd name="connsiteY18" fmla="*/ 2493839 h 2493839"/>
              <a:gd name="connsiteX19" fmla="*/ 0 w 3607630"/>
              <a:gd name="connsiteY19" fmla="*/ 2493839 h 2493839"/>
              <a:gd name="connsiteX20" fmla="*/ 0 w 3607630"/>
              <a:gd name="connsiteY20" fmla="*/ 2020010 h 2493839"/>
              <a:gd name="connsiteX21" fmla="*/ 0 w 3607630"/>
              <a:gd name="connsiteY21" fmla="*/ 1596057 h 2493839"/>
              <a:gd name="connsiteX22" fmla="*/ 0 w 3607630"/>
              <a:gd name="connsiteY22" fmla="*/ 1122228 h 2493839"/>
              <a:gd name="connsiteX23" fmla="*/ 0 w 3607630"/>
              <a:gd name="connsiteY23" fmla="*/ 573583 h 2493839"/>
              <a:gd name="connsiteX24" fmla="*/ 0 w 3607630"/>
              <a:gd name="connsiteY24" fmla="*/ 0 h 249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07630" h="2493839" fill="none" extrusionOk="0">
                <a:moveTo>
                  <a:pt x="0" y="0"/>
                </a:moveTo>
                <a:cubicBezTo>
                  <a:pt x="202763" y="-44301"/>
                  <a:pt x="254671" y="40765"/>
                  <a:pt x="479299" y="0"/>
                </a:cubicBezTo>
                <a:cubicBezTo>
                  <a:pt x="703927" y="-40765"/>
                  <a:pt x="914395" y="68051"/>
                  <a:pt x="1066828" y="0"/>
                </a:cubicBezTo>
                <a:cubicBezTo>
                  <a:pt x="1219261" y="-68051"/>
                  <a:pt x="1386196" y="659"/>
                  <a:pt x="1473975" y="0"/>
                </a:cubicBezTo>
                <a:cubicBezTo>
                  <a:pt x="1561754" y="-659"/>
                  <a:pt x="1784028" y="33256"/>
                  <a:pt x="1881121" y="0"/>
                </a:cubicBezTo>
                <a:cubicBezTo>
                  <a:pt x="1978214" y="-33256"/>
                  <a:pt x="2321489" y="49886"/>
                  <a:pt x="2468650" y="0"/>
                </a:cubicBezTo>
                <a:cubicBezTo>
                  <a:pt x="2615811" y="-49886"/>
                  <a:pt x="2726492" y="41823"/>
                  <a:pt x="2911873" y="0"/>
                </a:cubicBezTo>
                <a:cubicBezTo>
                  <a:pt x="3097254" y="-41823"/>
                  <a:pt x="3333306" y="15137"/>
                  <a:pt x="3607630" y="0"/>
                </a:cubicBezTo>
                <a:cubicBezTo>
                  <a:pt x="3623669" y="174631"/>
                  <a:pt x="3575666" y="270749"/>
                  <a:pt x="3607630" y="423953"/>
                </a:cubicBezTo>
                <a:cubicBezTo>
                  <a:pt x="3639594" y="577157"/>
                  <a:pt x="3603975" y="794037"/>
                  <a:pt x="3607630" y="897782"/>
                </a:cubicBezTo>
                <a:cubicBezTo>
                  <a:pt x="3611285" y="1001527"/>
                  <a:pt x="3587294" y="1181250"/>
                  <a:pt x="3607630" y="1321735"/>
                </a:cubicBezTo>
                <a:cubicBezTo>
                  <a:pt x="3627966" y="1462220"/>
                  <a:pt x="3563616" y="1639757"/>
                  <a:pt x="3607630" y="1795564"/>
                </a:cubicBezTo>
                <a:cubicBezTo>
                  <a:pt x="3651644" y="1951371"/>
                  <a:pt x="3558013" y="2342755"/>
                  <a:pt x="3607630" y="2493839"/>
                </a:cubicBezTo>
                <a:cubicBezTo>
                  <a:pt x="3459889" y="2549593"/>
                  <a:pt x="3145414" y="2493658"/>
                  <a:pt x="3020102" y="2493839"/>
                </a:cubicBezTo>
                <a:cubicBezTo>
                  <a:pt x="2894790" y="2494020"/>
                  <a:pt x="2579928" y="2430475"/>
                  <a:pt x="2468650" y="2493839"/>
                </a:cubicBezTo>
                <a:cubicBezTo>
                  <a:pt x="2357372" y="2557203"/>
                  <a:pt x="2175072" y="2487395"/>
                  <a:pt x="2061503" y="2493839"/>
                </a:cubicBezTo>
                <a:cubicBezTo>
                  <a:pt x="1947934" y="2500283"/>
                  <a:pt x="1728385" y="2467884"/>
                  <a:pt x="1618280" y="2493839"/>
                </a:cubicBezTo>
                <a:cubicBezTo>
                  <a:pt x="1508175" y="2519794"/>
                  <a:pt x="1381491" y="2446513"/>
                  <a:pt x="1211133" y="2493839"/>
                </a:cubicBezTo>
                <a:cubicBezTo>
                  <a:pt x="1040775" y="2541165"/>
                  <a:pt x="888629" y="2446416"/>
                  <a:pt x="731834" y="2493839"/>
                </a:cubicBezTo>
                <a:cubicBezTo>
                  <a:pt x="575039" y="2541262"/>
                  <a:pt x="301160" y="2489877"/>
                  <a:pt x="0" y="2493839"/>
                </a:cubicBezTo>
                <a:cubicBezTo>
                  <a:pt x="-6545" y="2288310"/>
                  <a:pt x="28288" y="2157572"/>
                  <a:pt x="0" y="2020010"/>
                </a:cubicBezTo>
                <a:cubicBezTo>
                  <a:pt x="-28288" y="1882448"/>
                  <a:pt x="24019" y="1763652"/>
                  <a:pt x="0" y="1596057"/>
                </a:cubicBezTo>
                <a:cubicBezTo>
                  <a:pt x="-24019" y="1428462"/>
                  <a:pt x="14424" y="1295679"/>
                  <a:pt x="0" y="1122228"/>
                </a:cubicBezTo>
                <a:cubicBezTo>
                  <a:pt x="-14424" y="948777"/>
                  <a:pt x="282" y="694567"/>
                  <a:pt x="0" y="573583"/>
                </a:cubicBezTo>
                <a:cubicBezTo>
                  <a:pt x="-282" y="452600"/>
                  <a:pt x="4452" y="142559"/>
                  <a:pt x="0" y="0"/>
                </a:cubicBezTo>
                <a:close/>
              </a:path>
              <a:path w="3607630" h="2493839" stroke="0" extrusionOk="0">
                <a:moveTo>
                  <a:pt x="0" y="0"/>
                </a:moveTo>
                <a:cubicBezTo>
                  <a:pt x="177925" y="-34341"/>
                  <a:pt x="223241" y="30268"/>
                  <a:pt x="407147" y="0"/>
                </a:cubicBezTo>
                <a:cubicBezTo>
                  <a:pt x="591053" y="-30268"/>
                  <a:pt x="729271" y="20267"/>
                  <a:pt x="850370" y="0"/>
                </a:cubicBezTo>
                <a:cubicBezTo>
                  <a:pt x="971469" y="-20267"/>
                  <a:pt x="1275059" y="10917"/>
                  <a:pt x="1401822" y="0"/>
                </a:cubicBezTo>
                <a:cubicBezTo>
                  <a:pt x="1528585" y="-10917"/>
                  <a:pt x="1787247" y="25246"/>
                  <a:pt x="1917198" y="0"/>
                </a:cubicBezTo>
                <a:cubicBezTo>
                  <a:pt x="2047149" y="-25246"/>
                  <a:pt x="2126108" y="24235"/>
                  <a:pt x="2324344" y="0"/>
                </a:cubicBezTo>
                <a:cubicBezTo>
                  <a:pt x="2522580" y="-24235"/>
                  <a:pt x="2549407" y="38182"/>
                  <a:pt x="2731491" y="0"/>
                </a:cubicBezTo>
                <a:cubicBezTo>
                  <a:pt x="2913575" y="-38182"/>
                  <a:pt x="3170770" y="56353"/>
                  <a:pt x="3607630" y="0"/>
                </a:cubicBezTo>
                <a:cubicBezTo>
                  <a:pt x="3635288" y="220577"/>
                  <a:pt x="3572351" y="427677"/>
                  <a:pt x="3607630" y="548645"/>
                </a:cubicBezTo>
                <a:cubicBezTo>
                  <a:pt x="3642909" y="669613"/>
                  <a:pt x="3600560" y="858747"/>
                  <a:pt x="3607630" y="972597"/>
                </a:cubicBezTo>
                <a:cubicBezTo>
                  <a:pt x="3614700" y="1086447"/>
                  <a:pt x="3574965" y="1408878"/>
                  <a:pt x="3607630" y="1521242"/>
                </a:cubicBezTo>
                <a:cubicBezTo>
                  <a:pt x="3640295" y="1633606"/>
                  <a:pt x="3556031" y="1809481"/>
                  <a:pt x="3607630" y="2044948"/>
                </a:cubicBezTo>
                <a:cubicBezTo>
                  <a:pt x="3659229" y="2280415"/>
                  <a:pt x="3556636" y="2333311"/>
                  <a:pt x="3607630" y="2493839"/>
                </a:cubicBezTo>
                <a:cubicBezTo>
                  <a:pt x="3444664" y="2523033"/>
                  <a:pt x="3288729" y="2458269"/>
                  <a:pt x="3200483" y="2493839"/>
                </a:cubicBezTo>
                <a:cubicBezTo>
                  <a:pt x="3112237" y="2529409"/>
                  <a:pt x="2859974" y="2466170"/>
                  <a:pt x="2685107" y="2493839"/>
                </a:cubicBezTo>
                <a:cubicBezTo>
                  <a:pt x="2510240" y="2521508"/>
                  <a:pt x="2236959" y="2470785"/>
                  <a:pt x="2097579" y="2493839"/>
                </a:cubicBezTo>
                <a:cubicBezTo>
                  <a:pt x="1958199" y="2516893"/>
                  <a:pt x="1812558" y="2492603"/>
                  <a:pt x="1690432" y="2493839"/>
                </a:cubicBezTo>
                <a:cubicBezTo>
                  <a:pt x="1568306" y="2495075"/>
                  <a:pt x="1297792" y="2449934"/>
                  <a:pt x="1175057" y="2493839"/>
                </a:cubicBezTo>
                <a:cubicBezTo>
                  <a:pt x="1052322" y="2537744"/>
                  <a:pt x="863987" y="2448608"/>
                  <a:pt x="767910" y="2493839"/>
                </a:cubicBezTo>
                <a:cubicBezTo>
                  <a:pt x="671833" y="2539070"/>
                  <a:pt x="198497" y="2492815"/>
                  <a:pt x="0" y="2493839"/>
                </a:cubicBezTo>
                <a:cubicBezTo>
                  <a:pt x="-56854" y="2299503"/>
                  <a:pt x="21322" y="2238288"/>
                  <a:pt x="0" y="1995071"/>
                </a:cubicBezTo>
                <a:cubicBezTo>
                  <a:pt x="-21322" y="1751854"/>
                  <a:pt x="3348" y="1580286"/>
                  <a:pt x="0" y="1446427"/>
                </a:cubicBezTo>
                <a:cubicBezTo>
                  <a:pt x="-3348" y="1312568"/>
                  <a:pt x="36849" y="1142400"/>
                  <a:pt x="0" y="1022474"/>
                </a:cubicBezTo>
                <a:cubicBezTo>
                  <a:pt x="-36849" y="902548"/>
                  <a:pt x="31633" y="629320"/>
                  <a:pt x="0" y="473829"/>
                </a:cubicBezTo>
                <a:cubicBezTo>
                  <a:pt x="-31633" y="318339"/>
                  <a:pt x="48766" y="158083"/>
                  <a:pt x="0" y="0"/>
                </a:cubicBezTo>
                <a:close/>
              </a:path>
            </a:pathLst>
          </a:custGeom>
          <a:solidFill>
            <a:schemeClr val="accent4">
              <a:lumMod val="60000"/>
              <a:lumOff val="40000"/>
              <a:alpha val="77000"/>
            </a:schemeClr>
          </a:solidFill>
          <a:ln>
            <a:noFill/>
            <a:prstDash val="dash"/>
            <a:extLst>
              <a:ext uri="{C807C97D-BFC1-408E-A445-0C87EB9F89A2}">
                <ask:lineSketchStyleProps xmlns:ask="http://schemas.microsoft.com/office/drawing/2018/sketchyshapes" sd="706426480">
                  <a:prstGeom prst="rect">
                    <a:avLst/>
                  </a:prstGeom>
                  <ask:type>
                    <ask:lineSketchScribble/>
                  </ask:type>
                </ask:lineSketchStyleProps>
              </a:ext>
            </a:extLst>
          </a:ln>
        </p:spPr>
        <p:txBody>
          <a:bodyPr vert="horz" lIns="0" tIns="45720" rIns="0" bIns="45720" rtlCol="0">
            <a:noAutofit/>
          </a:bodyPr>
          <a:lstStyle>
            <a:defPPr>
              <a:defRPr lang="en-US"/>
            </a:defPPr>
            <a:lvl1pPr indent="0">
              <a:lnSpc>
                <a:spcPct val="100000"/>
              </a:lnSpc>
              <a:spcBef>
                <a:spcPts val="1000"/>
              </a:spcBef>
              <a:buClr>
                <a:schemeClr val="accent2"/>
              </a:buClr>
              <a:buFont typeface="Arial" panose="020B0604020202020204" pitchFamily="34" charset="0"/>
              <a:buNone/>
              <a:defRPr sz="1600"/>
            </a:lvl1pPr>
            <a:lvl2pPr marL="577850" indent="-217488">
              <a:lnSpc>
                <a:spcPct val="100000"/>
              </a:lnSpc>
              <a:spcBef>
                <a:spcPts val="500"/>
              </a:spcBef>
              <a:buClr>
                <a:schemeClr val="accent2"/>
              </a:buClr>
              <a:buFont typeface="System Font Regular"/>
              <a:buChar char="−"/>
              <a:tabLst/>
              <a:defRPr sz="1400"/>
            </a:lvl2pPr>
            <a:lvl3pPr marL="939800" indent="-225425">
              <a:lnSpc>
                <a:spcPct val="100000"/>
              </a:lnSpc>
              <a:spcBef>
                <a:spcPts val="500"/>
              </a:spcBef>
              <a:buClr>
                <a:schemeClr val="accent2"/>
              </a:buClr>
              <a:buFont typeface="Wingdings" pitchFamily="2" charset="2"/>
              <a:buChar char="§"/>
              <a:tabLst/>
              <a:defRPr sz="1400"/>
            </a:lvl3pPr>
            <a:lvl4pPr marL="1381125" indent="-223838">
              <a:lnSpc>
                <a:spcPct val="100000"/>
              </a:lnSpc>
              <a:spcBef>
                <a:spcPts val="500"/>
              </a:spcBef>
              <a:buClr>
                <a:schemeClr val="accent2"/>
              </a:buClr>
              <a:buFont typeface="Arial" panose="020B0604020202020204" pitchFamily="34" charset="0"/>
              <a:buChar char="•"/>
              <a:tabLst/>
              <a:defRPr sz="1400"/>
            </a:lvl4pPr>
            <a:lvl5pPr marL="1871663" indent="-265113">
              <a:lnSpc>
                <a:spcPct val="100000"/>
              </a:lnSpc>
              <a:spcBef>
                <a:spcPts val="500"/>
              </a:spcBef>
              <a:buClr>
                <a:schemeClr val="accent2"/>
              </a:buClr>
              <a:buFont typeface="Courier New" panose="02070309020205020404" pitchFamily="49" charset="0"/>
              <a:buChar char="o"/>
              <a:tabLst/>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3-phase variable speed drives </a:t>
            </a:r>
          </a:p>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from 0,12 kW ≤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Pn</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 1 000 kW</a:t>
            </a:r>
          </a:p>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Major exemptions:</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Regenerative drives (active front end, AFE) </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Low-harmonic drives (THD &lt; 10%)</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Multiple AC-output drives</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1-phase drives</a:t>
            </a:r>
          </a:p>
        </p:txBody>
      </p:sp>
      <p:sp>
        <p:nvSpPr>
          <p:cNvPr id="9" name="TextBox 8">
            <a:extLst>
              <a:ext uri="{FF2B5EF4-FFF2-40B4-BE49-F238E27FC236}">
                <a16:creationId xmlns:a16="http://schemas.microsoft.com/office/drawing/2014/main" id="{C9A012BC-5CB3-EE7C-07BB-A8915CF0D0A3}"/>
              </a:ext>
            </a:extLst>
          </p:cNvPr>
          <p:cNvSpPr txBox="1"/>
          <p:nvPr/>
        </p:nvSpPr>
        <p:spPr>
          <a:xfrm>
            <a:off x="509092" y="1247309"/>
            <a:ext cx="11323679" cy="923330"/>
          </a:xfrm>
          <a:prstGeom prst="rect">
            <a:avLst/>
          </a:prstGeom>
          <a:noFill/>
        </p:spPr>
        <p:txBody>
          <a:bodyPr wrap="square">
            <a:spAutoFit/>
          </a:bodyPr>
          <a:lstStyle>
            <a:defPPr>
              <a:defRPr lang="en-US"/>
            </a:defPPr>
            <a:lvl1pPr marL="92075" marR="0" lvl="0" indent="0" fontAlgn="auto">
              <a:lnSpc>
                <a:spcPct val="100000"/>
              </a:lnSpc>
              <a:spcBef>
                <a:spcPts val="200"/>
              </a:spcBef>
              <a:spcAft>
                <a:spcPts val="0"/>
              </a:spcAft>
              <a:buClr>
                <a:srgbClr val="F8931D"/>
              </a:buClr>
              <a:buSzTx/>
              <a:buFont typeface="Arial" panose="020B0604020202020204" pitchFamily="34" charset="0"/>
              <a:buNone/>
              <a:tabLst/>
              <a:defRPr kumimoji="0" sz="1600" b="1" i="0" u="none" strike="noStrike" cap="none" spc="0" normalizeH="0" baseline="0">
                <a:ln>
                  <a:noFill/>
                </a:ln>
                <a:solidFill>
                  <a:prstClr val="black"/>
                </a:solidFill>
                <a:effectLst/>
                <a:uLnTx/>
                <a:uFillTx/>
                <a:latin typeface="Calibri" panose="020F0502020204030204"/>
              </a:defRPr>
            </a:lvl1pPr>
          </a:lstStyle>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line with current international best practice regulations. This is suitable for countries that either do not have a significant domestic motor manufacturing industry, or already have MEPS for motors covering a narrower scope and/or at a lower efficiency level and are ready to adopt the advanced level</a:t>
            </a:r>
          </a:p>
        </p:txBody>
      </p:sp>
      <p:sp>
        <p:nvSpPr>
          <p:cNvPr id="2" name="Slide Number Placeholder 4">
            <a:extLst>
              <a:ext uri="{FF2B5EF4-FFF2-40B4-BE49-F238E27FC236}">
                <a16:creationId xmlns:a16="http://schemas.microsoft.com/office/drawing/2014/main" id="{9AFE9FCB-DC74-07DB-5CD2-AECB94D31B90}"/>
              </a:ext>
            </a:extLst>
          </p:cNvPr>
          <p:cNvSpPr txBox="1">
            <a:spLocks/>
          </p:cNvSpPr>
          <p:nvPr/>
        </p:nvSpPr>
        <p:spPr>
          <a:xfrm>
            <a:off x="5110482" y="6245225"/>
            <a:ext cx="2844800" cy="476250"/>
          </a:xfrm>
          <a:prstGeom prst="rect">
            <a:avLst/>
          </a:prstGeom>
          <a:ln/>
        </p:spPr>
        <p:txBody>
          <a:bodyPr anchor="ctr"/>
          <a:lstStyle>
            <a:defPPr>
              <a:defRPr lang="en-US"/>
            </a:defPPr>
            <a:lvl1pPr marL="0" algn="ctr" defTabSz="914400" rtl="0" eaLnBrk="1" latinLnBrk="0" hangingPunct="1">
              <a:defRPr sz="1400" kern="1200">
                <a:solidFill>
                  <a:srgbClr val="0061A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FC44830-9AF3-454A-BA94-F3CD35966DD5}" type="slidenum">
              <a:rPr kumimoji="0" lang="en-US" altLang="en-US" sz="1400" b="0" i="0" u="none" strike="noStrike" kern="1200" cap="none" spc="0" normalizeH="0" baseline="0" noProof="0" smtClean="0">
                <a:ln>
                  <a:noFill/>
                </a:ln>
                <a:solidFill>
                  <a:srgbClr val="0061AD"/>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altLang="en-US" sz="1400" b="0" i="0" u="none" strike="noStrike" kern="1200" cap="none" spc="0" normalizeH="0" baseline="0" noProof="0" dirty="0">
              <a:ln>
                <a:noFill/>
              </a:ln>
              <a:solidFill>
                <a:srgbClr val="0061AD"/>
              </a:solidFill>
              <a:effectLst/>
              <a:uLnTx/>
              <a:uFillTx/>
              <a:latin typeface="Calibri" panose="020F0502020204030204" pitchFamily="34" charset="0"/>
              <a:ea typeface="+mn-ea"/>
              <a:cs typeface="Calibri" panose="020F0502020204030204" pitchFamily="34" charset="0"/>
            </a:endParaRPr>
          </a:p>
        </p:txBody>
      </p:sp>
      <p:pic>
        <p:nvPicPr>
          <p:cNvPr id="3" name="Picture 2" descr="A picture containing logo&#10;&#10;Description automatically generated">
            <a:extLst>
              <a:ext uri="{FF2B5EF4-FFF2-40B4-BE49-F238E27FC236}">
                <a16:creationId xmlns:a16="http://schemas.microsoft.com/office/drawing/2014/main" id="{17F939D2-FCCE-3702-BB57-4095D459F9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4303" y="6140815"/>
            <a:ext cx="1340190" cy="572888"/>
          </a:xfrm>
          <a:prstGeom prst="rect">
            <a:avLst/>
          </a:prstGeom>
        </p:spPr>
      </p:pic>
      <p:sp>
        <p:nvSpPr>
          <p:cNvPr id="10" name="Footer Placeholder 3">
            <a:extLst>
              <a:ext uri="{FF2B5EF4-FFF2-40B4-BE49-F238E27FC236}">
                <a16:creationId xmlns:a16="http://schemas.microsoft.com/office/drawing/2014/main" id="{78F2D341-35DD-280A-5311-857F4FFC8BFD}"/>
              </a:ext>
            </a:extLst>
          </p:cNvPr>
          <p:cNvSpPr txBox="1">
            <a:spLocks/>
          </p:cNvSpPr>
          <p:nvPr/>
        </p:nvSpPr>
        <p:spPr bwMode="auto">
          <a:xfrm>
            <a:off x="609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400" kern="1200">
                <a:solidFill>
                  <a:srgbClr val="0061A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U4E Webinar on Electric Motor Systems 2024</a:t>
            </a:r>
          </a:p>
        </p:txBody>
      </p:sp>
      <p:pic>
        <p:nvPicPr>
          <p:cNvPr id="4" name="Picture 3">
            <a:extLst>
              <a:ext uri="{FF2B5EF4-FFF2-40B4-BE49-F238E27FC236}">
                <a16:creationId xmlns:a16="http://schemas.microsoft.com/office/drawing/2014/main" id="{BCC9B645-997F-7020-341D-B3F13E14D21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84303" y="193867"/>
            <a:ext cx="1403533" cy="1026323"/>
          </a:xfrm>
          <a:prstGeom prst="rect">
            <a:avLst/>
          </a:prstGeom>
          <a:noFill/>
          <a:ln>
            <a:noFill/>
          </a:ln>
        </p:spPr>
      </p:pic>
    </p:spTree>
    <p:extLst>
      <p:ext uri="{BB962C8B-B14F-4D97-AF65-F5344CB8AC3E}">
        <p14:creationId xmlns:p14="http://schemas.microsoft.com/office/powerpoint/2010/main" val="334444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3">
            <a:extLst>
              <a:ext uri="{FF2B5EF4-FFF2-40B4-BE49-F238E27FC236}">
                <a16:creationId xmlns:a16="http://schemas.microsoft.com/office/drawing/2014/main" id="{11536CF1-27E8-C015-FECA-AD6985693129}"/>
              </a:ext>
            </a:extLst>
          </p:cNvPr>
          <p:cNvSpPr txBox="1">
            <a:spLocks/>
          </p:cNvSpPr>
          <p:nvPr/>
        </p:nvSpPr>
        <p:spPr>
          <a:xfrm>
            <a:off x="3827837" y="4100337"/>
            <a:ext cx="3607630" cy="2281051"/>
          </a:xfrm>
          <a:custGeom>
            <a:avLst/>
            <a:gdLst>
              <a:gd name="connsiteX0" fmla="*/ 0 w 3607630"/>
              <a:gd name="connsiteY0" fmla="*/ 0 h 2281051"/>
              <a:gd name="connsiteX1" fmla="*/ 587528 w 3607630"/>
              <a:gd name="connsiteY1" fmla="*/ 0 h 2281051"/>
              <a:gd name="connsiteX2" fmla="*/ 1175057 w 3607630"/>
              <a:gd name="connsiteY2" fmla="*/ 0 h 2281051"/>
              <a:gd name="connsiteX3" fmla="*/ 1654356 w 3607630"/>
              <a:gd name="connsiteY3" fmla="*/ 0 h 2281051"/>
              <a:gd name="connsiteX4" fmla="*/ 2241884 w 3607630"/>
              <a:gd name="connsiteY4" fmla="*/ 0 h 2281051"/>
              <a:gd name="connsiteX5" fmla="*/ 2649031 w 3607630"/>
              <a:gd name="connsiteY5" fmla="*/ 0 h 2281051"/>
              <a:gd name="connsiteX6" fmla="*/ 3056178 w 3607630"/>
              <a:gd name="connsiteY6" fmla="*/ 0 h 2281051"/>
              <a:gd name="connsiteX7" fmla="*/ 3607630 w 3607630"/>
              <a:gd name="connsiteY7" fmla="*/ 0 h 2281051"/>
              <a:gd name="connsiteX8" fmla="*/ 3607630 w 3607630"/>
              <a:gd name="connsiteY8" fmla="*/ 524642 h 2281051"/>
              <a:gd name="connsiteX9" fmla="*/ 3607630 w 3607630"/>
              <a:gd name="connsiteY9" fmla="*/ 1026473 h 2281051"/>
              <a:gd name="connsiteX10" fmla="*/ 3607630 w 3607630"/>
              <a:gd name="connsiteY10" fmla="*/ 1573925 h 2281051"/>
              <a:gd name="connsiteX11" fmla="*/ 3607630 w 3607630"/>
              <a:gd name="connsiteY11" fmla="*/ 2281051 h 2281051"/>
              <a:gd name="connsiteX12" fmla="*/ 3200483 w 3607630"/>
              <a:gd name="connsiteY12" fmla="*/ 2281051 h 2281051"/>
              <a:gd name="connsiteX13" fmla="*/ 2721184 w 3607630"/>
              <a:gd name="connsiteY13" fmla="*/ 2281051 h 2281051"/>
              <a:gd name="connsiteX14" fmla="*/ 2205808 w 3607630"/>
              <a:gd name="connsiteY14" fmla="*/ 2281051 h 2281051"/>
              <a:gd name="connsiteX15" fmla="*/ 1798661 w 3607630"/>
              <a:gd name="connsiteY15" fmla="*/ 2281051 h 2281051"/>
              <a:gd name="connsiteX16" fmla="*/ 1247209 w 3607630"/>
              <a:gd name="connsiteY16" fmla="*/ 2281051 h 2281051"/>
              <a:gd name="connsiteX17" fmla="*/ 840062 w 3607630"/>
              <a:gd name="connsiteY17" fmla="*/ 2281051 h 2281051"/>
              <a:gd name="connsiteX18" fmla="*/ 0 w 3607630"/>
              <a:gd name="connsiteY18" fmla="*/ 2281051 h 2281051"/>
              <a:gd name="connsiteX19" fmla="*/ 0 w 3607630"/>
              <a:gd name="connsiteY19" fmla="*/ 1779220 h 2281051"/>
              <a:gd name="connsiteX20" fmla="*/ 0 w 3607630"/>
              <a:gd name="connsiteY20" fmla="*/ 1208957 h 2281051"/>
              <a:gd name="connsiteX21" fmla="*/ 0 w 3607630"/>
              <a:gd name="connsiteY21" fmla="*/ 593073 h 2281051"/>
              <a:gd name="connsiteX22" fmla="*/ 0 w 3607630"/>
              <a:gd name="connsiteY22" fmla="*/ 0 h 228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7630" h="2281051" fill="none" extrusionOk="0">
                <a:moveTo>
                  <a:pt x="0" y="0"/>
                </a:moveTo>
                <a:cubicBezTo>
                  <a:pt x="229266" y="-46502"/>
                  <a:pt x="442310" y="1170"/>
                  <a:pt x="587528" y="0"/>
                </a:cubicBezTo>
                <a:cubicBezTo>
                  <a:pt x="732746" y="-1170"/>
                  <a:pt x="1005046" y="52016"/>
                  <a:pt x="1175057" y="0"/>
                </a:cubicBezTo>
                <a:cubicBezTo>
                  <a:pt x="1345068" y="-52016"/>
                  <a:pt x="1429728" y="40765"/>
                  <a:pt x="1654356" y="0"/>
                </a:cubicBezTo>
                <a:cubicBezTo>
                  <a:pt x="1878984" y="-40765"/>
                  <a:pt x="2093607" y="68140"/>
                  <a:pt x="2241884" y="0"/>
                </a:cubicBezTo>
                <a:cubicBezTo>
                  <a:pt x="2390161" y="-68140"/>
                  <a:pt x="2561252" y="659"/>
                  <a:pt x="2649031" y="0"/>
                </a:cubicBezTo>
                <a:cubicBezTo>
                  <a:pt x="2736810" y="-659"/>
                  <a:pt x="2958861" y="26659"/>
                  <a:pt x="3056178" y="0"/>
                </a:cubicBezTo>
                <a:cubicBezTo>
                  <a:pt x="3153495" y="-26659"/>
                  <a:pt x="3447554" y="59196"/>
                  <a:pt x="3607630" y="0"/>
                </a:cubicBezTo>
                <a:cubicBezTo>
                  <a:pt x="3647642" y="124872"/>
                  <a:pt x="3588068" y="363584"/>
                  <a:pt x="3607630" y="524642"/>
                </a:cubicBezTo>
                <a:cubicBezTo>
                  <a:pt x="3627192" y="685700"/>
                  <a:pt x="3556077" y="893225"/>
                  <a:pt x="3607630" y="1026473"/>
                </a:cubicBezTo>
                <a:cubicBezTo>
                  <a:pt x="3659183" y="1159721"/>
                  <a:pt x="3575366" y="1435619"/>
                  <a:pt x="3607630" y="1573925"/>
                </a:cubicBezTo>
                <a:cubicBezTo>
                  <a:pt x="3639894" y="1712231"/>
                  <a:pt x="3533238" y="1928700"/>
                  <a:pt x="3607630" y="2281051"/>
                </a:cubicBezTo>
                <a:cubicBezTo>
                  <a:pt x="3420877" y="2308618"/>
                  <a:pt x="3342748" y="2232419"/>
                  <a:pt x="3200483" y="2281051"/>
                </a:cubicBezTo>
                <a:cubicBezTo>
                  <a:pt x="3058218" y="2329683"/>
                  <a:pt x="2928418" y="2263664"/>
                  <a:pt x="2721184" y="2281051"/>
                </a:cubicBezTo>
                <a:cubicBezTo>
                  <a:pt x="2513950" y="2298438"/>
                  <a:pt x="2460277" y="2252739"/>
                  <a:pt x="2205808" y="2281051"/>
                </a:cubicBezTo>
                <a:cubicBezTo>
                  <a:pt x="1951339" y="2309363"/>
                  <a:pt x="1890835" y="2276576"/>
                  <a:pt x="1798661" y="2281051"/>
                </a:cubicBezTo>
                <a:cubicBezTo>
                  <a:pt x="1706487" y="2285526"/>
                  <a:pt x="1358487" y="2217687"/>
                  <a:pt x="1247209" y="2281051"/>
                </a:cubicBezTo>
                <a:cubicBezTo>
                  <a:pt x="1135931" y="2344415"/>
                  <a:pt x="953631" y="2274607"/>
                  <a:pt x="840062" y="2281051"/>
                </a:cubicBezTo>
                <a:cubicBezTo>
                  <a:pt x="726493" y="2287495"/>
                  <a:pt x="364723" y="2252987"/>
                  <a:pt x="0" y="2281051"/>
                </a:cubicBezTo>
                <a:cubicBezTo>
                  <a:pt x="-25729" y="2057852"/>
                  <a:pt x="8245" y="1966370"/>
                  <a:pt x="0" y="1779220"/>
                </a:cubicBezTo>
                <a:cubicBezTo>
                  <a:pt x="-8245" y="1592070"/>
                  <a:pt x="4399" y="1339992"/>
                  <a:pt x="0" y="1208957"/>
                </a:cubicBezTo>
                <a:cubicBezTo>
                  <a:pt x="-4399" y="1077922"/>
                  <a:pt x="58898" y="828975"/>
                  <a:pt x="0" y="593073"/>
                </a:cubicBezTo>
                <a:cubicBezTo>
                  <a:pt x="-58898" y="357171"/>
                  <a:pt x="17000" y="181733"/>
                  <a:pt x="0" y="0"/>
                </a:cubicBezTo>
                <a:close/>
              </a:path>
              <a:path w="3607630" h="2281051" stroke="0" extrusionOk="0">
                <a:moveTo>
                  <a:pt x="0" y="0"/>
                </a:moveTo>
                <a:cubicBezTo>
                  <a:pt x="177925" y="-34341"/>
                  <a:pt x="223241" y="30268"/>
                  <a:pt x="407147" y="0"/>
                </a:cubicBezTo>
                <a:cubicBezTo>
                  <a:pt x="591053" y="-30268"/>
                  <a:pt x="729271" y="20267"/>
                  <a:pt x="850370" y="0"/>
                </a:cubicBezTo>
                <a:cubicBezTo>
                  <a:pt x="971469" y="-20267"/>
                  <a:pt x="1275059" y="10917"/>
                  <a:pt x="1401822" y="0"/>
                </a:cubicBezTo>
                <a:cubicBezTo>
                  <a:pt x="1528585" y="-10917"/>
                  <a:pt x="1787247" y="25246"/>
                  <a:pt x="1917198" y="0"/>
                </a:cubicBezTo>
                <a:cubicBezTo>
                  <a:pt x="2047149" y="-25246"/>
                  <a:pt x="2126108" y="24235"/>
                  <a:pt x="2324344" y="0"/>
                </a:cubicBezTo>
                <a:cubicBezTo>
                  <a:pt x="2522580" y="-24235"/>
                  <a:pt x="2549407" y="38182"/>
                  <a:pt x="2731491" y="0"/>
                </a:cubicBezTo>
                <a:cubicBezTo>
                  <a:pt x="2913575" y="-38182"/>
                  <a:pt x="3170770" y="56353"/>
                  <a:pt x="3607630" y="0"/>
                </a:cubicBezTo>
                <a:cubicBezTo>
                  <a:pt x="3628997" y="230264"/>
                  <a:pt x="3589656" y="333784"/>
                  <a:pt x="3607630" y="615884"/>
                </a:cubicBezTo>
                <a:cubicBezTo>
                  <a:pt x="3625604" y="897984"/>
                  <a:pt x="3566909" y="953871"/>
                  <a:pt x="3607630" y="1117715"/>
                </a:cubicBezTo>
                <a:cubicBezTo>
                  <a:pt x="3648351" y="1281559"/>
                  <a:pt x="3565379" y="1507316"/>
                  <a:pt x="3607630" y="1733599"/>
                </a:cubicBezTo>
                <a:cubicBezTo>
                  <a:pt x="3649881" y="1959882"/>
                  <a:pt x="3561405" y="2021680"/>
                  <a:pt x="3607630" y="2281051"/>
                </a:cubicBezTo>
                <a:cubicBezTo>
                  <a:pt x="3373046" y="2298455"/>
                  <a:pt x="3195817" y="2269509"/>
                  <a:pt x="3056178" y="2281051"/>
                </a:cubicBezTo>
                <a:cubicBezTo>
                  <a:pt x="2916539" y="2292593"/>
                  <a:pt x="2737277" y="2245481"/>
                  <a:pt x="2649031" y="2281051"/>
                </a:cubicBezTo>
                <a:cubicBezTo>
                  <a:pt x="2560785" y="2316621"/>
                  <a:pt x="2308522" y="2253382"/>
                  <a:pt x="2133655" y="2281051"/>
                </a:cubicBezTo>
                <a:cubicBezTo>
                  <a:pt x="1958788" y="2308720"/>
                  <a:pt x="1685507" y="2257997"/>
                  <a:pt x="1546127" y="2281051"/>
                </a:cubicBezTo>
                <a:cubicBezTo>
                  <a:pt x="1406747" y="2304105"/>
                  <a:pt x="1261106" y="2279815"/>
                  <a:pt x="1138980" y="2281051"/>
                </a:cubicBezTo>
                <a:cubicBezTo>
                  <a:pt x="1016854" y="2282287"/>
                  <a:pt x="746340" y="2237146"/>
                  <a:pt x="623605" y="2281051"/>
                </a:cubicBezTo>
                <a:cubicBezTo>
                  <a:pt x="500870" y="2324956"/>
                  <a:pt x="187403" y="2265271"/>
                  <a:pt x="0" y="2281051"/>
                </a:cubicBezTo>
                <a:cubicBezTo>
                  <a:pt x="-53029" y="2034089"/>
                  <a:pt x="48910" y="1965786"/>
                  <a:pt x="0" y="1710788"/>
                </a:cubicBezTo>
                <a:cubicBezTo>
                  <a:pt x="-48910" y="1455790"/>
                  <a:pt x="35795" y="1348856"/>
                  <a:pt x="0" y="1117715"/>
                </a:cubicBezTo>
                <a:cubicBezTo>
                  <a:pt x="-35795" y="886574"/>
                  <a:pt x="46656" y="703783"/>
                  <a:pt x="0" y="501831"/>
                </a:cubicBezTo>
                <a:cubicBezTo>
                  <a:pt x="-46656" y="299879"/>
                  <a:pt x="26935" y="216706"/>
                  <a:pt x="0" y="0"/>
                </a:cubicBezTo>
                <a:close/>
              </a:path>
            </a:pathLst>
          </a:custGeom>
          <a:solidFill>
            <a:schemeClr val="accent4">
              <a:lumMod val="60000"/>
              <a:lumOff val="40000"/>
              <a:alpha val="77000"/>
            </a:schemeClr>
          </a:solidFill>
          <a:ln>
            <a:noFill/>
            <a:prstDash val="dash"/>
            <a:extLst>
              <a:ext uri="{C807C97D-BFC1-408E-A445-0C87EB9F89A2}">
                <ask:lineSketchStyleProps xmlns:ask="http://schemas.microsoft.com/office/drawing/2018/sketchyshapes" sd="706426480">
                  <a:prstGeom prst="rect">
                    <a:avLst/>
                  </a:prstGeom>
                  <ask:type>
                    <ask:lineSketchScribble/>
                  </ask:type>
                </ask:lineSketchStyleProps>
              </a:ext>
            </a:extLst>
          </a:ln>
        </p:spPr>
        <p:txBody>
          <a:bodyPr vert="horz" lIns="0" tIns="45720" rIns="0" bIns="45720" rtlCol="0">
            <a:noAutofit/>
          </a:bodyPr>
          <a:lstStyle>
            <a:defPPr>
              <a:defRPr lang="en-US"/>
            </a:defPPr>
            <a:lvl1pPr indent="0">
              <a:lnSpc>
                <a:spcPct val="100000"/>
              </a:lnSpc>
              <a:spcBef>
                <a:spcPts val="1000"/>
              </a:spcBef>
              <a:buClr>
                <a:schemeClr val="accent2"/>
              </a:buClr>
              <a:buFont typeface="Arial" panose="020B0604020202020204" pitchFamily="34" charset="0"/>
              <a:buNone/>
              <a:defRPr sz="1600"/>
            </a:lvl1pPr>
            <a:lvl2pPr marL="577850" indent="-217488">
              <a:lnSpc>
                <a:spcPct val="100000"/>
              </a:lnSpc>
              <a:spcBef>
                <a:spcPts val="500"/>
              </a:spcBef>
              <a:buClr>
                <a:schemeClr val="accent2"/>
              </a:buClr>
              <a:buFont typeface="System Font Regular"/>
              <a:buChar char="−"/>
              <a:tabLst/>
              <a:defRPr sz="1400"/>
            </a:lvl2pPr>
            <a:lvl3pPr marL="939800" indent="-225425">
              <a:lnSpc>
                <a:spcPct val="100000"/>
              </a:lnSpc>
              <a:spcBef>
                <a:spcPts val="500"/>
              </a:spcBef>
              <a:buClr>
                <a:schemeClr val="accent2"/>
              </a:buClr>
              <a:buFont typeface="Wingdings" pitchFamily="2" charset="2"/>
              <a:buChar char="§"/>
              <a:tabLst/>
              <a:defRPr sz="1400"/>
            </a:lvl3pPr>
            <a:lvl4pPr marL="1381125" indent="-223838">
              <a:lnSpc>
                <a:spcPct val="100000"/>
              </a:lnSpc>
              <a:spcBef>
                <a:spcPts val="500"/>
              </a:spcBef>
              <a:buClr>
                <a:schemeClr val="accent2"/>
              </a:buClr>
              <a:buFont typeface="Arial" panose="020B0604020202020204" pitchFamily="34" charset="0"/>
              <a:buChar char="•"/>
              <a:tabLst/>
              <a:defRPr sz="1400"/>
            </a:lvl4pPr>
            <a:lvl5pPr marL="1871663" indent="-265113">
              <a:lnSpc>
                <a:spcPct val="100000"/>
              </a:lnSpc>
              <a:spcBef>
                <a:spcPts val="500"/>
              </a:spcBef>
              <a:buClr>
                <a:schemeClr val="accent2"/>
              </a:buClr>
              <a:buFont typeface="Courier New" panose="02070309020205020404" pitchFamily="49" charset="0"/>
              <a:buChar char="o"/>
              <a:tabLst/>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3-phase induction motors</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single speed</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4-, 6-, 8-poles</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50, 60 Hz or 50/60 Hz</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Rated for continuous duty</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Major exemptions:</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otors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for explosive atmospheres Ex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ec</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Ex tb, Ex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tc</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Ex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db</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Ex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db</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eb, Ex dc, nor Ex eb</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brake motors, incl. Totally Enclosed Air Over (TEAO) motors</a:t>
            </a:r>
          </a:p>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Content Placeholder 3">
            <a:extLst>
              <a:ext uri="{FF2B5EF4-FFF2-40B4-BE49-F238E27FC236}">
                <a16:creationId xmlns:a16="http://schemas.microsoft.com/office/drawing/2014/main" id="{9369FAD3-CB90-7366-01BC-6BAEF8D8A94A}"/>
              </a:ext>
            </a:extLst>
          </p:cNvPr>
          <p:cNvSpPr txBox="1">
            <a:spLocks/>
          </p:cNvSpPr>
          <p:nvPr/>
        </p:nvSpPr>
        <p:spPr>
          <a:xfrm>
            <a:off x="8684481" y="6506336"/>
            <a:ext cx="528196" cy="195525"/>
          </a:xfrm>
          <a:solidFill>
            <a:schemeClr val="accent4">
              <a:lumMod val="60000"/>
              <a:lumOff val="40000"/>
              <a:alpha val="45265"/>
            </a:schemeClr>
          </a:solidFill>
          <a:ln>
            <a:noFill/>
            <a:prstDash val="dash"/>
          </a:ln>
        </p:spPr>
        <p:txBody>
          <a:bodyPr vert="horz" lIns="0" tIns="45720" rIns="0" bIns="45720" rtlCol="0">
            <a:noAutofit/>
          </a:bodyPr>
          <a:lstStyle>
            <a:defPPr>
              <a:defRPr lang="en-US"/>
            </a:defPPr>
            <a:lvl1pPr marL="92075" marR="0" lvl="0" indent="0" defTabSz="914400" eaLnBrk="1" fontAlgn="auto" latinLnBrk="0" hangingPunct="1">
              <a:lnSpc>
                <a:spcPct val="100000"/>
              </a:lnSpc>
              <a:spcBef>
                <a:spcPts val="100"/>
              </a:spcBef>
              <a:spcAft>
                <a:spcPts val="0"/>
              </a:spcAft>
              <a:buClr>
                <a:srgbClr val="F8931D"/>
              </a:buClr>
              <a:buSzTx/>
              <a:buFont typeface="Arial" panose="020B0604020202020204" pitchFamily="34" charset="0"/>
              <a:buNone/>
              <a:tabLst/>
              <a:defRPr kumimoji="0" sz="1200" b="1" i="0" u="none" strike="noStrike" cap="none" spc="0" normalizeH="0" baseline="0">
                <a:ln>
                  <a:noFill/>
                </a:ln>
                <a:solidFill>
                  <a:prstClr val="black"/>
                </a:solidFill>
                <a:effectLst/>
                <a:uLnTx/>
                <a:uFillTx/>
                <a:latin typeface="Calibri" panose="020F0502020204030204"/>
                <a:ea typeface="+mn-ea"/>
              </a:defRPr>
            </a:lvl1pPr>
            <a:lvl2pPr marL="577850" indent="-217488">
              <a:lnSpc>
                <a:spcPct val="100000"/>
              </a:lnSpc>
              <a:spcBef>
                <a:spcPts val="500"/>
              </a:spcBef>
              <a:buClr>
                <a:schemeClr val="accent2"/>
              </a:buClr>
              <a:buFont typeface="System Font Regular"/>
              <a:buChar char="−"/>
              <a:tabLst/>
              <a:defRPr sz="1400"/>
            </a:lvl2pPr>
            <a:lvl3pPr marL="939800" indent="-225425">
              <a:lnSpc>
                <a:spcPct val="100000"/>
              </a:lnSpc>
              <a:spcBef>
                <a:spcPts val="500"/>
              </a:spcBef>
              <a:buClr>
                <a:schemeClr val="accent2"/>
              </a:buClr>
              <a:buFont typeface="Wingdings" pitchFamily="2" charset="2"/>
              <a:buChar char="§"/>
              <a:tabLst/>
              <a:defRPr sz="1400"/>
            </a:lvl3pPr>
            <a:lvl4pPr marL="1381125" indent="-223838">
              <a:lnSpc>
                <a:spcPct val="100000"/>
              </a:lnSpc>
              <a:spcBef>
                <a:spcPts val="500"/>
              </a:spcBef>
              <a:buClr>
                <a:schemeClr val="accent2"/>
              </a:buClr>
              <a:buFont typeface="Arial" panose="020B0604020202020204" pitchFamily="34" charset="0"/>
              <a:buChar char="•"/>
              <a:tabLst/>
              <a:defRPr sz="1400"/>
            </a:lvl4pPr>
            <a:lvl5pPr marL="1871663" indent="-265113">
              <a:lnSpc>
                <a:spcPct val="100000"/>
              </a:lnSpc>
              <a:spcBef>
                <a:spcPts val="500"/>
              </a:spcBef>
              <a:buClr>
                <a:schemeClr val="accent2"/>
              </a:buClr>
              <a:buFont typeface="Courier New" panose="02070309020205020404" pitchFamily="49" charset="0"/>
              <a:buChar char="o"/>
              <a:tabLst/>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2075" marR="0" lvl="0" indent="0" algn="l" defTabSz="914400" rtl="0" eaLnBrk="1" fontAlgn="auto" latinLnBrk="0" hangingPunct="1">
              <a:lnSpc>
                <a:spcPct val="100000"/>
              </a:lnSpc>
              <a:spcBef>
                <a:spcPts val="100"/>
              </a:spcBef>
              <a:spcAft>
                <a:spcPts val="0"/>
              </a:spcAft>
              <a:buClr>
                <a:srgbClr val="F8931D"/>
              </a:buClr>
              <a:buSzTx/>
              <a:buFont typeface="Arial" panose="020B0604020202020204" pitchFamily="34" charset="0"/>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9A012BC-5CB3-EE7C-07BB-A8915CF0D0A3}"/>
              </a:ext>
            </a:extLst>
          </p:cNvPr>
          <p:cNvSpPr txBox="1"/>
          <p:nvPr/>
        </p:nvSpPr>
        <p:spPr>
          <a:xfrm>
            <a:off x="490980" y="1349456"/>
            <a:ext cx="11254706" cy="707886"/>
          </a:xfrm>
          <a:prstGeom prst="rect">
            <a:avLst/>
          </a:prstGeom>
          <a:noFill/>
        </p:spPr>
        <p:txBody>
          <a:bodyPr wrap="square">
            <a:spAutoFit/>
          </a:bodyPr>
          <a:lstStyle>
            <a:defPPr>
              <a:defRPr lang="en-US"/>
            </a:defPPr>
            <a:lvl1pPr marL="92075" marR="0" lvl="0" indent="0" fontAlgn="auto">
              <a:lnSpc>
                <a:spcPct val="100000"/>
              </a:lnSpc>
              <a:spcBef>
                <a:spcPts val="200"/>
              </a:spcBef>
              <a:spcAft>
                <a:spcPts val="0"/>
              </a:spcAft>
              <a:buClr>
                <a:srgbClr val="F8931D"/>
              </a:buClr>
              <a:buSzTx/>
              <a:buFont typeface="Arial" panose="020B0604020202020204" pitchFamily="34" charset="0"/>
              <a:buNone/>
              <a:tabLst/>
              <a:defRPr kumimoji="0" sz="1600" b="1" i="0" u="none" strike="noStrike" cap="none" spc="0" normalizeH="0" baseline="0">
                <a:ln>
                  <a:noFill/>
                </a:ln>
                <a:solidFill>
                  <a:prstClr val="black"/>
                </a:solidFill>
                <a:effectLst/>
                <a:uLnTx/>
                <a:uFillTx/>
                <a:latin typeface="Calibri" panose="020F0502020204030204"/>
              </a:defRPr>
            </a:lvl1pPr>
          </a:lstStyle>
          <a:p>
            <a:pPr marL="139700"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Countries that do have a significant domestic motor manufacturing industry can choose to start at IE3-level “premium energy-efficiency” for a basic range of 0.75 – 1,000 kW for three-phase motors.</a:t>
            </a:r>
            <a:endParaRPr kumimoji="0" lang="en-NL"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72B60E3F-FE5F-7937-5447-D6182F1FDC9F}"/>
              </a:ext>
            </a:extLst>
          </p:cNvPr>
          <p:cNvPicPr>
            <a:picLocks noChangeAspect="1"/>
          </p:cNvPicPr>
          <p:nvPr/>
        </p:nvPicPr>
        <p:blipFill>
          <a:blip r:embed="rId2"/>
          <a:stretch>
            <a:fillRect/>
          </a:stretch>
        </p:blipFill>
        <p:spPr>
          <a:xfrm>
            <a:off x="3638743" y="2200114"/>
            <a:ext cx="3300516" cy="1827359"/>
          </a:xfrm>
          <a:prstGeom prst="rect">
            <a:avLst/>
          </a:prstGeom>
        </p:spPr>
      </p:pic>
      <p:sp>
        <p:nvSpPr>
          <p:cNvPr id="21" name="Content Placeholder 3">
            <a:extLst>
              <a:ext uri="{FF2B5EF4-FFF2-40B4-BE49-F238E27FC236}">
                <a16:creationId xmlns:a16="http://schemas.microsoft.com/office/drawing/2014/main" id="{771B7C23-F53C-AFFB-3D0B-ECA0050000E2}"/>
              </a:ext>
            </a:extLst>
          </p:cNvPr>
          <p:cNvSpPr txBox="1">
            <a:spLocks/>
          </p:cNvSpPr>
          <p:nvPr/>
        </p:nvSpPr>
        <p:spPr>
          <a:xfrm>
            <a:off x="4147349" y="2384305"/>
            <a:ext cx="580836" cy="1268637"/>
          </a:xfrm>
          <a:custGeom>
            <a:avLst/>
            <a:gdLst>
              <a:gd name="connsiteX0" fmla="*/ 0 w 580836"/>
              <a:gd name="connsiteY0" fmla="*/ 0 h 1268637"/>
              <a:gd name="connsiteX1" fmla="*/ 580836 w 580836"/>
              <a:gd name="connsiteY1" fmla="*/ 0 h 1268637"/>
              <a:gd name="connsiteX2" fmla="*/ 580836 w 580836"/>
              <a:gd name="connsiteY2" fmla="*/ 435565 h 1268637"/>
              <a:gd name="connsiteX3" fmla="*/ 580836 w 580836"/>
              <a:gd name="connsiteY3" fmla="*/ 820385 h 1268637"/>
              <a:gd name="connsiteX4" fmla="*/ 580836 w 580836"/>
              <a:gd name="connsiteY4" fmla="*/ 1268637 h 1268637"/>
              <a:gd name="connsiteX5" fmla="*/ 0 w 580836"/>
              <a:gd name="connsiteY5" fmla="*/ 1268637 h 1268637"/>
              <a:gd name="connsiteX6" fmla="*/ 0 w 580836"/>
              <a:gd name="connsiteY6" fmla="*/ 883817 h 1268637"/>
              <a:gd name="connsiteX7" fmla="*/ 0 w 580836"/>
              <a:gd name="connsiteY7" fmla="*/ 498997 h 1268637"/>
              <a:gd name="connsiteX8" fmla="*/ 0 w 580836"/>
              <a:gd name="connsiteY8" fmla="*/ 0 h 126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836" h="1268637" fill="none" extrusionOk="0">
                <a:moveTo>
                  <a:pt x="0" y="0"/>
                </a:moveTo>
                <a:cubicBezTo>
                  <a:pt x="230034" y="-14162"/>
                  <a:pt x="388508" y="29918"/>
                  <a:pt x="580836" y="0"/>
                </a:cubicBezTo>
                <a:cubicBezTo>
                  <a:pt x="586712" y="140357"/>
                  <a:pt x="534786" y="255810"/>
                  <a:pt x="580836" y="435565"/>
                </a:cubicBezTo>
                <a:cubicBezTo>
                  <a:pt x="626886" y="615321"/>
                  <a:pt x="547817" y="652021"/>
                  <a:pt x="580836" y="820385"/>
                </a:cubicBezTo>
                <a:cubicBezTo>
                  <a:pt x="613855" y="988749"/>
                  <a:pt x="576705" y="1122708"/>
                  <a:pt x="580836" y="1268637"/>
                </a:cubicBezTo>
                <a:cubicBezTo>
                  <a:pt x="346177" y="1301494"/>
                  <a:pt x="191259" y="1234238"/>
                  <a:pt x="0" y="1268637"/>
                </a:cubicBezTo>
                <a:cubicBezTo>
                  <a:pt x="-30763" y="1152083"/>
                  <a:pt x="26116" y="1000059"/>
                  <a:pt x="0" y="883817"/>
                </a:cubicBezTo>
                <a:cubicBezTo>
                  <a:pt x="-26116" y="767575"/>
                  <a:pt x="27911" y="672764"/>
                  <a:pt x="0" y="498997"/>
                </a:cubicBezTo>
                <a:cubicBezTo>
                  <a:pt x="-27911" y="325230"/>
                  <a:pt x="10349" y="199381"/>
                  <a:pt x="0" y="0"/>
                </a:cubicBezTo>
                <a:close/>
              </a:path>
              <a:path w="580836" h="1268637" stroke="0" extrusionOk="0">
                <a:moveTo>
                  <a:pt x="0" y="0"/>
                </a:moveTo>
                <a:cubicBezTo>
                  <a:pt x="182077" y="-56825"/>
                  <a:pt x="444283" y="16942"/>
                  <a:pt x="580836" y="0"/>
                </a:cubicBezTo>
                <a:cubicBezTo>
                  <a:pt x="622243" y="141112"/>
                  <a:pt x="568922" y="290276"/>
                  <a:pt x="580836" y="397506"/>
                </a:cubicBezTo>
                <a:cubicBezTo>
                  <a:pt x="592750" y="504736"/>
                  <a:pt x="544405" y="683551"/>
                  <a:pt x="580836" y="845758"/>
                </a:cubicBezTo>
                <a:cubicBezTo>
                  <a:pt x="617267" y="1007965"/>
                  <a:pt x="552988" y="1117708"/>
                  <a:pt x="580836" y="1268637"/>
                </a:cubicBezTo>
                <a:cubicBezTo>
                  <a:pt x="384527" y="1314690"/>
                  <a:pt x="244197" y="1245788"/>
                  <a:pt x="0" y="1268637"/>
                </a:cubicBezTo>
                <a:cubicBezTo>
                  <a:pt x="-35686" y="1138943"/>
                  <a:pt x="14755" y="981553"/>
                  <a:pt x="0" y="871131"/>
                </a:cubicBezTo>
                <a:cubicBezTo>
                  <a:pt x="-14755" y="760709"/>
                  <a:pt x="35240" y="635188"/>
                  <a:pt x="0" y="460938"/>
                </a:cubicBezTo>
                <a:cubicBezTo>
                  <a:pt x="-35240" y="286688"/>
                  <a:pt x="1016" y="203296"/>
                  <a:pt x="0" y="0"/>
                </a:cubicBezTo>
                <a:close/>
              </a:path>
            </a:pathLst>
          </a:custGeom>
          <a:solidFill>
            <a:schemeClr val="bg1"/>
          </a:solidFill>
          <a:ln>
            <a:noFill/>
            <a:prstDash val="dash"/>
            <a:extLst>
              <a:ext uri="{C807C97D-BFC1-408E-A445-0C87EB9F89A2}">
                <ask:lineSketchStyleProps xmlns:ask="http://schemas.microsoft.com/office/drawing/2018/sketchyshapes" sd="706426480">
                  <a:prstGeom prst="rect">
                    <a:avLst/>
                  </a:prstGeom>
                  <ask:type>
                    <ask:lineSketchScribble/>
                  </ask:type>
                </ask:lineSketchStyleProps>
              </a:ext>
            </a:extLst>
          </a:ln>
        </p:spPr>
        <p:txBody>
          <a:bodyPr vert="horz" wrap="none" lIns="0" tIns="45720" rIns="0" bIns="45720" rtlCol="0">
            <a:noAutofit/>
          </a:bodyPr>
          <a:lstStyle>
            <a:defPPr>
              <a:defRPr lang="en-US"/>
            </a:defPPr>
            <a:lvl1pPr indent="0">
              <a:lnSpc>
                <a:spcPct val="100000"/>
              </a:lnSpc>
              <a:spcBef>
                <a:spcPts val="1000"/>
              </a:spcBef>
              <a:buClr>
                <a:schemeClr val="accent2"/>
              </a:buClr>
              <a:buFont typeface="Arial" panose="020B0604020202020204" pitchFamily="34" charset="0"/>
              <a:buNone/>
              <a:defRPr sz="1600"/>
            </a:lvl1pPr>
            <a:lvl2pPr marL="577850" indent="-217488">
              <a:lnSpc>
                <a:spcPct val="100000"/>
              </a:lnSpc>
              <a:spcBef>
                <a:spcPts val="500"/>
              </a:spcBef>
              <a:buClr>
                <a:schemeClr val="accent2"/>
              </a:buClr>
              <a:buFont typeface="System Font Regular"/>
              <a:buChar char="−"/>
              <a:tabLst/>
              <a:defRPr sz="1400"/>
            </a:lvl2pPr>
            <a:lvl3pPr marL="939800" indent="-225425">
              <a:lnSpc>
                <a:spcPct val="100000"/>
              </a:lnSpc>
              <a:spcBef>
                <a:spcPts val="500"/>
              </a:spcBef>
              <a:buClr>
                <a:schemeClr val="accent2"/>
              </a:buClr>
              <a:buFont typeface="Wingdings" pitchFamily="2" charset="2"/>
              <a:buChar char="§"/>
              <a:tabLst/>
              <a:defRPr sz="1400"/>
            </a:lvl3pPr>
            <a:lvl4pPr marL="1381125" indent="-223838">
              <a:lnSpc>
                <a:spcPct val="100000"/>
              </a:lnSpc>
              <a:spcBef>
                <a:spcPts val="500"/>
              </a:spcBef>
              <a:buClr>
                <a:schemeClr val="accent2"/>
              </a:buClr>
              <a:buFont typeface="Arial" panose="020B0604020202020204" pitchFamily="34" charset="0"/>
              <a:buChar char="•"/>
              <a:tabLst/>
              <a:defRPr sz="1400"/>
            </a:lvl4pPr>
            <a:lvl5pPr marL="1871663" indent="-265113">
              <a:lnSpc>
                <a:spcPct val="100000"/>
              </a:lnSpc>
              <a:spcBef>
                <a:spcPts val="500"/>
              </a:spcBef>
              <a:buClr>
                <a:schemeClr val="accent2"/>
              </a:buClr>
              <a:buFont typeface="Courier New" panose="02070309020205020404" pitchFamily="49" charset="0"/>
              <a:buChar char="o"/>
              <a:tabLst/>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ontent Placeholder 3">
            <a:extLst>
              <a:ext uri="{FF2B5EF4-FFF2-40B4-BE49-F238E27FC236}">
                <a16:creationId xmlns:a16="http://schemas.microsoft.com/office/drawing/2014/main" id="{951B29DD-3EA4-9ADE-BAA1-41991F8384CA}"/>
              </a:ext>
            </a:extLst>
          </p:cNvPr>
          <p:cNvSpPr txBox="1">
            <a:spLocks/>
          </p:cNvSpPr>
          <p:nvPr/>
        </p:nvSpPr>
        <p:spPr>
          <a:xfrm>
            <a:off x="6201203" y="2384305"/>
            <a:ext cx="580836" cy="1273628"/>
          </a:xfrm>
          <a:custGeom>
            <a:avLst/>
            <a:gdLst>
              <a:gd name="connsiteX0" fmla="*/ 0 w 580836"/>
              <a:gd name="connsiteY0" fmla="*/ 0 h 1273628"/>
              <a:gd name="connsiteX1" fmla="*/ 580836 w 580836"/>
              <a:gd name="connsiteY1" fmla="*/ 0 h 1273628"/>
              <a:gd name="connsiteX2" fmla="*/ 580836 w 580836"/>
              <a:gd name="connsiteY2" fmla="*/ 437279 h 1273628"/>
              <a:gd name="connsiteX3" fmla="*/ 580836 w 580836"/>
              <a:gd name="connsiteY3" fmla="*/ 823613 h 1273628"/>
              <a:gd name="connsiteX4" fmla="*/ 580836 w 580836"/>
              <a:gd name="connsiteY4" fmla="*/ 1273628 h 1273628"/>
              <a:gd name="connsiteX5" fmla="*/ 0 w 580836"/>
              <a:gd name="connsiteY5" fmla="*/ 1273628 h 1273628"/>
              <a:gd name="connsiteX6" fmla="*/ 0 w 580836"/>
              <a:gd name="connsiteY6" fmla="*/ 887294 h 1273628"/>
              <a:gd name="connsiteX7" fmla="*/ 0 w 580836"/>
              <a:gd name="connsiteY7" fmla="*/ 500960 h 1273628"/>
              <a:gd name="connsiteX8" fmla="*/ 0 w 580836"/>
              <a:gd name="connsiteY8" fmla="*/ 0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836" h="1273628" fill="none" extrusionOk="0">
                <a:moveTo>
                  <a:pt x="0" y="0"/>
                </a:moveTo>
                <a:cubicBezTo>
                  <a:pt x="230034" y="-14162"/>
                  <a:pt x="388508" y="29918"/>
                  <a:pt x="580836" y="0"/>
                </a:cubicBezTo>
                <a:cubicBezTo>
                  <a:pt x="592096" y="192301"/>
                  <a:pt x="566587" y="309783"/>
                  <a:pt x="580836" y="437279"/>
                </a:cubicBezTo>
                <a:cubicBezTo>
                  <a:pt x="595085" y="564775"/>
                  <a:pt x="554644" y="665236"/>
                  <a:pt x="580836" y="823613"/>
                </a:cubicBezTo>
                <a:cubicBezTo>
                  <a:pt x="607028" y="981990"/>
                  <a:pt x="551160" y="1122465"/>
                  <a:pt x="580836" y="1273628"/>
                </a:cubicBezTo>
                <a:cubicBezTo>
                  <a:pt x="346177" y="1306485"/>
                  <a:pt x="191259" y="1239229"/>
                  <a:pt x="0" y="1273628"/>
                </a:cubicBezTo>
                <a:cubicBezTo>
                  <a:pt x="-28679" y="1091976"/>
                  <a:pt x="40032" y="1044072"/>
                  <a:pt x="0" y="887294"/>
                </a:cubicBezTo>
                <a:cubicBezTo>
                  <a:pt x="-40032" y="730516"/>
                  <a:pt x="11676" y="591774"/>
                  <a:pt x="0" y="500960"/>
                </a:cubicBezTo>
                <a:cubicBezTo>
                  <a:pt x="-11676" y="410146"/>
                  <a:pt x="47492" y="158959"/>
                  <a:pt x="0" y="0"/>
                </a:cubicBezTo>
                <a:close/>
              </a:path>
              <a:path w="580836" h="1273628" stroke="0" extrusionOk="0">
                <a:moveTo>
                  <a:pt x="0" y="0"/>
                </a:moveTo>
                <a:cubicBezTo>
                  <a:pt x="182077" y="-56825"/>
                  <a:pt x="444283" y="16942"/>
                  <a:pt x="580836" y="0"/>
                </a:cubicBezTo>
                <a:cubicBezTo>
                  <a:pt x="624925" y="119006"/>
                  <a:pt x="550107" y="222677"/>
                  <a:pt x="580836" y="399070"/>
                </a:cubicBezTo>
                <a:cubicBezTo>
                  <a:pt x="611565" y="575463"/>
                  <a:pt x="573454" y="703753"/>
                  <a:pt x="580836" y="849085"/>
                </a:cubicBezTo>
                <a:cubicBezTo>
                  <a:pt x="588218" y="994418"/>
                  <a:pt x="530379" y="1186428"/>
                  <a:pt x="580836" y="1273628"/>
                </a:cubicBezTo>
                <a:cubicBezTo>
                  <a:pt x="384527" y="1319681"/>
                  <a:pt x="244197" y="1250779"/>
                  <a:pt x="0" y="1273628"/>
                </a:cubicBezTo>
                <a:cubicBezTo>
                  <a:pt x="-9239" y="1079132"/>
                  <a:pt x="34332" y="1047085"/>
                  <a:pt x="0" y="874558"/>
                </a:cubicBezTo>
                <a:cubicBezTo>
                  <a:pt x="-34332" y="702031"/>
                  <a:pt x="1226" y="614697"/>
                  <a:pt x="0" y="462752"/>
                </a:cubicBezTo>
                <a:cubicBezTo>
                  <a:pt x="-1226" y="310807"/>
                  <a:pt x="16301" y="119821"/>
                  <a:pt x="0" y="0"/>
                </a:cubicBezTo>
                <a:close/>
              </a:path>
            </a:pathLst>
          </a:custGeom>
          <a:solidFill>
            <a:schemeClr val="bg1"/>
          </a:solidFill>
          <a:ln>
            <a:noFill/>
            <a:prstDash val="dash"/>
            <a:extLst>
              <a:ext uri="{C807C97D-BFC1-408E-A445-0C87EB9F89A2}">
                <ask:lineSketchStyleProps xmlns:ask="http://schemas.microsoft.com/office/drawing/2018/sketchyshapes" sd="706426480">
                  <a:prstGeom prst="rect">
                    <a:avLst/>
                  </a:prstGeom>
                  <ask:type>
                    <ask:lineSketchScribble/>
                  </ask:type>
                </ask:lineSketchStyleProps>
              </a:ext>
            </a:extLst>
          </a:ln>
        </p:spPr>
        <p:txBody>
          <a:bodyPr vert="horz" wrap="none" lIns="0" tIns="45720" rIns="0" bIns="45720" rtlCol="0">
            <a:noAutofit/>
          </a:bodyPr>
          <a:lstStyle>
            <a:defPPr>
              <a:defRPr lang="en-US"/>
            </a:defPPr>
            <a:lvl1pPr indent="0">
              <a:lnSpc>
                <a:spcPct val="100000"/>
              </a:lnSpc>
              <a:spcBef>
                <a:spcPts val="1000"/>
              </a:spcBef>
              <a:buClr>
                <a:schemeClr val="accent2"/>
              </a:buClr>
              <a:buFont typeface="Arial" panose="020B0604020202020204" pitchFamily="34" charset="0"/>
              <a:buNone/>
              <a:defRPr sz="1600"/>
            </a:lvl1pPr>
            <a:lvl2pPr marL="577850" indent="-217488">
              <a:lnSpc>
                <a:spcPct val="100000"/>
              </a:lnSpc>
              <a:spcBef>
                <a:spcPts val="500"/>
              </a:spcBef>
              <a:buClr>
                <a:schemeClr val="accent2"/>
              </a:buClr>
              <a:buFont typeface="System Font Regular"/>
              <a:buChar char="−"/>
              <a:tabLst/>
              <a:defRPr sz="1400"/>
            </a:lvl2pPr>
            <a:lvl3pPr marL="939800" indent="-225425">
              <a:lnSpc>
                <a:spcPct val="100000"/>
              </a:lnSpc>
              <a:spcBef>
                <a:spcPts val="500"/>
              </a:spcBef>
              <a:buClr>
                <a:schemeClr val="accent2"/>
              </a:buClr>
              <a:buFont typeface="Wingdings" pitchFamily="2" charset="2"/>
              <a:buChar char="§"/>
              <a:tabLst/>
              <a:defRPr sz="1400"/>
            </a:lvl3pPr>
            <a:lvl4pPr marL="1381125" indent="-223838">
              <a:lnSpc>
                <a:spcPct val="100000"/>
              </a:lnSpc>
              <a:spcBef>
                <a:spcPts val="500"/>
              </a:spcBef>
              <a:buClr>
                <a:schemeClr val="accent2"/>
              </a:buClr>
              <a:buFont typeface="Arial" panose="020B0604020202020204" pitchFamily="34" charset="0"/>
              <a:buChar char="•"/>
              <a:tabLst/>
              <a:defRPr sz="1400"/>
            </a:lvl4pPr>
            <a:lvl5pPr marL="1871663" indent="-265113">
              <a:lnSpc>
                <a:spcPct val="100000"/>
              </a:lnSpc>
              <a:spcBef>
                <a:spcPts val="500"/>
              </a:spcBef>
              <a:buClr>
                <a:schemeClr val="accent2"/>
              </a:buClr>
              <a:buFont typeface="Courier New" panose="02070309020205020404" pitchFamily="49" charset="0"/>
              <a:buChar char="o"/>
              <a:tabLst/>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5B2153E-96A6-DB13-757F-78A2C098A16B}"/>
              </a:ext>
            </a:extLst>
          </p:cNvPr>
          <p:cNvSpPr>
            <a:spLocks/>
          </p:cNvSpPr>
          <p:nvPr/>
        </p:nvSpPr>
        <p:spPr>
          <a:xfrm>
            <a:off x="6201202" y="2432542"/>
            <a:ext cx="509495" cy="1220400"/>
          </a:xfrm>
          <a:prstGeom prst="rect">
            <a:avLst/>
          </a:prstGeom>
          <a:solidFill>
            <a:schemeClr val="accent3">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dirty="0">
              <a:ln>
                <a:noFill/>
              </a:ln>
              <a:solidFill>
                <a:srgbClr val="FFFFFF"/>
              </a:solidFill>
              <a:effectLst/>
              <a:uLnTx/>
              <a:uFillTx/>
              <a:latin typeface="Lato Light"/>
              <a:ea typeface="+mn-ea"/>
              <a:cs typeface="+mn-cs"/>
            </a:endParaRPr>
          </a:p>
        </p:txBody>
      </p:sp>
      <p:sp>
        <p:nvSpPr>
          <p:cNvPr id="6" name="Content Placeholder 2">
            <a:extLst>
              <a:ext uri="{FF2B5EF4-FFF2-40B4-BE49-F238E27FC236}">
                <a16:creationId xmlns:a16="http://schemas.microsoft.com/office/drawing/2014/main" id="{B7899CF2-9EF4-5D21-E932-B5F4405BDFA9}"/>
              </a:ext>
            </a:extLst>
          </p:cNvPr>
          <p:cNvSpPr txBox="1">
            <a:spLocks/>
          </p:cNvSpPr>
          <p:nvPr/>
        </p:nvSpPr>
        <p:spPr>
          <a:xfrm>
            <a:off x="700526" y="464374"/>
            <a:ext cx="10929604" cy="338554"/>
          </a:xfrm>
          <a:prstGeom prst="rect">
            <a:avLst/>
          </a:prstGeom>
          <a:noFill/>
        </p:spPr>
        <p:txBody>
          <a:bodyPr vert="horz" lIns="0" tIns="45720" rIns="0" bIns="45720" rtlCol="0" anchor="ctr" anchorCtr="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577850" indent="-217488"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2pPr>
            <a:lvl3pPr marL="939800" indent="-225425" algn="l" defTabSz="914400" rtl="0" eaLnBrk="1" latinLnBrk="0" hangingPunct="1">
              <a:lnSpc>
                <a:spcPct val="100000"/>
              </a:lnSpc>
              <a:spcBef>
                <a:spcPts val="500"/>
              </a:spcBef>
              <a:buClr>
                <a:schemeClr val="accent2"/>
              </a:buClr>
              <a:buFont typeface="Wingdings" pitchFamily="2" charset="2"/>
              <a:buChar char="§"/>
              <a:tabLst/>
              <a:defRPr sz="1400" kern="1200">
                <a:solidFill>
                  <a:schemeClr val="tx1"/>
                </a:solidFill>
                <a:latin typeface="+mn-lt"/>
                <a:ea typeface="+mn-ea"/>
                <a:cs typeface="+mn-cs"/>
              </a:defRPr>
            </a:lvl3pPr>
            <a:lvl4pPr marL="1381125" indent="-223838" algn="l" defTabSz="914400" rtl="0" eaLnBrk="1" latinLnBrk="0" hangingPunct="1">
              <a:lnSpc>
                <a:spcPct val="100000"/>
              </a:lnSpc>
              <a:spcBef>
                <a:spcPts val="500"/>
              </a:spcBef>
              <a:buClr>
                <a:schemeClr val="accent2"/>
              </a:buClr>
              <a:buFont typeface="Arial" panose="020B0604020202020204" pitchFamily="34" charset="0"/>
              <a:buChar char="•"/>
              <a:tabLst/>
              <a:defRPr sz="1400" kern="1200">
                <a:solidFill>
                  <a:schemeClr val="tx1"/>
                </a:solidFill>
                <a:latin typeface="+mn-lt"/>
                <a:ea typeface="+mn-ea"/>
                <a:cs typeface="+mn-cs"/>
              </a:defRPr>
            </a:lvl4pPr>
            <a:lvl5pPr marL="1871663" indent="-265113" algn="l" defTabSz="914400" rtl="0" eaLnBrk="1" latinLnBrk="0" hangingPunct="1">
              <a:lnSpc>
                <a:spcPct val="10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61AD"/>
              </a:buClr>
              <a:buSzTx/>
              <a:buFont typeface="Arial" panose="020B0604020202020204" pitchFamily="34" charset="0"/>
              <a:buNone/>
              <a:tabLst/>
              <a:defRPr/>
            </a:pPr>
            <a:r>
              <a:rPr lang="en-GB" sz="3600" b="1" dirty="0">
                <a:solidFill>
                  <a:srgbClr val="0061AD"/>
                </a:solidFill>
                <a:latin typeface="Calibri" panose="020F0502020204030204" pitchFamily="34" charset="0"/>
                <a:ea typeface="MS PGothic" panose="020B0600070205080204" pitchFamily="34" charset="-128"/>
                <a:cs typeface="Calibri" panose="020F0502020204030204" pitchFamily="34" charset="0"/>
              </a:rPr>
              <a:t>Electric Motors and VSDs </a:t>
            </a:r>
            <a:r>
              <a:rPr lang="en-GB" sz="2800" dirty="0">
                <a:solidFill>
                  <a:srgbClr val="0061AD"/>
                </a:solidFill>
                <a:latin typeface="Calibri" panose="020F0502020204030204" pitchFamily="34" charset="0"/>
                <a:ea typeface="MS PGothic" panose="020B0600070205080204" pitchFamily="34" charset="-128"/>
                <a:cs typeface="Calibri" panose="020F0502020204030204" pitchFamily="34" charset="0"/>
              </a:rPr>
              <a:t>– </a:t>
            </a:r>
            <a:r>
              <a:rPr lang="en-GB" sz="2800" b="1" dirty="0">
                <a:solidFill>
                  <a:srgbClr val="0061AD"/>
                </a:solidFill>
                <a:latin typeface="Calibri" panose="020F0502020204030204" pitchFamily="34" charset="0"/>
                <a:ea typeface="MS PGothic" panose="020B0600070205080204" pitchFamily="34" charset="-128"/>
                <a:cs typeface="Calibri" panose="020F0502020204030204" pitchFamily="34" charset="0"/>
              </a:rPr>
              <a:t>Model Regulation Guidelines</a:t>
            </a:r>
            <a:endParaRPr lang="en-GB" sz="3600" b="1" dirty="0">
              <a:solidFill>
                <a:srgbClr val="0061AD"/>
              </a:solidFill>
              <a:latin typeface="Calibri" panose="020F0502020204030204" pitchFamily="34" charset="0"/>
              <a:ea typeface="MS PGothic" panose="020B0600070205080204" pitchFamily="34" charset="-128"/>
              <a:cs typeface="Calibri" panose="020F0502020204030204" pitchFamily="34" charset="0"/>
            </a:endParaRPr>
          </a:p>
        </p:txBody>
      </p:sp>
      <p:sp>
        <p:nvSpPr>
          <p:cNvPr id="7" name="TextBox 6">
            <a:extLst>
              <a:ext uri="{FF2B5EF4-FFF2-40B4-BE49-F238E27FC236}">
                <a16:creationId xmlns:a16="http://schemas.microsoft.com/office/drawing/2014/main" id="{6E1798CC-1FF3-B13C-05B6-81714F083F3D}"/>
              </a:ext>
            </a:extLst>
          </p:cNvPr>
          <p:cNvSpPr txBox="1"/>
          <p:nvPr/>
        </p:nvSpPr>
        <p:spPr>
          <a:xfrm>
            <a:off x="523638" y="839554"/>
            <a:ext cx="10423111" cy="461665"/>
          </a:xfrm>
          <a:prstGeom prst="rect">
            <a:avLst/>
          </a:prstGeom>
          <a:noFill/>
        </p:spPr>
        <p:txBody>
          <a:bodyPr wrap="square">
            <a:spAutoFit/>
          </a:bodyPr>
          <a:lstStyle/>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lang="en-GB" sz="2400" b="1" dirty="0">
                <a:solidFill>
                  <a:srgbClr val="00B050"/>
                </a:solidFill>
                <a:latin typeface="Calibri" panose="020F0502020204030204" pitchFamily="34" charset="0"/>
                <a:ea typeface="MS PGothic" panose="020B0600070205080204" pitchFamily="34" charset="-128"/>
                <a:cs typeface="Calibri" panose="020F0502020204030204" pitchFamily="34" charset="0"/>
              </a:rPr>
              <a:t>Bridging Starting Level (B), </a:t>
            </a:r>
            <a:r>
              <a:rPr lang="en-GB" sz="2400" b="1" dirty="0">
                <a:solidFill>
                  <a:srgbClr val="0061AD"/>
                </a:solidFill>
                <a:latin typeface="Calibri" panose="020F0502020204030204" pitchFamily="34" charset="0"/>
                <a:ea typeface="MS PGothic" panose="020B0600070205080204" pitchFamily="34" charset="-128"/>
                <a:cs typeface="Calibri" panose="020F0502020204030204" pitchFamily="34" charset="0"/>
              </a:rPr>
              <a:t>at IE3-level</a:t>
            </a:r>
            <a:endParaRPr kumimoji="0" lang="en-GB"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Footer Placeholder 3">
            <a:extLst>
              <a:ext uri="{FF2B5EF4-FFF2-40B4-BE49-F238E27FC236}">
                <a16:creationId xmlns:a16="http://schemas.microsoft.com/office/drawing/2014/main" id="{568A9316-A1E8-E23A-36EF-B67A72A38D6C}"/>
              </a:ext>
            </a:extLst>
          </p:cNvPr>
          <p:cNvSpPr txBox="1">
            <a:spLocks/>
          </p:cNvSpPr>
          <p:nvPr/>
        </p:nvSpPr>
        <p:spPr>
          <a:xfrm>
            <a:off x="609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defRPr sz="1400">
                <a:solidFill>
                  <a:srgbClr val="0061AD"/>
                </a:solidFill>
                <a:latin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U4E Webinar on Electric Motor Systems 2024</a:t>
            </a:r>
          </a:p>
        </p:txBody>
      </p:sp>
      <p:sp>
        <p:nvSpPr>
          <p:cNvPr id="10" name="Slide Number Placeholder 4">
            <a:extLst>
              <a:ext uri="{FF2B5EF4-FFF2-40B4-BE49-F238E27FC236}">
                <a16:creationId xmlns:a16="http://schemas.microsoft.com/office/drawing/2014/main" id="{D49DE2B4-B3A8-5EB7-23E5-3A71D0519220}"/>
              </a:ext>
            </a:extLst>
          </p:cNvPr>
          <p:cNvSpPr txBox="1">
            <a:spLocks/>
          </p:cNvSpPr>
          <p:nvPr/>
        </p:nvSpPr>
        <p:spPr>
          <a:xfrm>
            <a:off x="5110482" y="6245225"/>
            <a:ext cx="2844800" cy="476250"/>
          </a:xfrm>
          <a:prstGeom prst="rect">
            <a:avLst/>
          </a:prstGeom>
          <a:ln/>
        </p:spPr>
        <p:txBody>
          <a:bodyPr anchor="ctr"/>
          <a:lstStyle>
            <a:defPPr>
              <a:defRPr lang="en-US"/>
            </a:defPPr>
            <a:lvl1pPr marL="0" algn="ctr" defTabSz="914400" rtl="0" eaLnBrk="1" latinLnBrk="0" hangingPunct="1">
              <a:defRPr sz="1400" kern="1200">
                <a:solidFill>
                  <a:srgbClr val="0061A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FC44830-9AF3-454A-BA94-F3CD35966DD5}" type="slidenum">
              <a:rPr kumimoji="0" lang="en-US" altLang="en-US" sz="1400" b="0" i="0" u="none" strike="noStrike" kern="1200" cap="none" spc="0" normalizeH="0" baseline="0" noProof="0" smtClean="0">
                <a:ln>
                  <a:noFill/>
                </a:ln>
                <a:solidFill>
                  <a:srgbClr val="0061AD"/>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altLang="en-US" sz="1400" b="0" i="0" u="none" strike="noStrike" kern="1200" cap="none" spc="0" normalizeH="0" baseline="0" noProof="0" dirty="0">
              <a:ln>
                <a:noFill/>
              </a:ln>
              <a:solidFill>
                <a:srgbClr val="0061AD"/>
              </a:solidFill>
              <a:effectLst/>
              <a:uLnTx/>
              <a:uFillTx/>
              <a:latin typeface="Calibri" panose="020F0502020204030204" pitchFamily="34" charset="0"/>
              <a:ea typeface="+mn-ea"/>
              <a:cs typeface="Calibri" panose="020F0502020204030204" pitchFamily="34" charset="0"/>
            </a:endParaRPr>
          </a:p>
        </p:txBody>
      </p:sp>
      <p:pic>
        <p:nvPicPr>
          <p:cNvPr id="4" name="Picture 3" descr="A picture containing logo&#10;&#10;Description automatically generated">
            <a:extLst>
              <a:ext uri="{FF2B5EF4-FFF2-40B4-BE49-F238E27FC236}">
                <a16:creationId xmlns:a16="http://schemas.microsoft.com/office/drawing/2014/main" id="{17873ACA-908C-A6B6-BDBF-3330AB0ABA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5189" y="6140815"/>
            <a:ext cx="1340190" cy="572888"/>
          </a:xfrm>
          <a:prstGeom prst="rect">
            <a:avLst/>
          </a:prstGeom>
        </p:spPr>
      </p:pic>
    </p:spTree>
    <p:extLst>
      <p:ext uri="{BB962C8B-B14F-4D97-AF65-F5344CB8AC3E}">
        <p14:creationId xmlns:p14="http://schemas.microsoft.com/office/powerpoint/2010/main" val="2848304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3">
            <a:extLst>
              <a:ext uri="{FF2B5EF4-FFF2-40B4-BE49-F238E27FC236}">
                <a16:creationId xmlns:a16="http://schemas.microsoft.com/office/drawing/2014/main" id="{9369FAD3-CB90-7366-01BC-6BAEF8D8A94A}"/>
              </a:ext>
            </a:extLst>
          </p:cNvPr>
          <p:cNvSpPr txBox="1">
            <a:spLocks/>
          </p:cNvSpPr>
          <p:nvPr/>
        </p:nvSpPr>
        <p:spPr>
          <a:xfrm>
            <a:off x="8684481" y="6318768"/>
            <a:ext cx="528196" cy="195525"/>
          </a:xfrm>
          <a:solidFill>
            <a:schemeClr val="accent4">
              <a:lumMod val="60000"/>
              <a:lumOff val="40000"/>
              <a:alpha val="45265"/>
            </a:schemeClr>
          </a:solidFill>
          <a:ln>
            <a:noFill/>
            <a:prstDash val="dash"/>
          </a:ln>
        </p:spPr>
        <p:txBody>
          <a:bodyPr vert="horz" lIns="0" tIns="45720" rIns="0" bIns="45720" rtlCol="0">
            <a:noAutofit/>
          </a:bodyPr>
          <a:lstStyle>
            <a:defPPr>
              <a:defRPr lang="en-US"/>
            </a:defPPr>
            <a:lvl1pPr marL="92075" marR="0" lvl="0" indent="0" defTabSz="914400" eaLnBrk="1" fontAlgn="auto" latinLnBrk="0" hangingPunct="1">
              <a:lnSpc>
                <a:spcPct val="100000"/>
              </a:lnSpc>
              <a:spcBef>
                <a:spcPts val="100"/>
              </a:spcBef>
              <a:spcAft>
                <a:spcPts val="0"/>
              </a:spcAft>
              <a:buClr>
                <a:srgbClr val="F8931D"/>
              </a:buClr>
              <a:buSzTx/>
              <a:buFont typeface="Arial" panose="020B0604020202020204" pitchFamily="34" charset="0"/>
              <a:buNone/>
              <a:tabLst/>
              <a:defRPr kumimoji="0" sz="1200" b="1" i="0" u="none" strike="noStrike" cap="none" spc="0" normalizeH="0" baseline="0">
                <a:ln>
                  <a:noFill/>
                </a:ln>
                <a:solidFill>
                  <a:prstClr val="black"/>
                </a:solidFill>
                <a:effectLst/>
                <a:uLnTx/>
                <a:uFillTx/>
                <a:latin typeface="Calibri" panose="020F0502020204030204"/>
                <a:ea typeface="+mn-ea"/>
              </a:defRPr>
            </a:lvl1pPr>
            <a:lvl2pPr marL="577850" indent="-217488">
              <a:lnSpc>
                <a:spcPct val="100000"/>
              </a:lnSpc>
              <a:spcBef>
                <a:spcPts val="500"/>
              </a:spcBef>
              <a:buClr>
                <a:schemeClr val="accent2"/>
              </a:buClr>
              <a:buFont typeface="System Font Regular"/>
              <a:buChar char="−"/>
              <a:tabLst/>
              <a:defRPr sz="1400"/>
            </a:lvl2pPr>
            <a:lvl3pPr marL="939800" indent="-225425">
              <a:lnSpc>
                <a:spcPct val="100000"/>
              </a:lnSpc>
              <a:spcBef>
                <a:spcPts val="500"/>
              </a:spcBef>
              <a:buClr>
                <a:schemeClr val="accent2"/>
              </a:buClr>
              <a:buFont typeface="Wingdings" pitchFamily="2" charset="2"/>
              <a:buChar char="§"/>
              <a:tabLst/>
              <a:defRPr sz="1400"/>
            </a:lvl3pPr>
            <a:lvl4pPr marL="1381125" indent="-223838">
              <a:lnSpc>
                <a:spcPct val="100000"/>
              </a:lnSpc>
              <a:spcBef>
                <a:spcPts val="500"/>
              </a:spcBef>
              <a:buClr>
                <a:schemeClr val="accent2"/>
              </a:buClr>
              <a:buFont typeface="Arial" panose="020B0604020202020204" pitchFamily="34" charset="0"/>
              <a:buChar char="•"/>
              <a:tabLst/>
              <a:defRPr sz="1400"/>
            </a:lvl4pPr>
            <a:lvl5pPr marL="1871663" indent="-265113">
              <a:lnSpc>
                <a:spcPct val="100000"/>
              </a:lnSpc>
              <a:spcBef>
                <a:spcPts val="500"/>
              </a:spcBef>
              <a:buClr>
                <a:schemeClr val="accent2"/>
              </a:buClr>
              <a:buFont typeface="Courier New" panose="02070309020205020404" pitchFamily="49" charset="0"/>
              <a:buChar char="o"/>
              <a:tabLst/>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2075" marR="0" lvl="0" indent="0" algn="l" defTabSz="914400" rtl="0" eaLnBrk="1" fontAlgn="auto" latinLnBrk="0" hangingPunct="1">
              <a:lnSpc>
                <a:spcPct val="100000"/>
              </a:lnSpc>
              <a:spcBef>
                <a:spcPts val="100"/>
              </a:spcBef>
              <a:spcAft>
                <a:spcPts val="0"/>
              </a:spcAft>
              <a:buClr>
                <a:srgbClr val="F8931D"/>
              </a:buClr>
              <a:buSzTx/>
              <a:buFont typeface="Arial" panose="020B0604020202020204" pitchFamily="34" charset="0"/>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9A012BC-5CB3-EE7C-07BB-A8915CF0D0A3}"/>
              </a:ext>
            </a:extLst>
          </p:cNvPr>
          <p:cNvSpPr txBox="1"/>
          <p:nvPr/>
        </p:nvSpPr>
        <p:spPr>
          <a:xfrm>
            <a:off x="478330" y="1248375"/>
            <a:ext cx="11376213" cy="1374735"/>
          </a:xfrm>
          <a:prstGeom prst="rect">
            <a:avLst/>
          </a:prstGeom>
          <a:noFill/>
        </p:spPr>
        <p:txBody>
          <a:bodyPr wrap="square">
            <a:spAutoFit/>
          </a:bodyPr>
          <a:lstStyle>
            <a:defPPr>
              <a:defRPr lang="en-US"/>
            </a:defPPr>
            <a:lvl1pPr marL="92075" marR="0" lvl="0" indent="0" fontAlgn="auto">
              <a:lnSpc>
                <a:spcPct val="100000"/>
              </a:lnSpc>
              <a:spcBef>
                <a:spcPts val="200"/>
              </a:spcBef>
              <a:spcAft>
                <a:spcPts val="0"/>
              </a:spcAft>
              <a:buClr>
                <a:srgbClr val="F8931D"/>
              </a:buClr>
              <a:buSzTx/>
              <a:buFont typeface="Arial" panose="020B0604020202020204" pitchFamily="34" charset="0"/>
              <a:buNone/>
              <a:tabLst/>
              <a:defRPr kumimoji="0" sz="1600" b="1" i="0" u="none" strike="noStrike" cap="none" spc="0" normalizeH="0" baseline="0">
                <a:ln>
                  <a:noFill/>
                </a:ln>
                <a:solidFill>
                  <a:prstClr val="black"/>
                </a:solidFill>
                <a:effectLst/>
                <a:uLnTx/>
                <a:uFillTx/>
                <a:latin typeface="Calibri" panose="020F0502020204030204"/>
              </a:defRPr>
            </a:lvl1pPr>
          </a:lstStyle>
          <a:p>
            <a:pPr marL="139700"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Alternative for countries with a significant domestic motor manufacturing industry;</a:t>
            </a:r>
          </a:p>
          <a:p>
            <a:pPr marL="139700"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 more gradual transition by starting at IE2-level “high energy-efficiency”;</a:t>
            </a:r>
          </a:p>
          <a:p>
            <a:pPr marL="139700"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lang="en-GB" sz="2000" b="0" dirty="0">
                <a:latin typeface="Calibri" panose="020F0502020204030204" pitchFamily="34" charset="0"/>
                <a:ea typeface="Times New Roman" panose="02020603050405020304" pitchFamily="18" charset="0"/>
                <a:cs typeface="Calibri" panose="020F0502020204030204" pitchFamily="34" charset="0"/>
              </a:rPr>
              <a:t>P</a:t>
            </a:r>
            <a:r>
              <a:rPr kumimoji="0" lang="en-GB" sz="20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rovides</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 (limited) transitory time for upgrading technology; with the objective of transitioning in steps to Level B and Level A eventually.</a:t>
            </a:r>
          </a:p>
        </p:txBody>
      </p:sp>
      <p:sp>
        <p:nvSpPr>
          <p:cNvPr id="4" name="Content Placeholder 3">
            <a:extLst>
              <a:ext uri="{FF2B5EF4-FFF2-40B4-BE49-F238E27FC236}">
                <a16:creationId xmlns:a16="http://schemas.microsoft.com/office/drawing/2014/main" id="{B215BF36-019A-BF8E-320C-B8CB3897FA9A}"/>
              </a:ext>
            </a:extLst>
          </p:cNvPr>
          <p:cNvSpPr txBox="1">
            <a:spLocks/>
          </p:cNvSpPr>
          <p:nvPr/>
        </p:nvSpPr>
        <p:spPr>
          <a:xfrm>
            <a:off x="409765" y="4493249"/>
            <a:ext cx="2853888" cy="1825520"/>
          </a:xfrm>
          <a:custGeom>
            <a:avLst/>
            <a:gdLst>
              <a:gd name="connsiteX0" fmla="*/ 0 w 2853888"/>
              <a:gd name="connsiteY0" fmla="*/ 0 h 1825520"/>
              <a:gd name="connsiteX1" fmla="*/ 542239 w 2853888"/>
              <a:gd name="connsiteY1" fmla="*/ 0 h 1825520"/>
              <a:gd name="connsiteX2" fmla="*/ 1055939 w 2853888"/>
              <a:gd name="connsiteY2" fmla="*/ 0 h 1825520"/>
              <a:gd name="connsiteX3" fmla="*/ 1569638 w 2853888"/>
              <a:gd name="connsiteY3" fmla="*/ 0 h 1825520"/>
              <a:gd name="connsiteX4" fmla="*/ 2054799 w 2853888"/>
              <a:gd name="connsiteY4" fmla="*/ 0 h 1825520"/>
              <a:gd name="connsiteX5" fmla="*/ 2853888 w 2853888"/>
              <a:gd name="connsiteY5" fmla="*/ 0 h 1825520"/>
              <a:gd name="connsiteX6" fmla="*/ 2853888 w 2853888"/>
              <a:gd name="connsiteY6" fmla="*/ 492890 h 1825520"/>
              <a:gd name="connsiteX7" fmla="*/ 2853888 w 2853888"/>
              <a:gd name="connsiteY7" fmla="*/ 985781 h 1825520"/>
              <a:gd name="connsiteX8" fmla="*/ 2853888 w 2853888"/>
              <a:gd name="connsiteY8" fmla="*/ 1825520 h 1825520"/>
              <a:gd name="connsiteX9" fmla="*/ 2368727 w 2853888"/>
              <a:gd name="connsiteY9" fmla="*/ 1825520 h 1825520"/>
              <a:gd name="connsiteX10" fmla="*/ 1826488 w 2853888"/>
              <a:gd name="connsiteY10" fmla="*/ 1825520 h 1825520"/>
              <a:gd name="connsiteX11" fmla="*/ 1284250 w 2853888"/>
              <a:gd name="connsiteY11" fmla="*/ 1825520 h 1825520"/>
              <a:gd name="connsiteX12" fmla="*/ 742011 w 2853888"/>
              <a:gd name="connsiteY12" fmla="*/ 1825520 h 1825520"/>
              <a:gd name="connsiteX13" fmla="*/ 0 w 2853888"/>
              <a:gd name="connsiteY13" fmla="*/ 1825520 h 1825520"/>
              <a:gd name="connsiteX14" fmla="*/ 0 w 2853888"/>
              <a:gd name="connsiteY14" fmla="*/ 1387395 h 1825520"/>
              <a:gd name="connsiteX15" fmla="*/ 0 w 2853888"/>
              <a:gd name="connsiteY15" fmla="*/ 931015 h 1825520"/>
              <a:gd name="connsiteX16" fmla="*/ 0 w 2853888"/>
              <a:gd name="connsiteY16" fmla="*/ 492890 h 1825520"/>
              <a:gd name="connsiteX17" fmla="*/ 0 w 2853888"/>
              <a:gd name="connsiteY17" fmla="*/ 0 h 182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3888" h="1825520" fill="none" extrusionOk="0">
                <a:moveTo>
                  <a:pt x="0" y="0"/>
                </a:moveTo>
                <a:cubicBezTo>
                  <a:pt x="147601" y="-28828"/>
                  <a:pt x="336193" y="37554"/>
                  <a:pt x="542239" y="0"/>
                </a:cubicBezTo>
                <a:cubicBezTo>
                  <a:pt x="748285" y="-37554"/>
                  <a:pt x="859156" y="51819"/>
                  <a:pt x="1055939" y="0"/>
                </a:cubicBezTo>
                <a:cubicBezTo>
                  <a:pt x="1252722" y="-51819"/>
                  <a:pt x="1352225" y="61235"/>
                  <a:pt x="1569638" y="0"/>
                </a:cubicBezTo>
                <a:cubicBezTo>
                  <a:pt x="1787051" y="-61235"/>
                  <a:pt x="1924822" y="43110"/>
                  <a:pt x="2054799" y="0"/>
                </a:cubicBezTo>
                <a:cubicBezTo>
                  <a:pt x="2184776" y="-43110"/>
                  <a:pt x="2473940" y="71300"/>
                  <a:pt x="2853888" y="0"/>
                </a:cubicBezTo>
                <a:cubicBezTo>
                  <a:pt x="2910046" y="154438"/>
                  <a:pt x="2834576" y="246447"/>
                  <a:pt x="2853888" y="492890"/>
                </a:cubicBezTo>
                <a:cubicBezTo>
                  <a:pt x="2873200" y="739333"/>
                  <a:pt x="2806016" y="821819"/>
                  <a:pt x="2853888" y="985781"/>
                </a:cubicBezTo>
                <a:cubicBezTo>
                  <a:pt x="2901760" y="1149743"/>
                  <a:pt x="2844687" y="1555809"/>
                  <a:pt x="2853888" y="1825520"/>
                </a:cubicBezTo>
                <a:cubicBezTo>
                  <a:pt x="2715269" y="1840106"/>
                  <a:pt x="2508027" y="1793469"/>
                  <a:pt x="2368727" y="1825520"/>
                </a:cubicBezTo>
                <a:cubicBezTo>
                  <a:pt x="2229427" y="1857571"/>
                  <a:pt x="2074408" y="1813452"/>
                  <a:pt x="1826488" y="1825520"/>
                </a:cubicBezTo>
                <a:cubicBezTo>
                  <a:pt x="1578568" y="1837588"/>
                  <a:pt x="1545790" y="1801737"/>
                  <a:pt x="1284250" y="1825520"/>
                </a:cubicBezTo>
                <a:cubicBezTo>
                  <a:pt x="1022710" y="1849303"/>
                  <a:pt x="947764" y="1761724"/>
                  <a:pt x="742011" y="1825520"/>
                </a:cubicBezTo>
                <a:cubicBezTo>
                  <a:pt x="536258" y="1889316"/>
                  <a:pt x="258188" y="1791627"/>
                  <a:pt x="0" y="1825520"/>
                </a:cubicBezTo>
                <a:cubicBezTo>
                  <a:pt x="-46356" y="1675450"/>
                  <a:pt x="15711" y="1495871"/>
                  <a:pt x="0" y="1387395"/>
                </a:cubicBezTo>
                <a:cubicBezTo>
                  <a:pt x="-15711" y="1278919"/>
                  <a:pt x="3813" y="1053167"/>
                  <a:pt x="0" y="931015"/>
                </a:cubicBezTo>
                <a:cubicBezTo>
                  <a:pt x="-3813" y="808863"/>
                  <a:pt x="28408" y="706580"/>
                  <a:pt x="0" y="492890"/>
                </a:cubicBezTo>
                <a:cubicBezTo>
                  <a:pt x="-28408" y="279200"/>
                  <a:pt x="24087" y="99592"/>
                  <a:pt x="0" y="0"/>
                </a:cubicBezTo>
                <a:close/>
              </a:path>
              <a:path w="2853888" h="1825520" stroke="0" extrusionOk="0">
                <a:moveTo>
                  <a:pt x="0" y="0"/>
                </a:moveTo>
                <a:cubicBezTo>
                  <a:pt x="134358" y="-47298"/>
                  <a:pt x="345901" y="48482"/>
                  <a:pt x="485161" y="0"/>
                </a:cubicBezTo>
                <a:cubicBezTo>
                  <a:pt x="624421" y="-48482"/>
                  <a:pt x="888727" y="12996"/>
                  <a:pt x="998861" y="0"/>
                </a:cubicBezTo>
                <a:cubicBezTo>
                  <a:pt x="1108995" y="-12996"/>
                  <a:pt x="1310501" y="39822"/>
                  <a:pt x="1598177" y="0"/>
                </a:cubicBezTo>
                <a:cubicBezTo>
                  <a:pt x="1885853" y="-39822"/>
                  <a:pt x="1928694" y="61145"/>
                  <a:pt x="2168955" y="0"/>
                </a:cubicBezTo>
                <a:cubicBezTo>
                  <a:pt x="2409216" y="-61145"/>
                  <a:pt x="2609450" y="43987"/>
                  <a:pt x="2853888" y="0"/>
                </a:cubicBezTo>
                <a:cubicBezTo>
                  <a:pt x="2884852" y="125808"/>
                  <a:pt x="2839713" y="262328"/>
                  <a:pt x="2853888" y="401614"/>
                </a:cubicBezTo>
                <a:cubicBezTo>
                  <a:pt x="2868063" y="540900"/>
                  <a:pt x="2843484" y="677869"/>
                  <a:pt x="2853888" y="876250"/>
                </a:cubicBezTo>
                <a:cubicBezTo>
                  <a:pt x="2864292" y="1074631"/>
                  <a:pt x="2852385" y="1188793"/>
                  <a:pt x="2853888" y="1314374"/>
                </a:cubicBezTo>
                <a:cubicBezTo>
                  <a:pt x="2855391" y="1439955"/>
                  <a:pt x="2825007" y="1570173"/>
                  <a:pt x="2853888" y="1825520"/>
                </a:cubicBezTo>
                <a:cubicBezTo>
                  <a:pt x="2610496" y="1890847"/>
                  <a:pt x="2432520" y="1772918"/>
                  <a:pt x="2226033" y="1825520"/>
                </a:cubicBezTo>
                <a:cubicBezTo>
                  <a:pt x="2019546" y="1878122"/>
                  <a:pt x="1934962" y="1802985"/>
                  <a:pt x="1712333" y="1825520"/>
                </a:cubicBezTo>
                <a:cubicBezTo>
                  <a:pt x="1489704" y="1848055"/>
                  <a:pt x="1351118" y="1759532"/>
                  <a:pt x="1141555" y="1825520"/>
                </a:cubicBezTo>
                <a:cubicBezTo>
                  <a:pt x="931992" y="1891508"/>
                  <a:pt x="769395" y="1799697"/>
                  <a:pt x="656394" y="1825520"/>
                </a:cubicBezTo>
                <a:cubicBezTo>
                  <a:pt x="543393" y="1851343"/>
                  <a:pt x="315558" y="1799599"/>
                  <a:pt x="0" y="1825520"/>
                </a:cubicBezTo>
                <a:cubicBezTo>
                  <a:pt x="-504" y="1713034"/>
                  <a:pt x="431" y="1530591"/>
                  <a:pt x="0" y="1332630"/>
                </a:cubicBezTo>
                <a:cubicBezTo>
                  <a:pt x="-431" y="1134669"/>
                  <a:pt x="27921" y="1109055"/>
                  <a:pt x="0" y="931015"/>
                </a:cubicBezTo>
                <a:cubicBezTo>
                  <a:pt x="-27921" y="752976"/>
                  <a:pt x="42240" y="624544"/>
                  <a:pt x="0" y="474635"/>
                </a:cubicBezTo>
                <a:cubicBezTo>
                  <a:pt x="-42240" y="324726"/>
                  <a:pt x="25893" y="204147"/>
                  <a:pt x="0" y="0"/>
                </a:cubicBezTo>
                <a:close/>
              </a:path>
            </a:pathLst>
          </a:custGeom>
          <a:solidFill>
            <a:schemeClr val="accent4">
              <a:lumMod val="60000"/>
              <a:lumOff val="40000"/>
              <a:alpha val="77000"/>
            </a:schemeClr>
          </a:solidFill>
          <a:ln>
            <a:noFill/>
            <a:prstDash val="dash"/>
            <a:extLst>
              <a:ext uri="{C807C97D-BFC1-408E-A445-0C87EB9F89A2}">
                <ask:lineSketchStyleProps xmlns:ask="http://schemas.microsoft.com/office/drawing/2018/sketchyshapes" sd="706426480">
                  <a:prstGeom prst="rect">
                    <a:avLst/>
                  </a:prstGeom>
                  <ask:type>
                    <ask:lineSketchScribble/>
                  </ask:type>
                </ask:lineSketchStyleProps>
              </a:ext>
            </a:extLst>
          </a:ln>
        </p:spPr>
        <p:txBody>
          <a:bodyPr vert="horz" lIns="0" tIns="45720" rIns="0" bIns="45720" rtlCol="0">
            <a:noAutofit/>
          </a:bodyPr>
          <a:lstStyle>
            <a:defPPr>
              <a:defRPr lang="en-US"/>
            </a:defPPr>
            <a:lvl1pPr indent="0">
              <a:lnSpc>
                <a:spcPct val="100000"/>
              </a:lnSpc>
              <a:spcBef>
                <a:spcPts val="1000"/>
              </a:spcBef>
              <a:buClr>
                <a:schemeClr val="accent2"/>
              </a:buClr>
              <a:buFont typeface="Arial" panose="020B0604020202020204" pitchFamily="34" charset="0"/>
              <a:buNone/>
              <a:defRPr sz="1600"/>
            </a:lvl1pPr>
            <a:lvl2pPr marL="577850" indent="-217488">
              <a:lnSpc>
                <a:spcPct val="100000"/>
              </a:lnSpc>
              <a:spcBef>
                <a:spcPts val="500"/>
              </a:spcBef>
              <a:buClr>
                <a:schemeClr val="accent2"/>
              </a:buClr>
              <a:buFont typeface="System Font Regular"/>
              <a:buChar char="−"/>
              <a:tabLst/>
              <a:defRPr sz="1400"/>
            </a:lvl2pPr>
            <a:lvl3pPr marL="939800" indent="-225425">
              <a:lnSpc>
                <a:spcPct val="100000"/>
              </a:lnSpc>
              <a:spcBef>
                <a:spcPts val="500"/>
              </a:spcBef>
              <a:buClr>
                <a:schemeClr val="accent2"/>
              </a:buClr>
              <a:buFont typeface="Wingdings" pitchFamily="2" charset="2"/>
              <a:buChar char="§"/>
              <a:tabLst/>
              <a:defRPr sz="1400"/>
            </a:lvl3pPr>
            <a:lvl4pPr marL="1381125" indent="-223838">
              <a:lnSpc>
                <a:spcPct val="100000"/>
              </a:lnSpc>
              <a:spcBef>
                <a:spcPts val="500"/>
              </a:spcBef>
              <a:buClr>
                <a:schemeClr val="accent2"/>
              </a:buClr>
              <a:buFont typeface="Arial" panose="020B0604020202020204" pitchFamily="34" charset="0"/>
              <a:buChar char="•"/>
              <a:tabLst/>
              <a:defRPr sz="1400"/>
            </a:lvl4pPr>
            <a:lvl5pPr marL="1871663" indent="-265113">
              <a:lnSpc>
                <a:spcPct val="100000"/>
              </a:lnSpc>
              <a:spcBef>
                <a:spcPts val="500"/>
              </a:spcBef>
              <a:buClr>
                <a:schemeClr val="accent2"/>
              </a:buClr>
              <a:buFont typeface="Courier New" panose="02070309020205020404" pitchFamily="49" charset="0"/>
              <a:buChar char="o"/>
              <a:tabLst/>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3-phase induction motors</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single speed</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4-, 6-, 8-poles</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50, 60 Hz or 50/60 Hz</a:t>
            </a:r>
          </a:p>
          <a:p>
            <a:pPr marL="263525" marR="0" lvl="0" indent="-171450" algn="l" defTabSz="914400" rtl="0" eaLnBrk="1" fontAlgn="auto" latinLnBrk="0" hangingPunct="1">
              <a:lnSpc>
                <a:spcPct val="100000"/>
              </a:lnSpc>
              <a:spcBef>
                <a:spcPts val="200"/>
              </a:spcBef>
              <a:spcAft>
                <a:spcPts val="0"/>
              </a:spcAft>
              <a:buClr>
                <a:srgbClr val="F8931D"/>
              </a:buClr>
              <a:buSzTx/>
              <a:buFontTx/>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Rated for continuous duty</a:t>
            </a:r>
          </a:p>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1F6F5C9-D335-5596-AB51-2B7CFEC115E6}"/>
              </a:ext>
            </a:extLst>
          </p:cNvPr>
          <p:cNvPicPr>
            <a:picLocks noChangeAspect="1"/>
          </p:cNvPicPr>
          <p:nvPr/>
        </p:nvPicPr>
        <p:blipFill>
          <a:blip r:embed="rId3"/>
          <a:stretch>
            <a:fillRect/>
          </a:stretch>
        </p:blipFill>
        <p:spPr>
          <a:xfrm>
            <a:off x="142287" y="2599296"/>
            <a:ext cx="3300516" cy="1827359"/>
          </a:xfrm>
          <a:prstGeom prst="rect">
            <a:avLst/>
          </a:prstGeom>
        </p:spPr>
      </p:pic>
      <p:sp>
        <p:nvSpPr>
          <p:cNvPr id="6" name="Content Placeholder 3">
            <a:extLst>
              <a:ext uri="{FF2B5EF4-FFF2-40B4-BE49-F238E27FC236}">
                <a16:creationId xmlns:a16="http://schemas.microsoft.com/office/drawing/2014/main" id="{558C19EC-774C-FC66-7125-6941FE9C32C9}"/>
              </a:ext>
            </a:extLst>
          </p:cNvPr>
          <p:cNvSpPr txBox="1">
            <a:spLocks/>
          </p:cNvSpPr>
          <p:nvPr/>
        </p:nvSpPr>
        <p:spPr>
          <a:xfrm>
            <a:off x="625272" y="2768393"/>
            <a:ext cx="580836" cy="1273628"/>
          </a:xfrm>
          <a:custGeom>
            <a:avLst/>
            <a:gdLst>
              <a:gd name="connsiteX0" fmla="*/ 0 w 580836"/>
              <a:gd name="connsiteY0" fmla="*/ 0 h 1273628"/>
              <a:gd name="connsiteX1" fmla="*/ 580836 w 580836"/>
              <a:gd name="connsiteY1" fmla="*/ 0 h 1273628"/>
              <a:gd name="connsiteX2" fmla="*/ 580836 w 580836"/>
              <a:gd name="connsiteY2" fmla="*/ 437279 h 1273628"/>
              <a:gd name="connsiteX3" fmla="*/ 580836 w 580836"/>
              <a:gd name="connsiteY3" fmla="*/ 823613 h 1273628"/>
              <a:gd name="connsiteX4" fmla="*/ 580836 w 580836"/>
              <a:gd name="connsiteY4" fmla="*/ 1273628 h 1273628"/>
              <a:gd name="connsiteX5" fmla="*/ 0 w 580836"/>
              <a:gd name="connsiteY5" fmla="*/ 1273628 h 1273628"/>
              <a:gd name="connsiteX6" fmla="*/ 0 w 580836"/>
              <a:gd name="connsiteY6" fmla="*/ 887294 h 1273628"/>
              <a:gd name="connsiteX7" fmla="*/ 0 w 580836"/>
              <a:gd name="connsiteY7" fmla="*/ 500960 h 1273628"/>
              <a:gd name="connsiteX8" fmla="*/ 0 w 580836"/>
              <a:gd name="connsiteY8" fmla="*/ 0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836" h="1273628" fill="none" extrusionOk="0">
                <a:moveTo>
                  <a:pt x="0" y="0"/>
                </a:moveTo>
                <a:cubicBezTo>
                  <a:pt x="230034" y="-14162"/>
                  <a:pt x="388508" y="29918"/>
                  <a:pt x="580836" y="0"/>
                </a:cubicBezTo>
                <a:cubicBezTo>
                  <a:pt x="592096" y="192301"/>
                  <a:pt x="566587" y="309783"/>
                  <a:pt x="580836" y="437279"/>
                </a:cubicBezTo>
                <a:cubicBezTo>
                  <a:pt x="595085" y="564775"/>
                  <a:pt x="554644" y="665236"/>
                  <a:pt x="580836" y="823613"/>
                </a:cubicBezTo>
                <a:cubicBezTo>
                  <a:pt x="607028" y="981990"/>
                  <a:pt x="551160" y="1122465"/>
                  <a:pt x="580836" y="1273628"/>
                </a:cubicBezTo>
                <a:cubicBezTo>
                  <a:pt x="346177" y="1306485"/>
                  <a:pt x="191259" y="1239229"/>
                  <a:pt x="0" y="1273628"/>
                </a:cubicBezTo>
                <a:cubicBezTo>
                  <a:pt x="-28679" y="1091976"/>
                  <a:pt x="40032" y="1044072"/>
                  <a:pt x="0" y="887294"/>
                </a:cubicBezTo>
                <a:cubicBezTo>
                  <a:pt x="-40032" y="730516"/>
                  <a:pt x="11676" y="591774"/>
                  <a:pt x="0" y="500960"/>
                </a:cubicBezTo>
                <a:cubicBezTo>
                  <a:pt x="-11676" y="410146"/>
                  <a:pt x="47492" y="158959"/>
                  <a:pt x="0" y="0"/>
                </a:cubicBezTo>
                <a:close/>
              </a:path>
              <a:path w="580836" h="1273628" stroke="0" extrusionOk="0">
                <a:moveTo>
                  <a:pt x="0" y="0"/>
                </a:moveTo>
                <a:cubicBezTo>
                  <a:pt x="182077" y="-56825"/>
                  <a:pt x="444283" y="16942"/>
                  <a:pt x="580836" y="0"/>
                </a:cubicBezTo>
                <a:cubicBezTo>
                  <a:pt x="624925" y="119006"/>
                  <a:pt x="550107" y="222677"/>
                  <a:pt x="580836" y="399070"/>
                </a:cubicBezTo>
                <a:cubicBezTo>
                  <a:pt x="611565" y="575463"/>
                  <a:pt x="573454" y="703753"/>
                  <a:pt x="580836" y="849085"/>
                </a:cubicBezTo>
                <a:cubicBezTo>
                  <a:pt x="588218" y="994418"/>
                  <a:pt x="530379" y="1186428"/>
                  <a:pt x="580836" y="1273628"/>
                </a:cubicBezTo>
                <a:cubicBezTo>
                  <a:pt x="384527" y="1319681"/>
                  <a:pt x="244197" y="1250779"/>
                  <a:pt x="0" y="1273628"/>
                </a:cubicBezTo>
                <a:cubicBezTo>
                  <a:pt x="-9239" y="1079132"/>
                  <a:pt x="34332" y="1047085"/>
                  <a:pt x="0" y="874558"/>
                </a:cubicBezTo>
                <a:cubicBezTo>
                  <a:pt x="-34332" y="702031"/>
                  <a:pt x="1226" y="614697"/>
                  <a:pt x="0" y="462752"/>
                </a:cubicBezTo>
                <a:cubicBezTo>
                  <a:pt x="-1226" y="310807"/>
                  <a:pt x="16301" y="119821"/>
                  <a:pt x="0" y="0"/>
                </a:cubicBezTo>
                <a:close/>
              </a:path>
            </a:pathLst>
          </a:custGeom>
          <a:solidFill>
            <a:schemeClr val="bg1"/>
          </a:solidFill>
          <a:ln>
            <a:noFill/>
            <a:prstDash val="dash"/>
            <a:extLst>
              <a:ext uri="{C807C97D-BFC1-408E-A445-0C87EB9F89A2}">
                <ask:lineSketchStyleProps xmlns:ask="http://schemas.microsoft.com/office/drawing/2018/sketchyshapes" sd="706426480">
                  <a:prstGeom prst="rect">
                    <a:avLst/>
                  </a:prstGeom>
                  <ask:type>
                    <ask:lineSketchScribble/>
                  </ask:type>
                </ask:lineSketchStyleProps>
              </a:ext>
            </a:extLst>
          </a:ln>
        </p:spPr>
        <p:txBody>
          <a:bodyPr vert="horz" wrap="none" lIns="0" tIns="45720" rIns="0" bIns="45720" rtlCol="0">
            <a:noAutofit/>
          </a:bodyPr>
          <a:lstStyle>
            <a:defPPr>
              <a:defRPr lang="en-US"/>
            </a:defPPr>
            <a:lvl1pPr indent="0">
              <a:lnSpc>
                <a:spcPct val="100000"/>
              </a:lnSpc>
              <a:spcBef>
                <a:spcPts val="1000"/>
              </a:spcBef>
              <a:buClr>
                <a:schemeClr val="accent2"/>
              </a:buClr>
              <a:buFont typeface="Arial" panose="020B0604020202020204" pitchFamily="34" charset="0"/>
              <a:buNone/>
              <a:defRPr sz="1600"/>
            </a:lvl1pPr>
            <a:lvl2pPr marL="577850" indent="-217488">
              <a:lnSpc>
                <a:spcPct val="100000"/>
              </a:lnSpc>
              <a:spcBef>
                <a:spcPts val="500"/>
              </a:spcBef>
              <a:buClr>
                <a:schemeClr val="accent2"/>
              </a:buClr>
              <a:buFont typeface="System Font Regular"/>
              <a:buChar char="−"/>
              <a:tabLst/>
              <a:defRPr sz="1400"/>
            </a:lvl2pPr>
            <a:lvl3pPr marL="939800" indent="-225425">
              <a:lnSpc>
                <a:spcPct val="100000"/>
              </a:lnSpc>
              <a:spcBef>
                <a:spcPts val="500"/>
              </a:spcBef>
              <a:buClr>
                <a:schemeClr val="accent2"/>
              </a:buClr>
              <a:buFont typeface="Wingdings" pitchFamily="2" charset="2"/>
              <a:buChar char="§"/>
              <a:tabLst/>
              <a:defRPr sz="1400"/>
            </a:lvl3pPr>
            <a:lvl4pPr marL="1381125" indent="-223838">
              <a:lnSpc>
                <a:spcPct val="100000"/>
              </a:lnSpc>
              <a:spcBef>
                <a:spcPts val="500"/>
              </a:spcBef>
              <a:buClr>
                <a:schemeClr val="accent2"/>
              </a:buClr>
              <a:buFont typeface="Arial" panose="020B0604020202020204" pitchFamily="34" charset="0"/>
              <a:buChar char="•"/>
              <a:tabLst/>
              <a:defRPr sz="1400"/>
            </a:lvl4pPr>
            <a:lvl5pPr marL="1871663" indent="-265113">
              <a:lnSpc>
                <a:spcPct val="100000"/>
              </a:lnSpc>
              <a:spcBef>
                <a:spcPts val="500"/>
              </a:spcBef>
              <a:buClr>
                <a:schemeClr val="accent2"/>
              </a:buClr>
              <a:buFont typeface="Courier New" panose="02070309020205020404" pitchFamily="49" charset="0"/>
              <a:buChar char="o"/>
              <a:tabLst/>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3">
            <a:extLst>
              <a:ext uri="{FF2B5EF4-FFF2-40B4-BE49-F238E27FC236}">
                <a16:creationId xmlns:a16="http://schemas.microsoft.com/office/drawing/2014/main" id="{4143D8B1-CE0C-9C72-E2BB-8B0B4FDFF88C}"/>
              </a:ext>
            </a:extLst>
          </p:cNvPr>
          <p:cNvSpPr txBox="1">
            <a:spLocks/>
          </p:cNvSpPr>
          <p:nvPr/>
        </p:nvSpPr>
        <p:spPr>
          <a:xfrm>
            <a:off x="2688018" y="2768393"/>
            <a:ext cx="580836" cy="1273628"/>
          </a:xfrm>
          <a:custGeom>
            <a:avLst/>
            <a:gdLst>
              <a:gd name="connsiteX0" fmla="*/ 0 w 580836"/>
              <a:gd name="connsiteY0" fmla="*/ 0 h 1273628"/>
              <a:gd name="connsiteX1" fmla="*/ 580836 w 580836"/>
              <a:gd name="connsiteY1" fmla="*/ 0 h 1273628"/>
              <a:gd name="connsiteX2" fmla="*/ 580836 w 580836"/>
              <a:gd name="connsiteY2" fmla="*/ 437279 h 1273628"/>
              <a:gd name="connsiteX3" fmla="*/ 580836 w 580836"/>
              <a:gd name="connsiteY3" fmla="*/ 823613 h 1273628"/>
              <a:gd name="connsiteX4" fmla="*/ 580836 w 580836"/>
              <a:gd name="connsiteY4" fmla="*/ 1273628 h 1273628"/>
              <a:gd name="connsiteX5" fmla="*/ 0 w 580836"/>
              <a:gd name="connsiteY5" fmla="*/ 1273628 h 1273628"/>
              <a:gd name="connsiteX6" fmla="*/ 0 w 580836"/>
              <a:gd name="connsiteY6" fmla="*/ 887294 h 1273628"/>
              <a:gd name="connsiteX7" fmla="*/ 0 w 580836"/>
              <a:gd name="connsiteY7" fmla="*/ 500960 h 1273628"/>
              <a:gd name="connsiteX8" fmla="*/ 0 w 580836"/>
              <a:gd name="connsiteY8" fmla="*/ 0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836" h="1273628" fill="none" extrusionOk="0">
                <a:moveTo>
                  <a:pt x="0" y="0"/>
                </a:moveTo>
                <a:cubicBezTo>
                  <a:pt x="230034" y="-14162"/>
                  <a:pt x="388508" y="29918"/>
                  <a:pt x="580836" y="0"/>
                </a:cubicBezTo>
                <a:cubicBezTo>
                  <a:pt x="592096" y="192301"/>
                  <a:pt x="566587" y="309783"/>
                  <a:pt x="580836" y="437279"/>
                </a:cubicBezTo>
                <a:cubicBezTo>
                  <a:pt x="595085" y="564775"/>
                  <a:pt x="554644" y="665236"/>
                  <a:pt x="580836" y="823613"/>
                </a:cubicBezTo>
                <a:cubicBezTo>
                  <a:pt x="607028" y="981990"/>
                  <a:pt x="551160" y="1122465"/>
                  <a:pt x="580836" y="1273628"/>
                </a:cubicBezTo>
                <a:cubicBezTo>
                  <a:pt x="346177" y="1306485"/>
                  <a:pt x="191259" y="1239229"/>
                  <a:pt x="0" y="1273628"/>
                </a:cubicBezTo>
                <a:cubicBezTo>
                  <a:pt x="-28679" y="1091976"/>
                  <a:pt x="40032" y="1044072"/>
                  <a:pt x="0" y="887294"/>
                </a:cubicBezTo>
                <a:cubicBezTo>
                  <a:pt x="-40032" y="730516"/>
                  <a:pt x="11676" y="591774"/>
                  <a:pt x="0" y="500960"/>
                </a:cubicBezTo>
                <a:cubicBezTo>
                  <a:pt x="-11676" y="410146"/>
                  <a:pt x="47492" y="158959"/>
                  <a:pt x="0" y="0"/>
                </a:cubicBezTo>
                <a:close/>
              </a:path>
              <a:path w="580836" h="1273628" stroke="0" extrusionOk="0">
                <a:moveTo>
                  <a:pt x="0" y="0"/>
                </a:moveTo>
                <a:cubicBezTo>
                  <a:pt x="182077" y="-56825"/>
                  <a:pt x="444283" y="16942"/>
                  <a:pt x="580836" y="0"/>
                </a:cubicBezTo>
                <a:cubicBezTo>
                  <a:pt x="624925" y="119006"/>
                  <a:pt x="550107" y="222677"/>
                  <a:pt x="580836" y="399070"/>
                </a:cubicBezTo>
                <a:cubicBezTo>
                  <a:pt x="611565" y="575463"/>
                  <a:pt x="573454" y="703753"/>
                  <a:pt x="580836" y="849085"/>
                </a:cubicBezTo>
                <a:cubicBezTo>
                  <a:pt x="588218" y="994418"/>
                  <a:pt x="530379" y="1186428"/>
                  <a:pt x="580836" y="1273628"/>
                </a:cubicBezTo>
                <a:cubicBezTo>
                  <a:pt x="384527" y="1319681"/>
                  <a:pt x="244197" y="1250779"/>
                  <a:pt x="0" y="1273628"/>
                </a:cubicBezTo>
                <a:cubicBezTo>
                  <a:pt x="-9239" y="1079132"/>
                  <a:pt x="34332" y="1047085"/>
                  <a:pt x="0" y="874558"/>
                </a:cubicBezTo>
                <a:cubicBezTo>
                  <a:pt x="-34332" y="702031"/>
                  <a:pt x="1226" y="614697"/>
                  <a:pt x="0" y="462752"/>
                </a:cubicBezTo>
                <a:cubicBezTo>
                  <a:pt x="-1226" y="310807"/>
                  <a:pt x="16301" y="119821"/>
                  <a:pt x="0" y="0"/>
                </a:cubicBezTo>
                <a:close/>
              </a:path>
            </a:pathLst>
          </a:custGeom>
          <a:solidFill>
            <a:schemeClr val="bg1"/>
          </a:solidFill>
          <a:ln>
            <a:noFill/>
            <a:prstDash val="dash"/>
            <a:extLst>
              <a:ext uri="{C807C97D-BFC1-408E-A445-0C87EB9F89A2}">
                <ask:lineSketchStyleProps xmlns:ask="http://schemas.microsoft.com/office/drawing/2018/sketchyshapes" sd="706426480">
                  <a:prstGeom prst="rect">
                    <a:avLst/>
                  </a:prstGeom>
                  <ask:type>
                    <ask:lineSketchScribble/>
                  </ask:type>
                </ask:lineSketchStyleProps>
              </a:ext>
            </a:extLst>
          </a:ln>
        </p:spPr>
        <p:txBody>
          <a:bodyPr vert="horz" wrap="none" lIns="0" tIns="45720" rIns="0" bIns="45720" rtlCol="0">
            <a:noAutofit/>
          </a:bodyPr>
          <a:lstStyle>
            <a:defPPr>
              <a:defRPr lang="en-US"/>
            </a:defPPr>
            <a:lvl1pPr indent="0">
              <a:lnSpc>
                <a:spcPct val="100000"/>
              </a:lnSpc>
              <a:spcBef>
                <a:spcPts val="1000"/>
              </a:spcBef>
              <a:buClr>
                <a:schemeClr val="accent2"/>
              </a:buClr>
              <a:buFont typeface="Arial" panose="020B0604020202020204" pitchFamily="34" charset="0"/>
              <a:buNone/>
              <a:defRPr sz="1600"/>
            </a:lvl1pPr>
            <a:lvl2pPr marL="577850" indent="-217488">
              <a:lnSpc>
                <a:spcPct val="100000"/>
              </a:lnSpc>
              <a:spcBef>
                <a:spcPts val="500"/>
              </a:spcBef>
              <a:buClr>
                <a:schemeClr val="accent2"/>
              </a:buClr>
              <a:buFont typeface="System Font Regular"/>
              <a:buChar char="−"/>
              <a:tabLst/>
              <a:defRPr sz="1400"/>
            </a:lvl2pPr>
            <a:lvl3pPr marL="939800" indent="-225425">
              <a:lnSpc>
                <a:spcPct val="100000"/>
              </a:lnSpc>
              <a:spcBef>
                <a:spcPts val="500"/>
              </a:spcBef>
              <a:buClr>
                <a:schemeClr val="accent2"/>
              </a:buClr>
              <a:buFont typeface="Wingdings" pitchFamily="2" charset="2"/>
              <a:buChar char="§"/>
              <a:tabLst/>
              <a:defRPr sz="1400"/>
            </a:lvl3pPr>
            <a:lvl4pPr marL="1381125" indent="-223838">
              <a:lnSpc>
                <a:spcPct val="100000"/>
              </a:lnSpc>
              <a:spcBef>
                <a:spcPts val="500"/>
              </a:spcBef>
              <a:buClr>
                <a:schemeClr val="accent2"/>
              </a:buClr>
              <a:buFont typeface="Arial" panose="020B0604020202020204" pitchFamily="34" charset="0"/>
              <a:buChar char="•"/>
              <a:tabLst/>
              <a:defRPr sz="1400"/>
            </a:lvl4pPr>
            <a:lvl5pPr marL="1871663" indent="-265113">
              <a:lnSpc>
                <a:spcPct val="100000"/>
              </a:lnSpc>
              <a:spcBef>
                <a:spcPts val="500"/>
              </a:spcBef>
              <a:buClr>
                <a:schemeClr val="accent2"/>
              </a:buClr>
              <a:buFont typeface="Courier New" panose="02070309020205020404" pitchFamily="49" charset="0"/>
              <a:buChar char="o"/>
              <a:tabLst/>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2075" marR="0" lvl="0" indent="0" algn="l" defTabSz="914400" rtl="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3435A5-1BE8-9CC4-929B-AE2CB01F2698}"/>
              </a:ext>
            </a:extLst>
          </p:cNvPr>
          <p:cNvSpPr>
            <a:spLocks/>
          </p:cNvSpPr>
          <p:nvPr/>
        </p:nvSpPr>
        <p:spPr>
          <a:xfrm>
            <a:off x="2688019" y="2836985"/>
            <a:ext cx="469710" cy="1205036"/>
          </a:xfrm>
          <a:prstGeom prst="rect">
            <a:avLst/>
          </a:prstGeom>
          <a:solidFill>
            <a:schemeClr val="accent2">
              <a:lumMod val="60000"/>
              <a:lumOff val="4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dirty="0">
              <a:ln>
                <a:noFill/>
              </a:ln>
              <a:solidFill>
                <a:srgbClr val="FFFFFF"/>
              </a:solidFill>
              <a:effectLst/>
              <a:uLnTx/>
              <a:uFillTx/>
              <a:latin typeface="Lato Light"/>
              <a:ea typeface="+mn-ea"/>
              <a:cs typeface="+mn-cs"/>
            </a:endParaRPr>
          </a:p>
        </p:txBody>
      </p:sp>
      <p:sp>
        <p:nvSpPr>
          <p:cNvPr id="3" name="Content Placeholder 2">
            <a:extLst>
              <a:ext uri="{FF2B5EF4-FFF2-40B4-BE49-F238E27FC236}">
                <a16:creationId xmlns:a16="http://schemas.microsoft.com/office/drawing/2014/main" id="{8D1783AD-0427-5133-1F2C-39758924E47B}"/>
              </a:ext>
            </a:extLst>
          </p:cNvPr>
          <p:cNvSpPr txBox="1">
            <a:spLocks/>
          </p:cNvSpPr>
          <p:nvPr/>
        </p:nvSpPr>
        <p:spPr>
          <a:xfrm>
            <a:off x="695325" y="459951"/>
            <a:ext cx="10929604" cy="338554"/>
          </a:xfrm>
          <a:prstGeom prst="rect">
            <a:avLst/>
          </a:prstGeom>
          <a:noFill/>
        </p:spPr>
        <p:txBody>
          <a:bodyPr vert="horz" lIns="0" tIns="45720" rIns="0" bIns="45720" rtlCol="0" anchor="ctr" anchorCtr="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577850" indent="-217488"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2pPr>
            <a:lvl3pPr marL="939800" indent="-225425" algn="l" defTabSz="914400" rtl="0" eaLnBrk="1" latinLnBrk="0" hangingPunct="1">
              <a:lnSpc>
                <a:spcPct val="100000"/>
              </a:lnSpc>
              <a:spcBef>
                <a:spcPts val="500"/>
              </a:spcBef>
              <a:buClr>
                <a:schemeClr val="accent2"/>
              </a:buClr>
              <a:buFont typeface="Wingdings" pitchFamily="2" charset="2"/>
              <a:buChar char="§"/>
              <a:tabLst/>
              <a:defRPr sz="1400" kern="1200">
                <a:solidFill>
                  <a:schemeClr val="tx1"/>
                </a:solidFill>
                <a:latin typeface="+mn-lt"/>
                <a:ea typeface="+mn-ea"/>
                <a:cs typeface="+mn-cs"/>
              </a:defRPr>
            </a:lvl3pPr>
            <a:lvl4pPr marL="1381125" indent="-223838" algn="l" defTabSz="914400" rtl="0" eaLnBrk="1" latinLnBrk="0" hangingPunct="1">
              <a:lnSpc>
                <a:spcPct val="100000"/>
              </a:lnSpc>
              <a:spcBef>
                <a:spcPts val="500"/>
              </a:spcBef>
              <a:buClr>
                <a:schemeClr val="accent2"/>
              </a:buClr>
              <a:buFont typeface="Arial" panose="020B0604020202020204" pitchFamily="34" charset="0"/>
              <a:buChar char="•"/>
              <a:tabLst/>
              <a:defRPr sz="1400" kern="1200">
                <a:solidFill>
                  <a:schemeClr val="tx1"/>
                </a:solidFill>
                <a:latin typeface="+mn-lt"/>
                <a:ea typeface="+mn-ea"/>
                <a:cs typeface="+mn-cs"/>
              </a:defRPr>
            </a:lvl4pPr>
            <a:lvl5pPr marL="1871663" indent="-265113" algn="l" defTabSz="914400" rtl="0" eaLnBrk="1" latinLnBrk="0" hangingPunct="1">
              <a:lnSpc>
                <a:spcPct val="10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61AD"/>
              </a:buClr>
              <a:buSzTx/>
              <a:buFont typeface="Arial" panose="020B0604020202020204" pitchFamily="34" charset="0"/>
              <a:buNone/>
              <a:tabLst/>
              <a:defRPr/>
            </a:pPr>
            <a:r>
              <a:rPr lang="en-GB" sz="3600" b="1" dirty="0">
                <a:solidFill>
                  <a:srgbClr val="0061AD"/>
                </a:solidFill>
                <a:latin typeface="Calibri" panose="020F0502020204030204" pitchFamily="34" charset="0"/>
                <a:ea typeface="MS PGothic" panose="020B0600070205080204" pitchFamily="34" charset="-128"/>
                <a:cs typeface="Calibri" panose="020F0502020204030204" pitchFamily="34" charset="0"/>
              </a:rPr>
              <a:t>Electric Motors and VSDs </a:t>
            </a:r>
            <a:r>
              <a:rPr lang="en-GB" sz="2800" dirty="0">
                <a:solidFill>
                  <a:srgbClr val="0061AD"/>
                </a:solidFill>
                <a:latin typeface="Calibri" panose="020F0502020204030204" pitchFamily="34" charset="0"/>
                <a:ea typeface="MS PGothic" panose="020B0600070205080204" pitchFamily="34" charset="-128"/>
                <a:cs typeface="Calibri" panose="020F0502020204030204" pitchFamily="34" charset="0"/>
              </a:rPr>
              <a:t>– </a:t>
            </a:r>
            <a:r>
              <a:rPr lang="en-GB" sz="2800" b="1" dirty="0">
                <a:solidFill>
                  <a:srgbClr val="0061AD"/>
                </a:solidFill>
                <a:latin typeface="Calibri" panose="020F0502020204030204" pitchFamily="34" charset="0"/>
                <a:ea typeface="MS PGothic" panose="020B0600070205080204" pitchFamily="34" charset="-128"/>
                <a:cs typeface="Calibri" panose="020F0502020204030204" pitchFamily="34" charset="0"/>
              </a:rPr>
              <a:t>Model Regulation Guidelines</a:t>
            </a:r>
            <a:endParaRPr lang="en-GB" sz="3600" b="1" dirty="0">
              <a:solidFill>
                <a:srgbClr val="0061AD"/>
              </a:solidFill>
              <a:latin typeface="Calibri" panose="020F0502020204030204" pitchFamily="34" charset="0"/>
              <a:ea typeface="MS PGothic" panose="020B0600070205080204" pitchFamily="34" charset="-128"/>
              <a:cs typeface="Calibri" panose="020F0502020204030204" pitchFamily="34" charset="0"/>
            </a:endParaRPr>
          </a:p>
        </p:txBody>
      </p:sp>
      <p:sp>
        <p:nvSpPr>
          <p:cNvPr id="8" name="TextBox 7">
            <a:extLst>
              <a:ext uri="{FF2B5EF4-FFF2-40B4-BE49-F238E27FC236}">
                <a16:creationId xmlns:a16="http://schemas.microsoft.com/office/drawing/2014/main" id="{159D56ED-34F7-6823-1B16-C13AE5A91BF4}"/>
              </a:ext>
            </a:extLst>
          </p:cNvPr>
          <p:cNvSpPr txBox="1"/>
          <p:nvPr/>
        </p:nvSpPr>
        <p:spPr>
          <a:xfrm>
            <a:off x="509088" y="832440"/>
            <a:ext cx="11781721" cy="461665"/>
          </a:xfrm>
          <a:prstGeom prst="rect">
            <a:avLst/>
          </a:prstGeom>
          <a:noFill/>
        </p:spPr>
        <p:txBody>
          <a:bodyPr wrap="square">
            <a:spAutoFit/>
          </a:bodyPr>
          <a:lstStyle/>
          <a:p>
            <a:pPr marL="92075">
              <a:spcBef>
                <a:spcPts val="200"/>
              </a:spcBef>
              <a:buClr>
                <a:srgbClr val="F8931D"/>
              </a:buClr>
              <a:defRPr/>
            </a:pPr>
            <a:r>
              <a:rPr lang="en-GB" sz="2400" b="1" dirty="0">
                <a:solidFill>
                  <a:srgbClr val="00B050"/>
                </a:solidFill>
                <a:latin typeface="Calibri" panose="020F0502020204030204" pitchFamily="34" charset="0"/>
                <a:ea typeface="MS PGothic" panose="020B0600070205080204" pitchFamily="34" charset="-128"/>
                <a:cs typeface="Calibri" panose="020F0502020204030204" pitchFamily="34" charset="0"/>
              </a:rPr>
              <a:t>Bridging Starting Level (C), </a:t>
            </a:r>
            <a:r>
              <a:rPr lang="en-GB" sz="2400" b="1" dirty="0">
                <a:solidFill>
                  <a:srgbClr val="0061AD"/>
                </a:solidFill>
                <a:latin typeface="Calibri" panose="020F0502020204030204" pitchFamily="34" charset="0"/>
                <a:ea typeface="MS PGothic" panose="020B0600070205080204" pitchFamily="34" charset="-128"/>
                <a:cs typeface="Calibri" panose="020F0502020204030204" pitchFamily="34" charset="0"/>
              </a:rPr>
              <a:t>with limited time at IE2-level and transitioning to IE3-level</a:t>
            </a:r>
          </a:p>
        </p:txBody>
      </p:sp>
      <p:sp>
        <p:nvSpPr>
          <p:cNvPr id="11" name="Slide Number Placeholder 4">
            <a:extLst>
              <a:ext uri="{FF2B5EF4-FFF2-40B4-BE49-F238E27FC236}">
                <a16:creationId xmlns:a16="http://schemas.microsoft.com/office/drawing/2014/main" id="{2BE6801F-2953-0A6C-59E9-A325BABBCF57}"/>
              </a:ext>
            </a:extLst>
          </p:cNvPr>
          <p:cNvSpPr txBox="1">
            <a:spLocks/>
          </p:cNvSpPr>
          <p:nvPr/>
        </p:nvSpPr>
        <p:spPr>
          <a:xfrm>
            <a:off x="5110482" y="6245225"/>
            <a:ext cx="2844800" cy="476250"/>
          </a:xfrm>
          <a:prstGeom prst="rect">
            <a:avLst/>
          </a:prstGeom>
          <a:ln/>
        </p:spPr>
        <p:txBody>
          <a:bodyPr anchor="ctr"/>
          <a:lstStyle>
            <a:defPPr>
              <a:defRPr lang="en-US"/>
            </a:defPPr>
            <a:lvl1pPr marL="0" algn="ctr" defTabSz="914400" rtl="0" eaLnBrk="1" latinLnBrk="0" hangingPunct="1">
              <a:defRPr sz="1400" kern="1200">
                <a:solidFill>
                  <a:srgbClr val="0061A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FC44830-9AF3-454A-BA94-F3CD35966DD5}" type="slidenum">
              <a:rPr kumimoji="0" lang="en-US" altLang="en-US" sz="1400" b="0" i="0" u="none" strike="noStrike" kern="1200" cap="none" spc="0" normalizeH="0" baseline="0" noProof="0" smtClean="0">
                <a:ln>
                  <a:noFill/>
                </a:ln>
                <a:solidFill>
                  <a:srgbClr val="0061AD"/>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altLang="en-US" sz="1400" b="0" i="0" u="none" strike="noStrike" kern="1200" cap="none" spc="0" normalizeH="0" baseline="0" noProof="0" dirty="0">
              <a:ln>
                <a:noFill/>
              </a:ln>
              <a:solidFill>
                <a:srgbClr val="0061AD"/>
              </a:solidFill>
              <a:effectLst/>
              <a:uLnTx/>
              <a:uFillTx/>
              <a:latin typeface="Calibri" panose="020F0502020204030204" pitchFamily="34" charset="0"/>
              <a:ea typeface="+mn-ea"/>
              <a:cs typeface="Calibri" panose="020F050202020403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FA03F07E-9A4E-A089-53BA-05A88CF94E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5191" y="6140815"/>
            <a:ext cx="1340190" cy="572888"/>
          </a:xfrm>
          <a:prstGeom prst="rect">
            <a:avLst/>
          </a:prstGeom>
        </p:spPr>
      </p:pic>
      <p:sp>
        <p:nvSpPr>
          <p:cNvPr id="13" name="Footer Placeholder 3">
            <a:extLst>
              <a:ext uri="{FF2B5EF4-FFF2-40B4-BE49-F238E27FC236}">
                <a16:creationId xmlns:a16="http://schemas.microsoft.com/office/drawing/2014/main" id="{36C0A212-87D7-6EB9-D532-41AF62633D6E}"/>
              </a:ext>
            </a:extLst>
          </p:cNvPr>
          <p:cNvSpPr txBox="1">
            <a:spLocks/>
          </p:cNvSpPr>
          <p:nvPr/>
        </p:nvSpPr>
        <p:spPr bwMode="auto">
          <a:xfrm>
            <a:off x="609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400" kern="1200">
                <a:solidFill>
                  <a:srgbClr val="0061A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U4E Webinar on Electric Motor Systems 2024</a:t>
            </a:r>
          </a:p>
        </p:txBody>
      </p:sp>
    </p:spTree>
    <p:extLst>
      <p:ext uri="{BB962C8B-B14F-4D97-AF65-F5344CB8AC3E}">
        <p14:creationId xmlns:p14="http://schemas.microsoft.com/office/powerpoint/2010/main" val="59576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ACDFB-7C2F-69FD-D921-364BCF12FFFA}"/>
              </a:ext>
            </a:extLst>
          </p:cNvPr>
          <p:cNvSpPr>
            <a:spLocks noGrp="1"/>
          </p:cNvSpPr>
          <p:nvPr>
            <p:ph type="title"/>
          </p:nvPr>
        </p:nvSpPr>
        <p:spPr/>
        <p:txBody>
          <a:bodyPr/>
          <a:lstStyle/>
          <a:p>
            <a:r>
              <a:rPr lang="en-GB" dirty="0"/>
              <a:t>Efficient water pumps –&gt; efficient components</a:t>
            </a:r>
          </a:p>
        </p:txBody>
      </p:sp>
      <p:sp>
        <p:nvSpPr>
          <p:cNvPr id="4" name="Footer Placeholder 3">
            <a:extLst>
              <a:ext uri="{FF2B5EF4-FFF2-40B4-BE49-F238E27FC236}">
                <a16:creationId xmlns:a16="http://schemas.microsoft.com/office/drawing/2014/main" id="{87A7A325-750D-555E-F8FC-D1EDC8E2EFB2}"/>
              </a:ext>
            </a:extLst>
          </p:cNvPr>
          <p:cNvSpPr>
            <a:spLocks noGrp="1"/>
          </p:cNvSpPr>
          <p:nvPr>
            <p:ph type="ftr" sz="quarter" idx="11"/>
          </p:nvPr>
        </p:nvSpPr>
        <p:spPr/>
        <p:txBody>
          <a:bodyPr/>
          <a:lstStyle/>
          <a:p>
            <a:pPr>
              <a:defRPr/>
            </a:pPr>
            <a:r>
              <a:rPr lang="en-US" altLang="en-US"/>
              <a:t>U4E Webinar on Electric Motor Systems</a:t>
            </a:r>
            <a:endParaRPr lang="en-US" altLang="en-US" dirty="0"/>
          </a:p>
        </p:txBody>
      </p:sp>
      <p:sp>
        <p:nvSpPr>
          <p:cNvPr id="5" name="Slide Number Placeholder 4">
            <a:extLst>
              <a:ext uri="{FF2B5EF4-FFF2-40B4-BE49-F238E27FC236}">
                <a16:creationId xmlns:a16="http://schemas.microsoft.com/office/drawing/2014/main" id="{99B71354-BA29-59F2-3494-5734770A7AE7}"/>
              </a:ext>
            </a:extLst>
          </p:cNvPr>
          <p:cNvSpPr>
            <a:spLocks noGrp="1"/>
          </p:cNvSpPr>
          <p:nvPr>
            <p:ph type="sldNum" sz="quarter" idx="12"/>
          </p:nvPr>
        </p:nvSpPr>
        <p:spPr/>
        <p:txBody>
          <a:bodyPr/>
          <a:lstStyle/>
          <a:p>
            <a:pPr>
              <a:defRPr/>
            </a:pPr>
            <a:fld id="{9FC44830-9AF3-454A-BA94-F3CD35966DD5}" type="slidenum">
              <a:rPr lang="en-US" altLang="en-US" smtClean="0"/>
              <a:pPr>
                <a:defRPr/>
              </a:pPr>
              <a:t>17</a:t>
            </a:fld>
            <a:endParaRPr lang="en-US" altLang="en-US" dirty="0"/>
          </a:p>
        </p:txBody>
      </p:sp>
      <p:pic>
        <p:nvPicPr>
          <p:cNvPr id="6" name="Picture 78871">
            <a:extLst>
              <a:ext uri="{FF2B5EF4-FFF2-40B4-BE49-F238E27FC236}">
                <a16:creationId xmlns:a16="http://schemas.microsoft.com/office/drawing/2014/main" id="{3A228040-3E6F-D00D-B624-2B5F4EF8177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2394" y="1281714"/>
            <a:ext cx="7007137" cy="4827587"/>
          </a:xfrm>
          <a:prstGeom prst="rect">
            <a:avLst/>
          </a:prstGeom>
          <a:noFill/>
        </p:spPr>
      </p:pic>
      <p:sp>
        <p:nvSpPr>
          <p:cNvPr id="7" name="Content Placeholder 3">
            <a:extLst>
              <a:ext uri="{FF2B5EF4-FFF2-40B4-BE49-F238E27FC236}">
                <a16:creationId xmlns:a16="http://schemas.microsoft.com/office/drawing/2014/main" id="{A9EA20A6-220E-7927-1DE9-F98D629D3109}"/>
              </a:ext>
            </a:extLst>
          </p:cNvPr>
          <p:cNvSpPr txBox="1">
            <a:spLocks/>
          </p:cNvSpPr>
          <p:nvPr/>
        </p:nvSpPr>
        <p:spPr>
          <a:xfrm>
            <a:off x="9546677" y="1417638"/>
            <a:ext cx="2414951" cy="2806506"/>
          </a:xfrm>
          <a:custGeom>
            <a:avLst/>
            <a:gdLst>
              <a:gd name="connsiteX0" fmla="*/ 0 w 2414951"/>
              <a:gd name="connsiteY0" fmla="*/ 0 h 2806506"/>
              <a:gd name="connsiteX1" fmla="*/ 410542 w 2414951"/>
              <a:gd name="connsiteY1" fmla="*/ 0 h 2806506"/>
              <a:gd name="connsiteX2" fmla="*/ 845233 w 2414951"/>
              <a:gd name="connsiteY2" fmla="*/ 0 h 2806506"/>
              <a:gd name="connsiteX3" fmla="*/ 1352373 w 2414951"/>
              <a:gd name="connsiteY3" fmla="*/ 0 h 2806506"/>
              <a:gd name="connsiteX4" fmla="*/ 1835363 w 2414951"/>
              <a:gd name="connsiteY4" fmla="*/ 0 h 2806506"/>
              <a:gd name="connsiteX5" fmla="*/ 2414951 w 2414951"/>
              <a:gd name="connsiteY5" fmla="*/ 0 h 2806506"/>
              <a:gd name="connsiteX6" fmla="*/ 2414951 w 2414951"/>
              <a:gd name="connsiteY6" fmla="*/ 477106 h 2806506"/>
              <a:gd name="connsiteX7" fmla="*/ 2414951 w 2414951"/>
              <a:gd name="connsiteY7" fmla="*/ 1066472 h 2806506"/>
              <a:gd name="connsiteX8" fmla="*/ 2414951 w 2414951"/>
              <a:gd name="connsiteY8" fmla="*/ 1599708 h 2806506"/>
              <a:gd name="connsiteX9" fmla="*/ 2414951 w 2414951"/>
              <a:gd name="connsiteY9" fmla="*/ 2076814 h 2806506"/>
              <a:gd name="connsiteX10" fmla="*/ 2414951 w 2414951"/>
              <a:gd name="connsiteY10" fmla="*/ 2806506 h 2806506"/>
              <a:gd name="connsiteX11" fmla="*/ 1907811 w 2414951"/>
              <a:gd name="connsiteY11" fmla="*/ 2806506 h 2806506"/>
              <a:gd name="connsiteX12" fmla="*/ 1424821 w 2414951"/>
              <a:gd name="connsiteY12" fmla="*/ 2806506 h 2806506"/>
              <a:gd name="connsiteX13" fmla="*/ 1014279 w 2414951"/>
              <a:gd name="connsiteY13" fmla="*/ 2806506 h 2806506"/>
              <a:gd name="connsiteX14" fmla="*/ 531289 w 2414951"/>
              <a:gd name="connsiteY14" fmla="*/ 2806506 h 2806506"/>
              <a:gd name="connsiteX15" fmla="*/ 0 w 2414951"/>
              <a:gd name="connsiteY15" fmla="*/ 2806506 h 2806506"/>
              <a:gd name="connsiteX16" fmla="*/ 0 w 2414951"/>
              <a:gd name="connsiteY16" fmla="*/ 2329400 h 2806506"/>
              <a:gd name="connsiteX17" fmla="*/ 0 w 2414951"/>
              <a:gd name="connsiteY17" fmla="*/ 1768099 h 2806506"/>
              <a:gd name="connsiteX18" fmla="*/ 0 w 2414951"/>
              <a:gd name="connsiteY18" fmla="*/ 1234863 h 2806506"/>
              <a:gd name="connsiteX19" fmla="*/ 0 w 2414951"/>
              <a:gd name="connsiteY19" fmla="*/ 701627 h 2806506"/>
              <a:gd name="connsiteX20" fmla="*/ 0 w 2414951"/>
              <a:gd name="connsiteY20" fmla="*/ 0 h 280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14951" h="2806506" extrusionOk="0">
                <a:moveTo>
                  <a:pt x="0" y="0"/>
                </a:moveTo>
                <a:cubicBezTo>
                  <a:pt x="93303" y="-48265"/>
                  <a:pt x="205363" y="23381"/>
                  <a:pt x="410542" y="0"/>
                </a:cubicBezTo>
                <a:cubicBezTo>
                  <a:pt x="615721" y="-23381"/>
                  <a:pt x="629254" y="29029"/>
                  <a:pt x="845233" y="0"/>
                </a:cubicBezTo>
                <a:cubicBezTo>
                  <a:pt x="1061212" y="-29029"/>
                  <a:pt x="1170014" y="47340"/>
                  <a:pt x="1352373" y="0"/>
                </a:cubicBezTo>
                <a:cubicBezTo>
                  <a:pt x="1534732" y="-47340"/>
                  <a:pt x="1724642" y="3315"/>
                  <a:pt x="1835363" y="0"/>
                </a:cubicBezTo>
                <a:cubicBezTo>
                  <a:pt x="1946084" y="-3315"/>
                  <a:pt x="2134277" y="32132"/>
                  <a:pt x="2414951" y="0"/>
                </a:cubicBezTo>
                <a:cubicBezTo>
                  <a:pt x="2432092" y="100940"/>
                  <a:pt x="2397649" y="351667"/>
                  <a:pt x="2414951" y="477106"/>
                </a:cubicBezTo>
                <a:cubicBezTo>
                  <a:pt x="2432253" y="602545"/>
                  <a:pt x="2374050" y="919806"/>
                  <a:pt x="2414951" y="1066472"/>
                </a:cubicBezTo>
                <a:cubicBezTo>
                  <a:pt x="2455852" y="1213138"/>
                  <a:pt x="2412149" y="1447910"/>
                  <a:pt x="2414951" y="1599708"/>
                </a:cubicBezTo>
                <a:cubicBezTo>
                  <a:pt x="2417753" y="1751506"/>
                  <a:pt x="2391235" y="1854899"/>
                  <a:pt x="2414951" y="2076814"/>
                </a:cubicBezTo>
                <a:cubicBezTo>
                  <a:pt x="2438667" y="2298729"/>
                  <a:pt x="2384653" y="2567621"/>
                  <a:pt x="2414951" y="2806506"/>
                </a:cubicBezTo>
                <a:cubicBezTo>
                  <a:pt x="2267472" y="2841929"/>
                  <a:pt x="2142634" y="2773761"/>
                  <a:pt x="1907811" y="2806506"/>
                </a:cubicBezTo>
                <a:cubicBezTo>
                  <a:pt x="1672988" y="2839251"/>
                  <a:pt x="1663650" y="2785520"/>
                  <a:pt x="1424821" y="2806506"/>
                </a:cubicBezTo>
                <a:cubicBezTo>
                  <a:pt x="1185992" y="2827492"/>
                  <a:pt x="1158848" y="2790173"/>
                  <a:pt x="1014279" y="2806506"/>
                </a:cubicBezTo>
                <a:cubicBezTo>
                  <a:pt x="869710" y="2822839"/>
                  <a:pt x="662108" y="2783841"/>
                  <a:pt x="531289" y="2806506"/>
                </a:cubicBezTo>
                <a:cubicBezTo>
                  <a:pt x="400470" y="2829171"/>
                  <a:pt x="260428" y="2748737"/>
                  <a:pt x="0" y="2806506"/>
                </a:cubicBezTo>
                <a:cubicBezTo>
                  <a:pt x="-12078" y="2594268"/>
                  <a:pt x="20105" y="2559756"/>
                  <a:pt x="0" y="2329400"/>
                </a:cubicBezTo>
                <a:cubicBezTo>
                  <a:pt x="-20105" y="2099044"/>
                  <a:pt x="10265" y="1889133"/>
                  <a:pt x="0" y="1768099"/>
                </a:cubicBezTo>
                <a:cubicBezTo>
                  <a:pt x="-10265" y="1647065"/>
                  <a:pt x="26469" y="1383605"/>
                  <a:pt x="0" y="1234863"/>
                </a:cubicBezTo>
                <a:cubicBezTo>
                  <a:pt x="-26469" y="1086121"/>
                  <a:pt x="47566" y="921629"/>
                  <a:pt x="0" y="701627"/>
                </a:cubicBezTo>
                <a:cubicBezTo>
                  <a:pt x="-47566" y="481625"/>
                  <a:pt x="82647" y="297300"/>
                  <a:pt x="0" y="0"/>
                </a:cubicBezTo>
                <a:close/>
              </a:path>
            </a:pathLst>
          </a:custGeom>
          <a:noFill/>
          <a:ln>
            <a:noFill/>
            <a:prstDash val="dash"/>
            <a:extLst>
              <a:ext uri="{C807C97D-BFC1-408E-A445-0C87EB9F89A2}">
                <ask:lineSketchStyleProps xmlns:ask="http://schemas.microsoft.com/office/drawing/2018/sketchyshapes" sd="706426480">
                  <a:prstGeom prst="rect">
                    <a:avLst/>
                  </a:prstGeom>
                  <ask:type>
                    <ask:lineSketchScribble/>
                  </ask:type>
                </ask:lineSketchStyleProps>
              </a:ext>
            </a:extLst>
          </a:ln>
        </p:spPr>
        <p:txBody>
          <a:bodyPr vert="horz" lIns="0" tIns="45720" rIns="0" bIns="45720" rtlCol="0">
            <a:noAutofit/>
          </a:bodyPr>
          <a:lstStyle>
            <a:defPPr>
              <a:defRPr lang="en-US"/>
            </a:defPPr>
            <a:lvl1pPr indent="0">
              <a:lnSpc>
                <a:spcPct val="100000"/>
              </a:lnSpc>
              <a:spcBef>
                <a:spcPts val="1000"/>
              </a:spcBef>
              <a:buClr>
                <a:schemeClr val="accent2"/>
              </a:buClr>
              <a:buFont typeface="Arial" panose="020B0604020202020204" pitchFamily="34" charset="0"/>
              <a:buNone/>
              <a:defRPr sz="1600"/>
            </a:lvl1pPr>
            <a:lvl2pPr marL="577850" indent="-217488">
              <a:lnSpc>
                <a:spcPct val="100000"/>
              </a:lnSpc>
              <a:spcBef>
                <a:spcPts val="500"/>
              </a:spcBef>
              <a:buClr>
                <a:schemeClr val="accent2"/>
              </a:buClr>
              <a:buFont typeface="System Font Regular"/>
              <a:buChar char="−"/>
              <a:tabLst/>
              <a:defRPr sz="1400"/>
            </a:lvl2pPr>
            <a:lvl3pPr marL="939800" indent="-225425">
              <a:lnSpc>
                <a:spcPct val="100000"/>
              </a:lnSpc>
              <a:spcBef>
                <a:spcPts val="500"/>
              </a:spcBef>
              <a:buClr>
                <a:schemeClr val="accent2"/>
              </a:buClr>
              <a:buFont typeface="Wingdings" pitchFamily="2" charset="2"/>
              <a:buChar char="§"/>
              <a:tabLst/>
              <a:defRPr sz="1400"/>
            </a:lvl3pPr>
            <a:lvl4pPr marL="1381125" indent="-223838">
              <a:lnSpc>
                <a:spcPct val="100000"/>
              </a:lnSpc>
              <a:spcBef>
                <a:spcPts val="500"/>
              </a:spcBef>
              <a:buClr>
                <a:schemeClr val="accent2"/>
              </a:buClr>
              <a:buFont typeface="Arial" panose="020B0604020202020204" pitchFamily="34" charset="0"/>
              <a:buChar char="•"/>
              <a:tabLst/>
              <a:defRPr sz="1400"/>
            </a:lvl4pPr>
            <a:lvl5pPr marL="1871663" indent="-265113">
              <a:lnSpc>
                <a:spcPct val="100000"/>
              </a:lnSpc>
              <a:spcBef>
                <a:spcPts val="500"/>
              </a:spcBef>
              <a:buClr>
                <a:schemeClr val="accent2"/>
              </a:buClr>
              <a:buFont typeface="Courier New" panose="02070309020205020404" pitchFamily="49" charset="0"/>
              <a:buChar char="o"/>
              <a:tabLst/>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2075" marR="0" lvl="0" indent="0" defTabSz="91440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lang="en-GB" sz="2400" b="1" dirty="0">
                <a:solidFill>
                  <a:srgbClr val="00B050"/>
                </a:solidFill>
                <a:latin typeface="Calibri" panose="020F0502020204030204" pitchFamily="34" charset="0"/>
                <a:ea typeface="MS PGothic" panose="020B0600070205080204" pitchFamily="34" charset="-128"/>
                <a:cs typeface="Calibri" panose="020F0502020204030204" pitchFamily="34" charset="0"/>
              </a:rPr>
              <a:t>Doubling system efficiency </a:t>
            </a:r>
          </a:p>
          <a:p>
            <a:pPr marL="92075" marR="0" lvl="0" indent="0" defTabSz="91440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lang="en-GB" sz="2000" b="1" dirty="0">
              <a:solidFill>
                <a:srgbClr val="00B050"/>
              </a:solidFill>
              <a:latin typeface="Calibri" panose="020F0502020204030204" pitchFamily="34" charset="0"/>
              <a:ea typeface="MS PGothic" panose="020B0600070205080204" pitchFamily="34" charset="-128"/>
              <a:cs typeface="Calibri" panose="020F0502020204030204" pitchFamily="34" charset="0"/>
            </a:endParaRPr>
          </a:p>
          <a:p>
            <a:pPr marL="92075" marR="0" lvl="0" indent="0" defTabSz="91440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lang="en-GB" sz="2000" b="1" dirty="0">
                <a:solidFill>
                  <a:srgbClr val="00B050"/>
                </a:solidFill>
                <a:latin typeface="Calibri" panose="020F0502020204030204" pitchFamily="34" charset="0"/>
                <a:ea typeface="MS PGothic" panose="020B0600070205080204" pitchFamily="34" charset="-128"/>
                <a:cs typeface="Calibri" panose="020F0502020204030204" pitchFamily="34" charset="0"/>
              </a:rPr>
              <a:t>-&gt; 31%</a:t>
            </a:r>
          </a:p>
          <a:p>
            <a:pPr marL="92075" marR="0" lvl="0" indent="0" defTabSz="91440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lang="en-GB" sz="2000" b="1" dirty="0">
              <a:solidFill>
                <a:srgbClr val="00B050"/>
              </a:solidFill>
              <a:latin typeface="Calibri" panose="020F0502020204030204" pitchFamily="34" charset="0"/>
              <a:ea typeface="MS PGothic" panose="020B0600070205080204" pitchFamily="34" charset="-128"/>
              <a:cs typeface="Calibri" panose="020F0502020204030204" pitchFamily="34" charset="0"/>
            </a:endParaRPr>
          </a:p>
          <a:p>
            <a:pPr marL="92075" marR="0" lvl="0" indent="0" defTabSz="91440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lang="en-GB" sz="2000" b="1" dirty="0">
              <a:solidFill>
                <a:srgbClr val="00B050"/>
              </a:solidFill>
              <a:latin typeface="Calibri" panose="020F0502020204030204" pitchFamily="34" charset="0"/>
              <a:ea typeface="MS PGothic" panose="020B0600070205080204" pitchFamily="34" charset="-128"/>
              <a:cs typeface="Calibri" panose="020F0502020204030204" pitchFamily="34" charset="0"/>
            </a:endParaRPr>
          </a:p>
          <a:p>
            <a:pPr marL="92075" marR="0" lvl="0" indent="0" defTabSz="91440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lang="en-GB" sz="2000" b="1" dirty="0">
              <a:solidFill>
                <a:srgbClr val="00B050"/>
              </a:solidFill>
              <a:latin typeface="Calibri" panose="020F0502020204030204" pitchFamily="34" charset="0"/>
              <a:ea typeface="MS PGothic" panose="020B0600070205080204" pitchFamily="34" charset="-128"/>
              <a:cs typeface="Calibri" panose="020F0502020204030204" pitchFamily="34" charset="0"/>
            </a:endParaRPr>
          </a:p>
          <a:p>
            <a:pPr marL="92075" marR="0" lvl="0" indent="0" defTabSz="91440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lang="en-GB" sz="2000" b="1" dirty="0">
              <a:solidFill>
                <a:srgbClr val="00B050"/>
              </a:solidFill>
              <a:latin typeface="Calibri" panose="020F0502020204030204" pitchFamily="34" charset="0"/>
              <a:ea typeface="MS PGothic" panose="020B0600070205080204" pitchFamily="34" charset="-128"/>
              <a:cs typeface="Calibri" panose="020F0502020204030204" pitchFamily="34" charset="0"/>
            </a:endParaRPr>
          </a:p>
          <a:p>
            <a:pPr marL="92075" marR="0" lvl="0" indent="0" defTabSz="91440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lang="en-GB" sz="2000" b="1" dirty="0">
              <a:solidFill>
                <a:srgbClr val="00B050"/>
              </a:solidFill>
              <a:latin typeface="Calibri" panose="020F0502020204030204" pitchFamily="34" charset="0"/>
              <a:ea typeface="MS PGothic" panose="020B0600070205080204" pitchFamily="34" charset="-128"/>
              <a:cs typeface="Calibri" panose="020F0502020204030204" pitchFamily="34" charset="0"/>
            </a:endParaRPr>
          </a:p>
          <a:p>
            <a:pPr marL="92075" marR="0" lvl="0" indent="0" defTabSz="91440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endParaRPr lang="en-GB" sz="2000" b="1" dirty="0">
              <a:solidFill>
                <a:srgbClr val="00B050"/>
              </a:solidFill>
              <a:latin typeface="Calibri" panose="020F0502020204030204" pitchFamily="34" charset="0"/>
              <a:ea typeface="MS PGothic" panose="020B0600070205080204" pitchFamily="34" charset="-128"/>
              <a:cs typeface="Calibri" panose="020F0502020204030204" pitchFamily="34" charset="0"/>
            </a:endParaRPr>
          </a:p>
          <a:p>
            <a:pPr marL="92075" marR="0" lvl="0" indent="0" defTabSz="914400" eaLnBrk="1" fontAlgn="auto" latinLnBrk="0" hangingPunct="1">
              <a:lnSpc>
                <a:spcPct val="100000"/>
              </a:lnSpc>
              <a:spcBef>
                <a:spcPts val="200"/>
              </a:spcBef>
              <a:spcAft>
                <a:spcPts val="0"/>
              </a:spcAft>
              <a:buClr>
                <a:srgbClr val="F8931D"/>
              </a:buClr>
              <a:buSzTx/>
              <a:buFont typeface="Arial" panose="020B0604020202020204" pitchFamily="34" charset="0"/>
              <a:buNone/>
              <a:tabLst/>
              <a:defRPr/>
            </a:pPr>
            <a:r>
              <a:rPr lang="en-GB" sz="2000" b="1" dirty="0">
                <a:solidFill>
                  <a:srgbClr val="00B050"/>
                </a:solidFill>
                <a:latin typeface="Calibri" panose="020F0502020204030204" pitchFamily="34" charset="0"/>
                <a:ea typeface="MS PGothic" panose="020B0600070205080204" pitchFamily="34" charset="-128"/>
                <a:cs typeface="Calibri" panose="020F0502020204030204" pitchFamily="34" charset="0"/>
              </a:rPr>
              <a:t>-&gt; 72%</a:t>
            </a:r>
          </a:p>
        </p:txBody>
      </p:sp>
    </p:spTree>
    <p:extLst>
      <p:ext uri="{BB962C8B-B14F-4D97-AF65-F5344CB8AC3E}">
        <p14:creationId xmlns:p14="http://schemas.microsoft.com/office/powerpoint/2010/main" val="114915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04F3A-4465-EF81-827E-9B3715AEAE02}"/>
              </a:ext>
            </a:extLst>
          </p:cNvPr>
          <p:cNvSpPr>
            <a:spLocks noGrp="1"/>
          </p:cNvSpPr>
          <p:nvPr>
            <p:ph idx="1"/>
          </p:nvPr>
        </p:nvSpPr>
        <p:spPr>
          <a:xfrm>
            <a:off x="634615" y="1290724"/>
            <a:ext cx="10802349" cy="4525963"/>
          </a:xfrm>
        </p:spPr>
        <p:txBody>
          <a:bodyPr/>
          <a:lstStyle/>
          <a:p>
            <a:pPr marL="0" indent="0" algn="l">
              <a:spcAft>
                <a:spcPts val="600"/>
              </a:spcAft>
              <a:buNone/>
              <a:tabLst>
                <a:tab pos="457200" algn="l"/>
              </a:tabLst>
            </a:pPr>
            <a:r>
              <a:rPr lang="en-GB" sz="2000" i="1" dirty="0">
                <a:effectLst/>
                <a:latin typeface="Calibri" panose="020F0502020204030204" pitchFamily="34" charset="0"/>
                <a:ea typeface="Times New Roman" panose="02020603050405020304" pitchFamily="18" charset="0"/>
                <a:cs typeface="Calibri" panose="020F0502020204030204" pitchFamily="34" charset="0"/>
              </a:rPr>
              <a:t>Rotodynamic pumps for clean water</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lvl="1">
              <a:spcBef>
                <a:spcPts val="0"/>
              </a:spcBef>
              <a:spcAft>
                <a:spcPts val="300"/>
              </a:spcAft>
              <a:tabLst>
                <a:tab pos="457200" algn="l"/>
              </a:tabLst>
            </a:pPr>
            <a:r>
              <a:rPr lang="en-GB" sz="1800" dirty="0">
                <a:ea typeface="Times New Roman" panose="02020603050405020304" pitchFamily="18" charset="0"/>
              </a:rPr>
              <a:t>E</a:t>
            </a:r>
            <a:r>
              <a:rPr lang="en-GB" sz="1800" dirty="0">
                <a:effectLst/>
                <a:latin typeface="Calibri" panose="020F0502020204030204" pitchFamily="34" charset="0"/>
                <a:ea typeface="Times New Roman" panose="02020603050405020304" pitchFamily="18" charset="0"/>
                <a:cs typeface="Calibri" panose="020F0502020204030204" pitchFamily="34" charset="0"/>
              </a:rPr>
              <a:t>nd suction own bearing (ESOB), End suction close coupled (ESCC), End suction close coupled inline (</a:t>
            </a:r>
            <a:r>
              <a:rPr lang="en-GB" sz="1800" dirty="0" err="1">
                <a:effectLst/>
                <a:latin typeface="Calibri" panose="020F0502020204030204" pitchFamily="34" charset="0"/>
                <a:ea typeface="Times New Roman" panose="02020603050405020304" pitchFamily="18" charset="0"/>
                <a:cs typeface="Calibri" panose="020F0502020204030204" pitchFamily="34" charset="0"/>
              </a:rPr>
              <a:t>ESCCi</a:t>
            </a:r>
            <a:r>
              <a:rPr lang="en-GB" sz="1800" dirty="0">
                <a:effectLst/>
                <a:latin typeface="Calibri" panose="020F0502020204030204" pitchFamily="34" charset="0"/>
                <a:ea typeface="Times New Roman" panose="02020603050405020304" pitchFamily="18" charset="0"/>
                <a:cs typeface="Calibri" panose="020F0502020204030204" pitchFamily="34" charset="0"/>
              </a:rPr>
              <a:t>)</a:t>
            </a:r>
          </a:p>
          <a:p>
            <a:pPr lvl="1">
              <a:spcBef>
                <a:spcPts val="0"/>
              </a:spcBef>
              <a:spcAft>
                <a:spcPts val="300"/>
              </a:spcAft>
              <a:tabLst>
                <a:tab pos="457200" algn="l"/>
              </a:tabLst>
            </a:pPr>
            <a:r>
              <a:rPr lang="en-GB" sz="1800" dirty="0">
                <a:ea typeface="Times New Roman" panose="02020603050405020304" pitchFamily="18" charset="0"/>
              </a:rPr>
              <a:t>V</a:t>
            </a:r>
            <a:r>
              <a:rPr lang="en-GB" sz="1800" dirty="0">
                <a:effectLst/>
                <a:latin typeface="Calibri" panose="020F0502020204030204" pitchFamily="34" charset="0"/>
                <a:ea typeface="Times New Roman" panose="02020603050405020304" pitchFamily="18" charset="0"/>
                <a:cs typeface="Calibri" panose="020F0502020204030204" pitchFamily="34" charset="0"/>
              </a:rPr>
              <a:t>ertical multistage (MS-V), Horizontal multistage (MS-H), Submersible multistage (MSS) and</a:t>
            </a:r>
          </a:p>
          <a:p>
            <a:pPr lvl="1">
              <a:spcBef>
                <a:spcPts val="0"/>
              </a:spcBef>
              <a:spcAft>
                <a:spcPts val="300"/>
              </a:spcAft>
              <a:tabLst>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Booster sets (BS)</a:t>
            </a:r>
            <a:endParaRPr lang="en-NL" sz="18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gn="just">
              <a:buNone/>
            </a:pPr>
            <a:r>
              <a:rPr lang="en-GB" sz="20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Advanced Level (A) </a:t>
            </a:r>
            <a:endParaRPr lang="en-NL" sz="20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marL="450215" algn="just">
              <a:spcBef>
                <a:spcPts val="0"/>
              </a:spcBef>
              <a:spcAft>
                <a:spcPts val="300"/>
              </a:spcAft>
            </a:pPr>
            <a:r>
              <a:rPr lang="en-GB" sz="1800" dirty="0">
                <a:ea typeface="Times New Roman" panose="02020603050405020304" pitchFamily="18" charset="0"/>
              </a:rPr>
              <a:t>S</a:t>
            </a:r>
            <a:r>
              <a:rPr lang="en-GB" sz="1800" dirty="0">
                <a:effectLst/>
                <a:latin typeface="Calibri" panose="020F0502020204030204" pitchFamily="34" charset="0"/>
                <a:ea typeface="Times New Roman" panose="02020603050405020304" pitchFamily="18" charset="0"/>
                <a:cs typeface="Calibri" panose="020F0502020204030204" pitchFamily="34" charset="0"/>
              </a:rPr>
              <a:t>tart directly at the current international best practice level. The efficiency levels include </a:t>
            </a:r>
            <a:endParaRPr lang="en-NL" sz="1800" dirty="0">
              <a:effectLst/>
              <a:latin typeface="Calibri" panose="020F0502020204030204" pitchFamily="34" charset="0"/>
              <a:ea typeface="Times New Roman" panose="02020603050405020304" pitchFamily="18" charset="0"/>
              <a:cs typeface="Calibri" panose="020F0502020204030204" pitchFamily="34" charset="0"/>
            </a:endParaRPr>
          </a:p>
          <a:p>
            <a:pPr marL="498475" indent="0" algn="just">
              <a:spcBef>
                <a:spcPts val="0"/>
              </a:spcBef>
              <a:spcAft>
                <a:spcPts val="300"/>
              </a:spcAft>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 for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water pumps </a:t>
            </a:r>
            <a:r>
              <a:rPr lang="en-GB" sz="1800" dirty="0">
                <a:effectLst/>
                <a:latin typeface="Calibri" panose="020F0502020204030204" pitchFamily="34" charset="0"/>
                <a:ea typeface="Times New Roman" panose="02020603050405020304" pitchFamily="18" charset="0"/>
                <a:cs typeface="Calibri" panose="020F0502020204030204" pitchFamily="34" charset="0"/>
              </a:rPr>
              <a:t>a Minimum Efficiency Index of 0.4 (MEI), and </a:t>
            </a:r>
            <a:endParaRPr lang="en-NL" sz="1800" dirty="0">
              <a:effectLst/>
              <a:latin typeface="Calibri" panose="020F0502020204030204" pitchFamily="34" charset="0"/>
              <a:ea typeface="Times New Roman" panose="02020603050405020304" pitchFamily="18" charset="0"/>
              <a:cs typeface="Calibri" panose="020F0502020204030204" pitchFamily="34" charset="0"/>
            </a:endParaRPr>
          </a:p>
          <a:p>
            <a:pPr marL="628650" indent="-130175" algn="just">
              <a:spcBef>
                <a:spcPts val="0"/>
              </a:spcBef>
              <a:spcAft>
                <a:spcPts val="300"/>
              </a:spcAft>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 for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water pump </a:t>
            </a:r>
            <a:r>
              <a:rPr lang="en-GB" sz="1800" b="1" u="sng" dirty="0">
                <a:effectLst/>
                <a:latin typeface="Calibri" panose="020F0502020204030204" pitchFamily="34" charset="0"/>
                <a:ea typeface="Times New Roman" panose="02020603050405020304" pitchFamily="18" charset="0"/>
                <a:cs typeface="Calibri" panose="020F0502020204030204" pitchFamily="34" charset="0"/>
              </a:rPr>
              <a:t>units</a:t>
            </a:r>
            <a:r>
              <a:rPr lang="en-GB" sz="1800" b="1" dirty="0">
                <a:effectLst/>
                <a:latin typeface="Calibri" panose="020F0502020204030204" pitchFamily="34" charset="0"/>
                <a:ea typeface="Times New Roman" panose="02020603050405020304" pitchFamily="18" charset="0"/>
                <a:cs typeface="Calibri" panose="020F0502020204030204" pitchFamily="34" charset="0"/>
              </a:rPr>
              <a:t> </a:t>
            </a:r>
            <a:r>
              <a:rPr lang="en-GB" sz="1800" dirty="0">
                <a:effectLst/>
                <a:latin typeface="Calibri" panose="020F0502020204030204" pitchFamily="34" charset="0"/>
                <a:ea typeface="Times New Roman" panose="02020603050405020304" pitchFamily="18" charset="0"/>
                <a:cs typeface="Calibri" panose="020F0502020204030204" pitchFamily="34" charset="0"/>
              </a:rPr>
              <a:t>- for ESOB, ESCC and </a:t>
            </a:r>
            <a:r>
              <a:rPr lang="en-GB" sz="1800" dirty="0" err="1">
                <a:effectLst/>
                <a:latin typeface="Calibri" panose="020F0502020204030204" pitchFamily="34" charset="0"/>
                <a:ea typeface="Times New Roman" panose="02020603050405020304" pitchFamily="18" charset="0"/>
                <a:cs typeface="Calibri" panose="020F0502020204030204" pitchFamily="34" charset="0"/>
              </a:rPr>
              <a:t>ESCCi</a:t>
            </a:r>
            <a:r>
              <a:rPr lang="en-GB" sz="1800" dirty="0">
                <a:effectLst/>
                <a:latin typeface="Calibri" panose="020F0502020204030204" pitchFamily="34" charset="0"/>
                <a:ea typeface="Times New Roman" panose="02020603050405020304" pitchFamily="18" charset="0"/>
                <a:cs typeface="Calibri" panose="020F0502020204030204" pitchFamily="34" charset="0"/>
              </a:rPr>
              <a:t> end suction units up to 45 kW shaft power an Energy Efficiency Index of not more than 0.62 (EEI), and for booster sets an Energy Efficiency Index of not more than 0.5 (EEI). </a:t>
            </a:r>
            <a:endParaRPr lang="en-NL" sz="18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gn="just">
              <a:buNone/>
            </a:pPr>
            <a:r>
              <a:rPr lang="en-GB" sz="20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Bridging starting level (B)</a:t>
            </a:r>
            <a:endParaRPr lang="en-NL" sz="20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endParaRPr>
          </a:p>
          <a:p>
            <a:pPr marL="450215" algn="just"/>
            <a:r>
              <a:rPr lang="en-GB" sz="1800" dirty="0">
                <a:ea typeface="Times New Roman" panose="02020603050405020304" pitchFamily="18" charset="0"/>
              </a:rPr>
              <a:t>O</a:t>
            </a:r>
            <a:r>
              <a:rPr lang="en-GB" sz="1800" dirty="0">
                <a:effectLst/>
                <a:latin typeface="Calibri" panose="020F0502020204030204" pitchFamily="34" charset="0"/>
                <a:ea typeface="Times New Roman" panose="02020603050405020304" pitchFamily="18" charset="0"/>
                <a:cs typeface="Calibri" panose="020F0502020204030204" pitchFamily="34" charset="0"/>
              </a:rPr>
              <a:t>ptional bridging level: a lower Minimum Efficiency Index for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pumps only </a:t>
            </a:r>
            <a:r>
              <a:rPr lang="en-GB" sz="1800" dirty="0">
                <a:effectLst/>
                <a:latin typeface="Calibri" panose="020F0502020204030204" pitchFamily="34" charset="0"/>
                <a:ea typeface="Times New Roman" panose="02020603050405020304" pitchFamily="18" charset="0"/>
                <a:cs typeface="Calibri" panose="020F0502020204030204" pitchFamily="34" charset="0"/>
              </a:rPr>
              <a:t>(the hydraulic efficiency) of MEI = 0.1 providing domestic manufacturers a (limited) transitory time for upgrading technology. These exclude the booster sets.</a:t>
            </a:r>
            <a:endParaRPr lang="en-NL"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87DAAC1A-5598-813C-7D2C-D940B2726815}"/>
              </a:ext>
            </a:extLst>
          </p:cNvPr>
          <p:cNvSpPr>
            <a:spLocks noGrp="1"/>
          </p:cNvSpPr>
          <p:nvPr>
            <p:ph type="ftr" sz="quarter" idx="11"/>
          </p:nvPr>
        </p:nvSpPr>
        <p:spPr/>
        <p:txBody>
          <a:bodyPr/>
          <a:lstStyle/>
          <a:p>
            <a:r>
              <a:rPr lang="en-US" altLang="en-US" dirty="0"/>
              <a:t>U4E Webinar on Electric Motor Systems 2024</a:t>
            </a:r>
          </a:p>
        </p:txBody>
      </p:sp>
      <p:sp>
        <p:nvSpPr>
          <p:cNvPr id="5" name="Slide Number Placeholder 4">
            <a:extLst>
              <a:ext uri="{FF2B5EF4-FFF2-40B4-BE49-F238E27FC236}">
                <a16:creationId xmlns:a16="http://schemas.microsoft.com/office/drawing/2014/main" id="{A72FCC5E-69C3-64F2-72D8-9AB6C3B572EC}"/>
              </a:ext>
            </a:extLst>
          </p:cNvPr>
          <p:cNvSpPr>
            <a:spLocks noGrp="1"/>
          </p:cNvSpPr>
          <p:nvPr>
            <p:ph type="sldNum" sz="quarter" idx="12"/>
          </p:nvPr>
        </p:nvSpPr>
        <p:spPr/>
        <p:txBody>
          <a:bodyPr/>
          <a:lstStyle/>
          <a:p>
            <a:pPr>
              <a:defRPr/>
            </a:pPr>
            <a:fld id="{9FC44830-9AF3-454A-BA94-F3CD35966DD5}" type="slidenum">
              <a:rPr lang="en-US" altLang="en-US" smtClean="0"/>
              <a:pPr>
                <a:defRPr/>
              </a:pPr>
              <a:t>18</a:t>
            </a:fld>
            <a:endParaRPr lang="en-US" altLang="en-US" dirty="0"/>
          </a:p>
        </p:txBody>
      </p:sp>
      <p:sp>
        <p:nvSpPr>
          <p:cNvPr id="8" name="Content Placeholder 2">
            <a:extLst>
              <a:ext uri="{FF2B5EF4-FFF2-40B4-BE49-F238E27FC236}">
                <a16:creationId xmlns:a16="http://schemas.microsoft.com/office/drawing/2014/main" id="{09D675F2-E9D2-40AB-4611-C50EA4147FC4}"/>
              </a:ext>
            </a:extLst>
          </p:cNvPr>
          <p:cNvSpPr txBox="1">
            <a:spLocks/>
          </p:cNvSpPr>
          <p:nvPr/>
        </p:nvSpPr>
        <p:spPr>
          <a:xfrm>
            <a:off x="691001" y="365327"/>
            <a:ext cx="10929604" cy="964585"/>
          </a:xfrm>
          <a:prstGeom prst="rect">
            <a:avLst/>
          </a:prstGeom>
          <a:noFill/>
        </p:spPr>
        <p:txBody>
          <a:bodyPr vert="horz" lIns="0" tIns="45720" rIns="0" bIns="45720" rtlCol="0" anchor="ctr" anchorCtr="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577850" indent="-217488" algn="l" defTabSz="914400" rtl="0" eaLnBrk="1" latinLnBrk="0" hangingPunct="1">
              <a:lnSpc>
                <a:spcPct val="100000"/>
              </a:lnSpc>
              <a:spcBef>
                <a:spcPts val="500"/>
              </a:spcBef>
              <a:buClr>
                <a:schemeClr val="accent2"/>
              </a:buClr>
              <a:buFont typeface="System Font Regular"/>
              <a:buChar char="−"/>
              <a:tabLst/>
              <a:defRPr sz="1400" kern="1200">
                <a:solidFill>
                  <a:schemeClr val="tx1"/>
                </a:solidFill>
                <a:latin typeface="+mn-lt"/>
                <a:ea typeface="+mn-ea"/>
                <a:cs typeface="+mn-cs"/>
              </a:defRPr>
            </a:lvl2pPr>
            <a:lvl3pPr marL="939800" indent="-225425" algn="l" defTabSz="914400" rtl="0" eaLnBrk="1" latinLnBrk="0" hangingPunct="1">
              <a:lnSpc>
                <a:spcPct val="100000"/>
              </a:lnSpc>
              <a:spcBef>
                <a:spcPts val="500"/>
              </a:spcBef>
              <a:buClr>
                <a:schemeClr val="accent2"/>
              </a:buClr>
              <a:buFont typeface="Wingdings" pitchFamily="2" charset="2"/>
              <a:buChar char="§"/>
              <a:tabLst/>
              <a:defRPr sz="1400" kern="1200">
                <a:solidFill>
                  <a:schemeClr val="tx1"/>
                </a:solidFill>
                <a:latin typeface="+mn-lt"/>
                <a:ea typeface="+mn-ea"/>
                <a:cs typeface="+mn-cs"/>
              </a:defRPr>
            </a:lvl3pPr>
            <a:lvl4pPr marL="1381125" indent="-223838" algn="l" defTabSz="914400" rtl="0" eaLnBrk="1" latinLnBrk="0" hangingPunct="1">
              <a:lnSpc>
                <a:spcPct val="100000"/>
              </a:lnSpc>
              <a:spcBef>
                <a:spcPts val="500"/>
              </a:spcBef>
              <a:buClr>
                <a:schemeClr val="accent2"/>
              </a:buClr>
              <a:buFont typeface="Arial" panose="020B0604020202020204" pitchFamily="34" charset="0"/>
              <a:buChar char="•"/>
              <a:tabLst/>
              <a:defRPr sz="1400" kern="1200">
                <a:solidFill>
                  <a:schemeClr val="tx1"/>
                </a:solidFill>
                <a:latin typeface="+mn-lt"/>
                <a:ea typeface="+mn-ea"/>
                <a:cs typeface="+mn-cs"/>
              </a:defRPr>
            </a:lvl4pPr>
            <a:lvl5pPr marL="1871663" indent="-265113" algn="l" defTabSz="914400" rtl="0" eaLnBrk="1" latinLnBrk="0" hangingPunct="1">
              <a:lnSpc>
                <a:spcPct val="100000"/>
              </a:lnSpc>
              <a:spcBef>
                <a:spcPts val="500"/>
              </a:spcBef>
              <a:buClr>
                <a:schemeClr val="accent2"/>
              </a:buClr>
              <a:buFont typeface="Courier New" panose="02070309020205020404" pitchFamily="49" charset="0"/>
              <a:buChar char="o"/>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061AD"/>
              </a:buClr>
              <a:buSzTx/>
              <a:buFont typeface="Arial" panose="020B0604020202020204" pitchFamily="34" charset="0"/>
              <a:buNone/>
              <a:tabLst/>
              <a:defRPr/>
            </a:pPr>
            <a:r>
              <a:rPr lang="en-GB" sz="3600" b="1" dirty="0">
                <a:solidFill>
                  <a:srgbClr val="0061AD"/>
                </a:solidFill>
                <a:latin typeface="Calibri" panose="020F0502020204030204" pitchFamily="34" charset="0"/>
                <a:ea typeface="MS PGothic" panose="020B0600070205080204" pitchFamily="34" charset="-128"/>
                <a:cs typeface="Calibri" panose="020F0502020204030204" pitchFamily="34" charset="0"/>
              </a:rPr>
              <a:t>Pumps </a:t>
            </a:r>
            <a:r>
              <a:rPr lang="en-GB" sz="2800" dirty="0">
                <a:solidFill>
                  <a:srgbClr val="0061AD"/>
                </a:solidFill>
                <a:latin typeface="Calibri" panose="020F0502020204030204" pitchFamily="34" charset="0"/>
                <a:ea typeface="MS PGothic" panose="020B0600070205080204" pitchFamily="34" charset="-128"/>
                <a:cs typeface="Calibri" panose="020F0502020204030204" pitchFamily="34" charset="0"/>
              </a:rPr>
              <a:t>– </a:t>
            </a:r>
            <a:r>
              <a:rPr lang="en-GB" sz="3200" b="1" dirty="0">
                <a:solidFill>
                  <a:srgbClr val="0061AD"/>
                </a:solidFill>
                <a:latin typeface="Calibri" panose="020F0502020204030204" pitchFamily="34" charset="0"/>
                <a:ea typeface="MS PGothic" panose="020B0600070205080204" pitchFamily="34" charset="-128"/>
                <a:cs typeface="Calibri" panose="020F0502020204030204" pitchFamily="34" charset="0"/>
              </a:rPr>
              <a:t>Model Regulation Guidelines</a:t>
            </a:r>
            <a:endParaRPr lang="en-GB" sz="3600" b="1" dirty="0">
              <a:solidFill>
                <a:srgbClr val="0061AD"/>
              </a:solidFill>
              <a:latin typeface="Calibri" panose="020F0502020204030204" pitchFamily="34" charset="0"/>
              <a:ea typeface="MS PGothic" panose="020B0600070205080204" pitchFamily="34" charset="-128"/>
              <a:cs typeface="Calibri" panose="020F0502020204030204" pitchFamily="34" charset="0"/>
            </a:endParaRPr>
          </a:p>
        </p:txBody>
      </p:sp>
      <p:pic>
        <p:nvPicPr>
          <p:cNvPr id="2" name="Picture 1">
            <a:extLst>
              <a:ext uri="{FF2B5EF4-FFF2-40B4-BE49-F238E27FC236}">
                <a16:creationId xmlns:a16="http://schemas.microsoft.com/office/drawing/2014/main" id="{25644AA0-A4D4-C336-C52F-087E96F5ACD4}"/>
              </a:ext>
            </a:extLst>
          </p:cNvPr>
          <p:cNvPicPr>
            <a:picLocks noChangeAspect="1"/>
          </p:cNvPicPr>
          <p:nvPr/>
        </p:nvPicPr>
        <p:blipFill>
          <a:blip r:embed="rId3"/>
          <a:stretch>
            <a:fillRect/>
          </a:stretch>
        </p:blipFill>
        <p:spPr>
          <a:xfrm>
            <a:off x="9633857" y="258894"/>
            <a:ext cx="2122714" cy="1387802"/>
          </a:xfrm>
          <a:prstGeom prst="rect">
            <a:avLst/>
          </a:prstGeom>
        </p:spPr>
      </p:pic>
    </p:spTree>
    <p:extLst>
      <p:ext uri="{BB962C8B-B14F-4D97-AF65-F5344CB8AC3E}">
        <p14:creationId xmlns:p14="http://schemas.microsoft.com/office/powerpoint/2010/main" val="3454011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33EA-7603-5DC9-B8F3-9435E1D2B00B}"/>
              </a:ext>
            </a:extLst>
          </p:cNvPr>
          <p:cNvSpPr>
            <a:spLocks noGrp="1"/>
          </p:cNvSpPr>
          <p:nvPr>
            <p:ph type="title"/>
          </p:nvPr>
        </p:nvSpPr>
        <p:spPr/>
        <p:txBody>
          <a:bodyPr/>
          <a:lstStyle/>
          <a:p>
            <a:pPr marL="0" marR="0" lvl="0" indent="0" algn="l" defTabSz="914400" rtl="0" eaLnBrk="1" fontAlgn="auto" latinLnBrk="0" hangingPunct="1">
              <a:lnSpc>
                <a:spcPct val="100000"/>
              </a:lnSpc>
              <a:spcBef>
                <a:spcPts val="1000"/>
              </a:spcBef>
              <a:spcAft>
                <a:spcPts val="0"/>
              </a:spcAft>
              <a:buClr>
                <a:srgbClr val="0061AD"/>
              </a:buClr>
              <a:buSzTx/>
              <a:buFont typeface="Arial" panose="020B0604020202020204" pitchFamily="34" charset="0"/>
              <a:buNone/>
              <a:tabLst/>
              <a:defRPr/>
            </a:pPr>
            <a:r>
              <a:rPr lang="en-GB" sz="3600" b="1" dirty="0">
                <a:solidFill>
                  <a:srgbClr val="0061AD"/>
                </a:solidFill>
                <a:latin typeface="Calibri" panose="020F0502020204030204" pitchFamily="34" charset="0"/>
                <a:ea typeface="MS PGothic" panose="020B0600070205080204" pitchFamily="34" charset="-128"/>
                <a:cs typeface="Calibri" panose="020F0502020204030204" pitchFamily="34" charset="0"/>
              </a:rPr>
              <a:t>Fans </a:t>
            </a:r>
            <a:r>
              <a:rPr lang="en-GB" sz="2800" dirty="0">
                <a:solidFill>
                  <a:srgbClr val="0061AD"/>
                </a:solidFill>
                <a:latin typeface="Calibri" panose="020F0502020204030204" pitchFamily="34" charset="0"/>
                <a:ea typeface="MS PGothic" panose="020B0600070205080204" pitchFamily="34" charset="-128"/>
                <a:cs typeface="Calibri" panose="020F0502020204030204" pitchFamily="34" charset="0"/>
              </a:rPr>
              <a:t>– </a:t>
            </a:r>
            <a:r>
              <a:rPr lang="en-GB" sz="3200" b="1" dirty="0">
                <a:solidFill>
                  <a:srgbClr val="0061AD"/>
                </a:solidFill>
                <a:latin typeface="Calibri" panose="020F0502020204030204" pitchFamily="34" charset="0"/>
                <a:ea typeface="MS PGothic" panose="020B0600070205080204" pitchFamily="34" charset="-128"/>
                <a:cs typeface="Calibri" panose="020F0502020204030204" pitchFamily="34" charset="0"/>
              </a:rPr>
              <a:t>Model Regulation Guidelines</a:t>
            </a:r>
            <a:endParaRPr lang="en-GB" sz="3600" b="1" dirty="0">
              <a:solidFill>
                <a:srgbClr val="0061AD"/>
              </a:solidFill>
              <a:latin typeface="Calibri" panose="020F0502020204030204" pitchFamily="34" charset="0"/>
              <a:ea typeface="MS PGothic" panose="020B0600070205080204" pitchFamily="34" charset="-128"/>
              <a:cs typeface="Calibri" panose="020F0502020204030204" pitchFamily="34" charset="0"/>
            </a:endParaRPr>
          </a:p>
        </p:txBody>
      </p:sp>
      <p:sp>
        <p:nvSpPr>
          <p:cNvPr id="3" name="Content Placeholder 2">
            <a:extLst>
              <a:ext uri="{FF2B5EF4-FFF2-40B4-BE49-F238E27FC236}">
                <a16:creationId xmlns:a16="http://schemas.microsoft.com/office/drawing/2014/main" id="{8C404F3A-4465-EF81-827E-9B3715AEAE02}"/>
              </a:ext>
            </a:extLst>
          </p:cNvPr>
          <p:cNvSpPr>
            <a:spLocks noGrp="1"/>
          </p:cNvSpPr>
          <p:nvPr>
            <p:ph idx="1"/>
          </p:nvPr>
        </p:nvSpPr>
        <p:spPr>
          <a:xfrm>
            <a:off x="629553" y="1568450"/>
            <a:ext cx="10746451" cy="4525963"/>
          </a:xfrm>
        </p:spPr>
        <p:txBody>
          <a:bodyPr/>
          <a:lstStyle/>
          <a:p>
            <a:pPr marL="0" indent="0" algn="l">
              <a:spcAft>
                <a:spcPts val="600"/>
              </a:spcAft>
              <a:buNone/>
              <a:tabLst>
                <a:tab pos="457200" algn="l"/>
              </a:tabLst>
            </a:pPr>
            <a:r>
              <a:rPr lang="en-GB" sz="2000" dirty="0">
                <a:ea typeface="Times New Roman" panose="02020603050405020304" pitchFamily="18" charset="0"/>
              </a:rPr>
              <a:t>F</a:t>
            </a:r>
            <a:r>
              <a:rPr lang="en-GB" sz="2000" dirty="0">
                <a:effectLst/>
                <a:ea typeface="Times New Roman" panose="02020603050405020304" pitchFamily="18" charset="0"/>
              </a:rPr>
              <a:t>ive different fan types i.e., axial fans, centrifugal fans, cross flow fans, mixed flow fans and jet fans, with an electric input power between 125 W and 500 kW, at one of the following levels:</a:t>
            </a:r>
            <a:endParaRPr lang="en-NL" sz="2000" dirty="0">
              <a:effectLst/>
              <a:ea typeface="Times New Roman" panose="02020603050405020304" pitchFamily="18" charset="0"/>
            </a:endParaRPr>
          </a:p>
          <a:p>
            <a:pPr marL="0" lvl="0" indent="0" algn="just">
              <a:buNone/>
            </a:pPr>
            <a:r>
              <a:rPr lang="en-GB" sz="2000" b="1" dirty="0">
                <a:solidFill>
                  <a:srgbClr val="00B050"/>
                </a:solidFill>
                <a:effectLst/>
                <a:ea typeface="Times New Roman" panose="02020603050405020304" pitchFamily="18" charset="0"/>
              </a:rPr>
              <a:t>Advanced Level (A) </a:t>
            </a:r>
            <a:endParaRPr lang="en-NL" sz="2000" dirty="0">
              <a:solidFill>
                <a:srgbClr val="00B050"/>
              </a:solidFill>
              <a:effectLst/>
              <a:ea typeface="Times New Roman" panose="02020603050405020304" pitchFamily="18" charset="0"/>
            </a:endParaRPr>
          </a:p>
          <a:p>
            <a:pPr marL="450215" algn="just"/>
            <a:r>
              <a:rPr lang="en-GB" sz="2000" dirty="0">
                <a:effectLst/>
                <a:ea typeface="Times New Roman" panose="02020603050405020304" pitchFamily="18" charset="0"/>
              </a:rPr>
              <a:t>Offers a regulatory framework designed to leapfrog directly to the best practice advanced level in line with current international best practice regulations. </a:t>
            </a:r>
            <a:endParaRPr lang="en-NL" sz="2000" dirty="0">
              <a:effectLst/>
              <a:ea typeface="Times New Roman" panose="02020603050405020304" pitchFamily="18" charset="0"/>
            </a:endParaRPr>
          </a:p>
          <a:p>
            <a:pPr marL="450215" algn="just"/>
            <a:r>
              <a:rPr lang="en-GB" sz="2000" dirty="0">
                <a:effectLst/>
                <a:ea typeface="Times New Roman" panose="02020603050405020304" pitchFamily="18" charset="0"/>
              </a:rPr>
              <a:t>Minimum fan energy efficiencies are defined by an </a:t>
            </a:r>
            <a:r>
              <a:rPr lang="en-GB" sz="2000" i="1" dirty="0">
                <a:effectLst/>
                <a:ea typeface="Times New Roman" panose="02020603050405020304" pitchFamily="18" charset="0"/>
              </a:rPr>
              <a:t>efficiency grade N </a:t>
            </a:r>
            <a:r>
              <a:rPr lang="en-GB" sz="2000" dirty="0">
                <a:effectLst/>
                <a:ea typeface="Times New Roman" panose="02020603050405020304" pitchFamily="18" charset="0"/>
              </a:rPr>
              <a:t>specific for each fan type. The efficiency grades N are at ‘premium level’, ranging from N50 to N67 and include </a:t>
            </a:r>
            <a:r>
              <a:rPr lang="en-GB" sz="2000" i="1" dirty="0">
                <a:effectLst/>
                <a:ea typeface="Times New Roman" panose="02020603050405020304" pitchFamily="18" charset="0"/>
              </a:rPr>
              <a:t>information requirements on partial load</a:t>
            </a:r>
            <a:r>
              <a:rPr lang="en-GB" sz="2000" dirty="0">
                <a:effectLst/>
                <a:ea typeface="Times New Roman" panose="02020603050405020304" pitchFamily="18" charset="0"/>
              </a:rPr>
              <a:t>. </a:t>
            </a:r>
            <a:endParaRPr lang="en-NL" sz="2000" dirty="0">
              <a:effectLst/>
              <a:ea typeface="Times New Roman" panose="02020603050405020304" pitchFamily="18" charset="0"/>
            </a:endParaRPr>
          </a:p>
          <a:p>
            <a:pPr marL="0" lvl="0" indent="0" algn="just">
              <a:buNone/>
            </a:pPr>
            <a:r>
              <a:rPr lang="en-GB" sz="2000" b="1" dirty="0">
                <a:solidFill>
                  <a:srgbClr val="00B050"/>
                </a:solidFill>
                <a:effectLst/>
                <a:ea typeface="Times New Roman" panose="02020603050405020304" pitchFamily="18" charset="0"/>
              </a:rPr>
              <a:t>Bridging Starting Level (B)</a:t>
            </a:r>
            <a:endParaRPr lang="en-NL" sz="2000" dirty="0">
              <a:solidFill>
                <a:srgbClr val="00B050"/>
              </a:solidFill>
              <a:effectLst/>
              <a:ea typeface="Times New Roman" panose="02020603050405020304" pitchFamily="18" charset="0"/>
            </a:endParaRPr>
          </a:p>
          <a:p>
            <a:pPr marL="457200" algn="just"/>
            <a:r>
              <a:rPr lang="en-GB" sz="2000" dirty="0">
                <a:effectLst/>
                <a:ea typeface="Times New Roman" panose="02020603050405020304" pitchFamily="18" charset="0"/>
              </a:rPr>
              <a:t>The bridging level includes lower efficiency grades providing domestic manufacturers a (limited) transitory time for upgrading technology. The efficiency grades N range from N45 to N65.</a:t>
            </a:r>
            <a:endParaRPr lang="en-NL" sz="2000" dirty="0">
              <a:effectLst/>
              <a:ea typeface="Times New Roman" panose="02020603050405020304" pitchFamily="18" charset="0"/>
            </a:endParaRPr>
          </a:p>
        </p:txBody>
      </p:sp>
      <p:sp>
        <p:nvSpPr>
          <p:cNvPr id="4" name="Footer Placeholder 3">
            <a:extLst>
              <a:ext uri="{FF2B5EF4-FFF2-40B4-BE49-F238E27FC236}">
                <a16:creationId xmlns:a16="http://schemas.microsoft.com/office/drawing/2014/main" id="{87DAAC1A-5598-813C-7D2C-D940B2726815}"/>
              </a:ext>
            </a:extLst>
          </p:cNvPr>
          <p:cNvSpPr>
            <a:spLocks noGrp="1"/>
          </p:cNvSpPr>
          <p:nvPr>
            <p:ph type="ftr" sz="quarter" idx="11"/>
          </p:nvPr>
        </p:nvSpPr>
        <p:spPr/>
        <p:txBody>
          <a:bodyPr/>
          <a:lstStyle/>
          <a:p>
            <a:r>
              <a:rPr lang="en-US" altLang="en-US" dirty="0"/>
              <a:t>U4E Webinar on Electric Motor Systems 2024</a:t>
            </a:r>
          </a:p>
        </p:txBody>
      </p:sp>
      <p:sp>
        <p:nvSpPr>
          <p:cNvPr id="5" name="Slide Number Placeholder 4">
            <a:extLst>
              <a:ext uri="{FF2B5EF4-FFF2-40B4-BE49-F238E27FC236}">
                <a16:creationId xmlns:a16="http://schemas.microsoft.com/office/drawing/2014/main" id="{A72FCC5E-69C3-64F2-72D8-9AB6C3B572EC}"/>
              </a:ext>
            </a:extLst>
          </p:cNvPr>
          <p:cNvSpPr>
            <a:spLocks noGrp="1"/>
          </p:cNvSpPr>
          <p:nvPr>
            <p:ph type="sldNum" sz="quarter" idx="12"/>
          </p:nvPr>
        </p:nvSpPr>
        <p:spPr/>
        <p:txBody>
          <a:bodyPr/>
          <a:lstStyle/>
          <a:p>
            <a:pPr>
              <a:defRPr/>
            </a:pPr>
            <a:fld id="{9FC44830-9AF3-454A-BA94-F3CD35966DD5}" type="slidenum">
              <a:rPr lang="en-US" altLang="en-US" smtClean="0"/>
              <a:pPr>
                <a:defRPr/>
              </a:pPr>
              <a:t>19</a:t>
            </a:fld>
            <a:endParaRPr lang="en-US" altLang="en-US" dirty="0"/>
          </a:p>
        </p:txBody>
      </p:sp>
      <p:pic>
        <p:nvPicPr>
          <p:cNvPr id="6" name="Picture 5">
            <a:extLst>
              <a:ext uri="{FF2B5EF4-FFF2-40B4-BE49-F238E27FC236}">
                <a16:creationId xmlns:a16="http://schemas.microsoft.com/office/drawing/2014/main" id="{1FE63817-D573-781F-02C4-2AB14E3EF068}"/>
              </a:ext>
            </a:extLst>
          </p:cNvPr>
          <p:cNvPicPr>
            <a:picLocks noChangeAspect="1"/>
          </p:cNvPicPr>
          <p:nvPr/>
        </p:nvPicPr>
        <p:blipFill>
          <a:blip r:embed="rId3"/>
          <a:stretch>
            <a:fillRect/>
          </a:stretch>
        </p:blipFill>
        <p:spPr>
          <a:xfrm>
            <a:off x="9225625" y="65817"/>
            <a:ext cx="2702850" cy="1502633"/>
          </a:xfrm>
          <a:prstGeom prst="rect">
            <a:avLst/>
          </a:prstGeom>
        </p:spPr>
      </p:pic>
    </p:spTree>
    <p:extLst>
      <p:ext uri="{BB962C8B-B14F-4D97-AF65-F5344CB8AC3E}">
        <p14:creationId xmlns:p14="http://schemas.microsoft.com/office/powerpoint/2010/main" val="398195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CFC3-8028-5143-0C32-884E89E63099}"/>
              </a:ext>
            </a:extLst>
          </p:cNvPr>
          <p:cNvSpPr>
            <a:spLocks noGrp="1"/>
          </p:cNvSpPr>
          <p:nvPr>
            <p:ph type="title"/>
          </p:nvPr>
        </p:nvSpPr>
        <p:spPr/>
        <p:txBody>
          <a:bodyPr/>
          <a:lstStyle/>
          <a:p>
            <a:pPr algn="l"/>
            <a:r>
              <a:rPr kumimoji="0" lang="en-US" altLang="zh-CN" sz="3600" b="1" i="0" u="none" strike="noStrike" kern="1200" cap="none" spc="0" normalizeH="0" baseline="0" noProof="0" dirty="0">
                <a:ln>
                  <a:noFill/>
                </a:ln>
                <a:solidFill>
                  <a:srgbClr val="0061AD"/>
                </a:solidFill>
                <a:effectLst/>
                <a:uLnTx/>
                <a:uFillTx/>
                <a:ea typeface="Montserrat Semi"/>
              </a:rPr>
              <a:t>Agenda</a:t>
            </a:r>
            <a:endParaRPr lang="en-GB" sz="3600" dirty="0"/>
          </a:p>
        </p:txBody>
      </p:sp>
      <p:sp>
        <p:nvSpPr>
          <p:cNvPr id="4" name="Footer Placeholder 3">
            <a:extLst>
              <a:ext uri="{FF2B5EF4-FFF2-40B4-BE49-F238E27FC236}">
                <a16:creationId xmlns:a16="http://schemas.microsoft.com/office/drawing/2014/main" id="{4969D156-E22B-B949-846B-DA516F372EE4}"/>
              </a:ext>
            </a:extLst>
          </p:cNvPr>
          <p:cNvSpPr>
            <a:spLocks noGrp="1"/>
          </p:cNvSpPr>
          <p:nvPr>
            <p:ph type="ftr" sz="quarter" idx="11"/>
          </p:nvPr>
        </p:nvSpPr>
        <p:spPr/>
        <p:txBody>
          <a:bodyPr/>
          <a:lstStyle/>
          <a:p>
            <a:r>
              <a:rPr lang="en-US" altLang="en-US" dirty="0"/>
              <a:t>U4E Webinar on Electric Motor Systems 2024</a:t>
            </a:r>
          </a:p>
        </p:txBody>
      </p:sp>
      <p:sp>
        <p:nvSpPr>
          <p:cNvPr id="5" name="Slide Number Placeholder 4">
            <a:extLst>
              <a:ext uri="{FF2B5EF4-FFF2-40B4-BE49-F238E27FC236}">
                <a16:creationId xmlns:a16="http://schemas.microsoft.com/office/drawing/2014/main" id="{BEB17EC7-CC79-BA49-3D1C-ADEC7D4AE827}"/>
              </a:ext>
            </a:extLst>
          </p:cNvPr>
          <p:cNvSpPr>
            <a:spLocks noGrp="1"/>
          </p:cNvSpPr>
          <p:nvPr>
            <p:ph type="sldNum" sz="quarter" idx="12"/>
          </p:nvPr>
        </p:nvSpPr>
        <p:spPr/>
        <p:txBody>
          <a:bodyPr/>
          <a:lstStyle/>
          <a:p>
            <a:pPr>
              <a:defRPr/>
            </a:pPr>
            <a:fld id="{9FC44830-9AF3-454A-BA94-F3CD35966DD5}" type="slidenum">
              <a:rPr lang="en-US" altLang="en-US" smtClean="0"/>
              <a:pPr>
                <a:defRPr/>
              </a:pPr>
              <a:t>2</a:t>
            </a:fld>
            <a:endParaRPr lang="en-US" altLang="en-US" dirty="0"/>
          </a:p>
        </p:txBody>
      </p:sp>
      <p:pic>
        <p:nvPicPr>
          <p:cNvPr id="7" name="Picture 6">
            <a:extLst>
              <a:ext uri="{FF2B5EF4-FFF2-40B4-BE49-F238E27FC236}">
                <a16:creationId xmlns:a16="http://schemas.microsoft.com/office/drawing/2014/main" id="{35C19457-6B5F-DEEB-96CB-E4741778B4C9}"/>
              </a:ext>
            </a:extLst>
          </p:cNvPr>
          <p:cNvPicPr>
            <a:picLocks noChangeAspect="1"/>
          </p:cNvPicPr>
          <p:nvPr/>
        </p:nvPicPr>
        <p:blipFill>
          <a:blip r:embed="rId2"/>
          <a:stretch>
            <a:fillRect/>
          </a:stretch>
        </p:blipFill>
        <p:spPr>
          <a:xfrm>
            <a:off x="682924" y="1349658"/>
            <a:ext cx="9124954" cy="4740591"/>
          </a:xfrm>
          <a:prstGeom prst="rect">
            <a:avLst/>
          </a:prstGeom>
        </p:spPr>
      </p:pic>
    </p:spTree>
    <p:extLst>
      <p:ext uri="{BB962C8B-B14F-4D97-AF65-F5344CB8AC3E}">
        <p14:creationId xmlns:p14="http://schemas.microsoft.com/office/powerpoint/2010/main" val="49081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D4AF-0066-2D22-8940-A5D34B5DAE66}"/>
              </a:ext>
            </a:extLst>
          </p:cNvPr>
          <p:cNvSpPr>
            <a:spLocks noGrp="1"/>
          </p:cNvSpPr>
          <p:nvPr>
            <p:ph type="title"/>
          </p:nvPr>
        </p:nvSpPr>
        <p:spPr/>
        <p:txBody>
          <a:bodyPr/>
          <a:lstStyle/>
          <a:p>
            <a:r>
              <a:rPr lang="en-GB" dirty="0"/>
              <a:t>5. Key recommendations (1/2)</a:t>
            </a:r>
          </a:p>
        </p:txBody>
      </p:sp>
      <p:sp>
        <p:nvSpPr>
          <p:cNvPr id="5" name="Slide Number Placeholder 4">
            <a:extLst>
              <a:ext uri="{FF2B5EF4-FFF2-40B4-BE49-F238E27FC236}">
                <a16:creationId xmlns:a16="http://schemas.microsoft.com/office/drawing/2014/main" id="{0E041526-0B3A-D531-2C96-9F10CF6EAD6A}"/>
              </a:ext>
            </a:extLst>
          </p:cNvPr>
          <p:cNvSpPr>
            <a:spLocks noGrp="1"/>
          </p:cNvSpPr>
          <p:nvPr>
            <p:ph type="sldNum" sz="quarter" idx="12"/>
          </p:nvPr>
        </p:nvSpPr>
        <p:spPr/>
        <p:txBody>
          <a:bodyPr/>
          <a:lstStyle/>
          <a:p>
            <a:pPr>
              <a:defRPr/>
            </a:pPr>
            <a:fld id="{9FC44830-9AF3-454A-BA94-F3CD35966DD5}" type="slidenum">
              <a:rPr lang="en-US" altLang="en-US" smtClean="0"/>
              <a:pPr>
                <a:defRPr/>
              </a:pPr>
              <a:t>20</a:t>
            </a:fld>
            <a:endParaRPr lang="en-US" altLang="en-US" dirty="0"/>
          </a:p>
        </p:txBody>
      </p:sp>
      <p:sp>
        <p:nvSpPr>
          <p:cNvPr id="9" name="Rectangle 4">
            <a:extLst>
              <a:ext uri="{FF2B5EF4-FFF2-40B4-BE49-F238E27FC236}">
                <a16:creationId xmlns:a16="http://schemas.microsoft.com/office/drawing/2014/main" id="{C8110038-603A-4802-021A-6ECF080A64C0}"/>
              </a:ext>
            </a:extLst>
          </p:cNvPr>
          <p:cNvSpPr/>
          <p:nvPr/>
        </p:nvSpPr>
        <p:spPr>
          <a:xfrm>
            <a:off x="484411" y="1417636"/>
            <a:ext cx="5289069" cy="15492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eaLnBrk="0" fontAlgn="base" hangingPunct="0">
              <a:spcAft>
                <a:spcPts val="1000"/>
              </a:spcAft>
              <a:tabLst>
                <a:tab pos="457200" algn="l"/>
              </a:tabLst>
            </a:pPr>
            <a:r>
              <a:rPr lang="en-GB" sz="2000" kern="0" dirty="0">
                <a:solidFill>
                  <a:srgbClr val="0061AD"/>
                </a:solidFill>
                <a:latin typeface="Calibri" panose="020F0502020204030204" pitchFamily="34" charset="0"/>
                <a:cs typeface="Calibri" panose="020F0502020204030204" pitchFamily="34" charset="0"/>
              </a:rPr>
              <a:t>Develop and implement a </a:t>
            </a:r>
            <a:r>
              <a:rPr lang="en-GB" sz="2000" b="1" kern="0" dirty="0">
                <a:solidFill>
                  <a:srgbClr val="0061AD"/>
                </a:solidFill>
                <a:latin typeface="Calibri" panose="020F0502020204030204" pitchFamily="34" charset="0"/>
                <a:cs typeface="Calibri" panose="020F0502020204030204" pitchFamily="34" charset="0"/>
              </a:rPr>
              <a:t>national strategy </a:t>
            </a:r>
            <a:r>
              <a:rPr lang="en-GB" sz="2000" kern="0" dirty="0">
                <a:solidFill>
                  <a:srgbClr val="0061AD"/>
                </a:solidFill>
                <a:latin typeface="Calibri" panose="020F0502020204030204" pitchFamily="34" charset="0"/>
                <a:cs typeface="Calibri" panose="020F0502020204030204" pitchFamily="34" charset="0"/>
              </a:rPr>
              <a:t>for efficient electric motor systems</a:t>
            </a:r>
          </a:p>
        </p:txBody>
      </p:sp>
      <p:sp>
        <p:nvSpPr>
          <p:cNvPr id="10" name="Rectangle 4">
            <a:extLst>
              <a:ext uri="{FF2B5EF4-FFF2-40B4-BE49-F238E27FC236}">
                <a16:creationId xmlns:a16="http://schemas.microsoft.com/office/drawing/2014/main" id="{7B9CC63C-AF4A-8D88-1BCE-0A81E47052B5}"/>
              </a:ext>
            </a:extLst>
          </p:cNvPr>
          <p:cNvSpPr/>
          <p:nvPr/>
        </p:nvSpPr>
        <p:spPr>
          <a:xfrm>
            <a:off x="5869172" y="1414895"/>
            <a:ext cx="6112294" cy="15517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180975" indent="-180975" eaLnBrk="0" fontAlgn="base" hangingPunct="0">
              <a:buFont typeface="Arial" panose="020B0604020202020204" pitchFamily="34" charset="0"/>
              <a:buChar char="•"/>
              <a:tabLst>
                <a:tab pos="457200" algn="l"/>
              </a:tabLst>
            </a:pPr>
            <a:r>
              <a:rPr lang="en-GB" sz="1600" kern="0" dirty="0">
                <a:solidFill>
                  <a:srgbClr val="0061AD"/>
                </a:solidFill>
                <a:latin typeface="Calibri" panose="020F0502020204030204" pitchFamily="34" charset="0"/>
                <a:cs typeface="Calibri" panose="020F0502020204030204" pitchFamily="34" charset="0"/>
              </a:rPr>
              <a:t>where an </a:t>
            </a:r>
            <a:r>
              <a:rPr lang="en-GB" sz="1600" b="1" kern="0" dirty="0">
                <a:solidFill>
                  <a:srgbClr val="0061AD"/>
                </a:solidFill>
                <a:latin typeface="Calibri" panose="020F0502020204030204" pitchFamily="34" charset="0"/>
                <a:cs typeface="Calibri" panose="020F0502020204030204" pitchFamily="34" charset="0"/>
              </a:rPr>
              <a:t>economic and environmental impact analysis </a:t>
            </a:r>
            <a:r>
              <a:rPr lang="en-GB" sz="1600" kern="0" dirty="0">
                <a:solidFill>
                  <a:srgbClr val="0061AD"/>
                </a:solidFill>
                <a:latin typeface="Calibri" panose="020F0502020204030204" pitchFamily="34" charset="0"/>
                <a:cs typeface="Calibri" panose="020F0502020204030204" pitchFamily="34" charset="0"/>
              </a:rPr>
              <a:t>will provide the principal basis for determining the scope and level of electric motor systems regulations</a:t>
            </a:r>
          </a:p>
          <a:p>
            <a:pPr marL="180975" indent="-180975" eaLnBrk="0" fontAlgn="base" hangingPunct="0">
              <a:buFont typeface="Arial" panose="020B0604020202020204" pitchFamily="34" charset="0"/>
              <a:buChar char="•"/>
              <a:tabLst>
                <a:tab pos="457200" algn="l"/>
              </a:tabLst>
            </a:pPr>
            <a:r>
              <a:rPr lang="en-GB" sz="1600" b="1" kern="0" dirty="0">
                <a:solidFill>
                  <a:srgbClr val="0061AD"/>
                </a:solidFill>
                <a:latin typeface="Calibri" panose="020F0502020204030204" pitchFamily="34" charset="0"/>
                <a:cs typeface="Calibri" panose="020F0502020204030204" pitchFamily="34" charset="0"/>
              </a:rPr>
              <a:t>starting with motors </a:t>
            </a:r>
            <a:r>
              <a:rPr lang="en-GB" sz="1600" kern="0" dirty="0">
                <a:solidFill>
                  <a:srgbClr val="0061AD"/>
                </a:solidFill>
                <a:latin typeface="Calibri" panose="020F0502020204030204" pitchFamily="34" charset="0"/>
                <a:cs typeface="Calibri" panose="020F0502020204030204" pitchFamily="34" charset="0"/>
              </a:rPr>
              <a:t>and </a:t>
            </a:r>
            <a:r>
              <a:rPr lang="en-GB" sz="1600" b="1" kern="0" dirty="0">
                <a:solidFill>
                  <a:srgbClr val="0061AD"/>
                </a:solidFill>
                <a:latin typeface="Calibri" panose="020F0502020204030204" pitchFamily="34" charset="0"/>
                <a:cs typeface="Calibri" panose="020F0502020204030204" pitchFamily="34" charset="0"/>
              </a:rPr>
              <a:t>extending</a:t>
            </a:r>
            <a:r>
              <a:rPr lang="en-GB" sz="1600" kern="0" dirty="0">
                <a:solidFill>
                  <a:srgbClr val="0061AD"/>
                </a:solidFill>
                <a:latin typeface="Calibri" panose="020F0502020204030204" pitchFamily="34" charset="0"/>
                <a:cs typeface="Calibri" panose="020F0502020204030204" pitchFamily="34" charset="0"/>
              </a:rPr>
              <a:t> in an appropriate timeline to efficient pumps, fans, compressors and variable speed drives. </a:t>
            </a:r>
          </a:p>
        </p:txBody>
      </p:sp>
      <p:sp>
        <p:nvSpPr>
          <p:cNvPr id="11" name="Rectangle 4">
            <a:extLst>
              <a:ext uri="{FF2B5EF4-FFF2-40B4-BE49-F238E27FC236}">
                <a16:creationId xmlns:a16="http://schemas.microsoft.com/office/drawing/2014/main" id="{DA93011F-70F8-CCBF-0639-81828FC1FE5A}"/>
              </a:ext>
            </a:extLst>
          </p:cNvPr>
          <p:cNvSpPr/>
          <p:nvPr/>
        </p:nvSpPr>
        <p:spPr>
          <a:xfrm>
            <a:off x="484411" y="3049407"/>
            <a:ext cx="5289070" cy="616887"/>
          </a:xfrm>
          <a:prstGeom prst="rect">
            <a:avLst/>
          </a:prstGeom>
          <a:solidFill>
            <a:srgbClr val="0070C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eaLnBrk="0" fontAlgn="base" hangingPunct="0">
              <a:spcAft>
                <a:spcPts val="1000"/>
              </a:spcAft>
              <a:tabLst>
                <a:tab pos="457200" algn="l"/>
              </a:tabLst>
            </a:pPr>
            <a:r>
              <a:rPr lang="en-GB" sz="2000" kern="0" dirty="0">
                <a:solidFill>
                  <a:schemeClr val="bg1"/>
                </a:solidFill>
                <a:latin typeface="Calibri" panose="020F0502020204030204" pitchFamily="34" charset="0"/>
                <a:cs typeface="Calibri" panose="020F0502020204030204" pitchFamily="34" charset="0"/>
              </a:rPr>
              <a:t>Leapfrog directly to the Advanced Level options</a:t>
            </a:r>
          </a:p>
        </p:txBody>
      </p:sp>
      <p:sp>
        <p:nvSpPr>
          <p:cNvPr id="12" name="Rectangle 4">
            <a:extLst>
              <a:ext uri="{FF2B5EF4-FFF2-40B4-BE49-F238E27FC236}">
                <a16:creationId xmlns:a16="http://schemas.microsoft.com/office/drawing/2014/main" id="{A626E185-0225-DDFA-A74C-7643A2370E60}"/>
              </a:ext>
            </a:extLst>
          </p:cNvPr>
          <p:cNvSpPr/>
          <p:nvPr/>
        </p:nvSpPr>
        <p:spPr>
          <a:xfrm>
            <a:off x="5869171" y="3048191"/>
            <a:ext cx="6112294" cy="617901"/>
          </a:xfrm>
          <a:prstGeom prst="rect">
            <a:avLst/>
          </a:prstGeom>
          <a:solidFill>
            <a:schemeClr val="bg1">
              <a:lumMod val="8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eaLnBrk="0" fontAlgn="base" hangingPunct="0">
              <a:spcAft>
                <a:spcPts val="1000"/>
              </a:spcAft>
              <a:tabLst>
                <a:tab pos="457200" algn="l"/>
              </a:tabLst>
            </a:pPr>
            <a:r>
              <a:rPr lang="en-GB" sz="1600" kern="0" dirty="0">
                <a:solidFill>
                  <a:srgbClr val="0061AD"/>
                </a:solidFill>
                <a:latin typeface="Calibri" panose="020F0502020204030204" pitchFamily="34" charset="0"/>
                <a:cs typeface="Calibri" panose="020F0502020204030204" pitchFamily="34" charset="0"/>
              </a:rPr>
              <a:t>or choose to start at </a:t>
            </a:r>
            <a:r>
              <a:rPr lang="en-GB" sz="1600" b="1" kern="0" dirty="0">
                <a:solidFill>
                  <a:srgbClr val="0061AD"/>
                </a:solidFill>
                <a:latin typeface="Calibri" panose="020F0502020204030204" pitchFamily="34" charset="0"/>
                <a:cs typeface="Calibri" panose="020F0502020204030204" pitchFamily="34" charset="0"/>
              </a:rPr>
              <a:t>Bridging Levels </a:t>
            </a:r>
            <a:r>
              <a:rPr lang="en-GB" sz="1600" kern="0" dirty="0">
                <a:solidFill>
                  <a:srgbClr val="0061AD"/>
                </a:solidFill>
                <a:latin typeface="Calibri" panose="020F0502020204030204" pitchFamily="34" charset="0"/>
                <a:cs typeface="Calibri" panose="020F0502020204030204" pitchFamily="34" charset="0"/>
              </a:rPr>
              <a:t>to accommodate domestic manufacturers with a transitory period</a:t>
            </a:r>
          </a:p>
        </p:txBody>
      </p:sp>
      <p:sp>
        <p:nvSpPr>
          <p:cNvPr id="13" name="Rectangle 4">
            <a:extLst>
              <a:ext uri="{FF2B5EF4-FFF2-40B4-BE49-F238E27FC236}">
                <a16:creationId xmlns:a16="http://schemas.microsoft.com/office/drawing/2014/main" id="{CF17C1B8-4881-FC9E-9081-DC4DF4DBDA44}"/>
              </a:ext>
            </a:extLst>
          </p:cNvPr>
          <p:cNvSpPr/>
          <p:nvPr/>
        </p:nvSpPr>
        <p:spPr>
          <a:xfrm>
            <a:off x="484410" y="3763705"/>
            <a:ext cx="5289069" cy="615616"/>
          </a:xfrm>
          <a:prstGeom prst="rect">
            <a:avLst/>
          </a:prstGeom>
          <a:solidFill>
            <a:srgbClr val="0070C0">
              <a:alpha val="718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lvl="0" indent="0" algn="l" defTabSz="914400" rtl="0" eaLnBrk="0" fontAlgn="base" latinLnBrk="0" hangingPunct="0">
              <a:lnSpc>
                <a:spcPct val="100000"/>
              </a:lnSpc>
              <a:spcBef>
                <a:spcPts val="0"/>
              </a:spcBef>
              <a:spcAft>
                <a:spcPts val="1000"/>
              </a:spcAft>
              <a:buClrTx/>
              <a:buSzTx/>
              <a:buNone/>
              <a:tabLst>
                <a:tab pos="457200" algn="l"/>
              </a:tabLst>
              <a:defRPr/>
            </a:pPr>
            <a:r>
              <a:rPr kumimoji="0" lang="en-GB" sz="2000"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Collaborate with other countries in the region</a:t>
            </a:r>
            <a:endParaRPr kumimoji="0" lang="en-NL" sz="2000"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4" name="Rectangle 4">
            <a:extLst>
              <a:ext uri="{FF2B5EF4-FFF2-40B4-BE49-F238E27FC236}">
                <a16:creationId xmlns:a16="http://schemas.microsoft.com/office/drawing/2014/main" id="{5A53C84B-6051-F443-6656-F5FCC35B6F52}"/>
              </a:ext>
            </a:extLst>
          </p:cNvPr>
          <p:cNvSpPr/>
          <p:nvPr/>
        </p:nvSpPr>
        <p:spPr>
          <a:xfrm>
            <a:off x="5869171" y="3760964"/>
            <a:ext cx="6112294" cy="6179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eaLnBrk="0" fontAlgn="base" hangingPunct="0">
              <a:spcAft>
                <a:spcPts val="1000"/>
              </a:spcAft>
              <a:tabLst>
                <a:tab pos="457200" algn="l"/>
              </a:tabLst>
            </a:pPr>
            <a:r>
              <a:rPr lang="en-GB" sz="1600" kern="0" dirty="0">
                <a:solidFill>
                  <a:srgbClr val="0061AD"/>
                </a:solidFill>
                <a:latin typeface="Calibri" panose="020F0502020204030204" pitchFamily="34" charset="0"/>
                <a:cs typeface="Calibri" panose="020F0502020204030204" pitchFamily="34" charset="0"/>
              </a:rPr>
              <a:t>to </a:t>
            </a:r>
            <a:r>
              <a:rPr lang="en-GB" sz="1600" b="1" kern="0" dirty="0">
                <a:solidFill>
                  <a:srgbClr val="0061AD"/>
                </a:solidFill>
                <a:latin typeface="Calibri" panose="020F0502020204030204" pitchFamily="34" charset="0"/>
                <a:cs typeface="Calibri" panose="020F0502020204030204" pitchFamily="34" charset="0"/>
              </a:rPr>
              <a:t>harmonise standards </a:t>
            </a:r>
            <a:r>
              <a:rPr lang="en-GB" sz="1600" kern="0" dirty="0">
                <a:solidFill>
                  <a:srgbClr val="0061AD"/>
                </a:solidFill>
                <a:latin typeface="Calibri" panose="020F0502020204030204" pitchFamily="34" charset="0"/>
                <a:cs typeface="Calibri" panose="020F0502020204030204" pitchFamily="34" charset="0"/>
              </a:rPr>
              <a:t>according to </a:t>
            </a:r>
            <a:r>
              <a:rPr lang="en-GB" sz="1600" b="1" kern="0" dirty="0">
                <a:solidFill>
                  <a:srgbClr val="0061AD"/>
                </a:solidFill>
                <a:latin typeface="Calibri" panose="020F0502020204030204" pitchFamily="34" charset="0"/>
                <a:cs typeface="Calibri" panose="020F0502020204030204" pitchFamily="34" charset="0"/>
              </a:rPr>
              <a:t>international best practices </a:t>
            </a:r>
            <a:r>
              <a:rPr lang="en-GB" sz="1600" kern="0" dirty="0">
                <a:solidFill>
                  <a:srgbClr val="0061AD"/>
                </a:solidFill>
                <a:latin typeface="Calibri" panose="020F0502020204030204" pitchFamily="34" charset="0"/>
                <a:cs typeface="Calibri" panose="020F0502020204030204" pitchFamily="34" charset="0"/>
              </a:rPr>
              <a:t>and to share resources and lessons learned</a:t>
            </a:r>
            <a:endParaRPr lang="en-NL" sz="1600" kern="0" dirty="0">
              <a:solidFill>
                <a:srgbClr val="0061AD"/>
              </a:solidFill>
              <a:latin typeface="Calibri" panose="020F0502020204030204" pitchFamily="34" charset="0"/>
              <a:cs typeface="Calibri" panose="020F0502020204030204" pitchFamily="34" charset="0"/>
            </a:endParaRPr>
          </a:p>
        </p:txBody>
      </p:sp>
      <p:sp>
        <p:nvSpPr>
          <p:cNvPr id="15" name="Rectangle 4">
            <a:extLst>
              <a:ext uri="{FF2B5EF4-FFF2-40B4-BE49-F238E27FC236}">
                <a16:creationId xmlns:a16="http://schemas.microsoft.com/office/drawing/2014/main" id="{8C5B76C0-2B59-CE73-88BE-10EDD1FE2BE6}"/>
              </a:ext>
            </a:extLst>
          </p:cNvPr>
          <p:cNvSpPr/>
          <p:nvPr/>
        </p:nvSpPr>
        <p:spPr>
          <a:xfrm>
            <a:off x="484410" y="4479471"/>
            <a:ext cx="5289069" cy="1153231"/>
          </a:xfrm>
          <a:prstGeom prst="rect">
            <a:avLst/>
          </a:prstGeom>
          <a:solidFill>
            <a:srgbClr val="00B050">
              <a:alpha val="7758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lvl="0" indent="0" algn="l" defTabSz="914400" rtl="0" eaLnBrk="0" fontAlgn="base" latinLnBrk="0" hangingPunct="0">
              <a:lnSpc>
                <a:spcPct val="100000"/>
              </a:lnSpc>
              <a:spcBef>
                <a:spcPts val="0"/>
              </a:spcBef>
              <a:spcAft>
                <a:spcPts val="1000"/>
              </a:spcAft>
              <a:buClrTx/>
              <a:buSzTx/>
              <a:buNone/>
              <a:tabLst>
                <a:tab pos="457200" algn="l"/>
              </a:tabLst>
              <a:defRPr/>
            </a:pPr>
            <a:r>
              <a:rPr kumimoji="0" lang="en-GB" sz="2000"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Aim to implement a MVE (monitoring, verification and enforcement) regime </a:t>
            </a:r>
            <a:endParaRPr kumimoji="0" lang="en-NL" sz="2000"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6" name="Rectangle 4">
            <a:extLst>
              <a:ext uri="{FF2B5EF4-FFF2-40B4-BE49-F238E27FC236}">
                <a16:creationId xmlns:a16="http://schemas.microsoft.com/office/drawing/2014/main" id="{6E91382E-06A5-0B36-8451-69B5A0992D30}"/>
              </a:ext>
            </a:extLst>
          </p:cNvPr>
          <p:cNvSpPr/>
          <p:nvPr/>
        </p:nvSpPr>
        <p:spPr>
          <a:xfrm>
            <a:off x="5869169" y="4476730"/>
            <a:ext cx="6112295" cy="1155973"/>
          </a:xfrm>
          <a:prstGeom prst="rect">
            <a:avLst/>
          </a:prstGeom>
          <a:solidFill>
            <a:schemeClr val="bg1">
              <a:lumMod val="8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eaLnBrk="0" fontAlgn="base" hangingPunct="0">
              <a:tabLst>
                <a:tab pos="457200" algn="l"/>
              </a:tabLst>
            </a:pPr>
            <a:r>
              <a:rPr lang="en-GB" sz="1600" kern="0" dirty="0">
                <a:solidFill>
                  <a:srgbClr val="0061AD"/>
                </a:solidFill>
                <a:latin typeface="Calibri" panose="020F0502020204030204" pitchFamily="34" charset="0"/>
                <a:cs typeface="Calibri" panose="020F0502020204030204" pitchFamily="34" charset="0"/>
              </a:rPr>
              <a:t>within the </a:t>
            </a:r>
            <a:r>
              <a:rPr lang="en-GB" sz="1600" b="1" kern="0" dirty="0">
                <a:solidFill>
                  <a:srgbClr val="0061AD"/>
                </a:solidFill>
                <a:latin typeface="Calibri" panose="020F0502020204030204" pitchFamily="34" charset="0"/>
                <a:cs typeface="Calibri" panose="020F0502020204030204" pitchFamily="34" charset="0"/>
              </a:rPr>
              <a:t>national legal framework </a:t>
            </a:r>
            <a:r>
              <a:rPr lang="en-GB" sz="1600" kern="0" dirty="0">
                <a:solidFill>
                  <a:srgbClr val="0061AD"/>
                </a:solidFill>
                <a:latin typeface="Calibri" panose="020F0502020204030204" pitchFamily="34" charset="0"/>
                <a:cs typeface="Calibri" panose="020F0502020204030204" pitchFamily="34" charset="0"/>
              </a:rPr>
              <a:t>in time </a:t>
            </a:r>
          </a:p>
          <a:p>
            <a:pPr marL="180975" indent="-180975" eaLnBrk="0" fontAlgn="base" hangingPunct="0">
              <a:buFont typeface="Arial" panose="020B0604020202020204" pitchFamily="34" charset="0"/>
              <a:buChar char="•"/>
              <a:tabLst>
                <a:tab pos="457200" algn="l"/>
              </a:tabLst>
            </a:pPr>
            <a:r>
              <a:rPr lang="en-GB" sz="1600" kern="0" dirty="0">
                <a:solidFill>
                  <a:srgbClr val="0061AD"/>
                </a:solidFill>
                <a:latin typeface="Calibri" panose="020F0502020204030204" pitchFamily="34" charset="0"/>
                <a:cs typeface="Calibri" panose="020F0502020204030204" pitchFamily="34" charset="0"/>
              </a:rPr>
              <a:t>to coincide with the adoption of MEPS and </a:t>
            </a:r>
          </a:p>
          <a:p>
            <a:pPr marL="180975" indent="-180975" eaLnBrk="0" fontAlgn="base" hangingPunct="0">
              <a:buFont typeface="Arial" panose="020B0604020202020204" pitchFamily="34" charset="0"/>
              <a:buChar char="•"/>
              <a:tabLst>
                <a:tab pos="457200" algn="l"/>
              </a:tabLst>
            </a:pPr>
            <a:r>
              <a:rPr lang="en-GB" sz="1600" kern="0" dirty="0">
                <a:solidFill>
                  <a:srgbClr val="0061AD"/>
                </a:solidFill>
                <a:latin typeface="Calibri" panose="020F0502020204030204" pitchFamily="34" charset="0"/>
                <a:cs typeface="Calibri" panose="020F0502020204030204" pitchFamily="34" charset="0"/>
              </a:rPr>
              <a:t>to ensure accurate and reliable measurement of the energy efficiency of motor system components</a:t>
            </a:r>
          </a:p>
          <a:p>
            <a:pPr eaLnBrk="0" fontAlgn="base" hangingPunct="0">
              <a:spcAft>
                <a:spcPts val="1000"/>
              </a:spcAft>
              <a:tabLst>
                <a:tab pos="457200" algn="l"/>
              </a:tabLst>
            </a:pPr>
            <a:endParaRPr lang="en-GB" sz="1600" kern="0" dirty="0">
              <a:solidFill>
                <a:srgbClr val="0061AD"/>
              </a:solidFill>
              <a:latin typeface="Calibri" panose="020F0502020204030204" pitchFamily="34" charset="0"/>
              <a:cs typeface="Calibri" panose="020F0502020204030204" pitchFamily="34" charset="0"/>
            </a:endParaRPr>
          </a:p>
        </p:txBody>
      </p:sp>
      <p:sp>
        <p:nvSpPr>
          <p:cNvPr id="20" name="Footer Placeholder 3">
            <a:extLst>
              <a:ext uri="{FF2B5EF4-FFF2-40B4-BE49-F238E27FC236}">
                <a16:creationId xmlns:a16="http://schemas.microsoft.com/office/drawing/2014/main" id="{C9F830EA-D910-4771-567C-CF93A3282DB4}"/>
              </a:ext>
            </a:extLst>
          </p:cNvPr>
          <p:cNvSpPr>
            <a:spLocks noGrp="1"/>
          </p:cNvSpPr>
          <p:nvPr>
            <p:ph type="ftr" sz="quarter" idx="11"/>
          </p:nvPr>
        </p:nvSpPr>
        <p:spPr>
          <a:xfrm>
            <a:off x="609600" y="6245225"/>
            <a:ext cx="3860800" cy="476250"/>
          </a:xfrm>
        </p:spPr>
        <p:txBody>
          <a:bodyPr/>
          <a:lstStyle/>
          <a:p>
            <a:r>
              <a:rPr lang="en-US" altLang="en-US" dirty="0"/>
              <a:t>U4E Webinar on Electric Motor Systems 2024</a:t>
            </a:r>
          </a:p>
        </p:txBody>
      </p:sp>
      <p:pic>
        <p:nvPicPr>
          <p:cNvPr id="3" name="Picture 2">
            <a:extLst>
              <a:ext uri="{FF2B5EF4-FFF2-40B4-BE49-F238E27FC236}">
                <a16:creationId xmlns:a16="http://schemas.microsoft.com/office/drawing/2014/main" id="{E3C67AB5-BCB9-C399-25CE-C8CA36273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450" y="103747"/>
            <a:ext cx="1351483" cy="1238315"/>
          </a:xfrm>
          <a:prstGeom prst="rect">
            <a:avLst/>
          </a:prstGeom>
        </p:spPr>
      </p:pic>
    </p:spTree>
    <p:extLst>
      <p:ext uri="{BB962C8B-B14F-4D97-AF65-F5344CB8AC3E}">
        <p14:creationId xmlns:p14="http://schemas.microsoft.com/office/powerpoint/2010/main" val="2989954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9FCC8-B7BC-1BB6-BE41-08133D7780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4C488-3780-B4E4-70A1-1F0ECF437ADC}"/>
              </a:ext>
            </a:extLst>
          </p:cNvPr>
          <p:cNvSpPr>
            <a:spLocks noGrp="1"/>
          </p:cNvSpPr>
          <p:nvPr>
            <p:ph type="title"/>
          </p:nvPr>
        </p:nvSpPr>
        <p:spPr/>
        <p:txBody>
          <a:bodyPr/>
          <a:lstStyle/>
          <a:p>
            <a:r>
              <a:rPr lang="en-GB" dirty="0"/>
              <a:t>5. Key recommendations (1/2)</a:t>
            </a:r>
          </a:p>
        </p:txBody>
      </p:sp>
      <p:sp>
        <p:nvSpPr>
          <p:cNvPr id="5" name="Slide Number Placeholder 4">
            <a:extLst>
              <a:ext uri="{FF2B5EF4-FFF2-40B4-BE49-F238E27FC236}">
                <a16:creationId xmlns:a16="http://schemas.microsoft.com/office/drawing/2014/main" id="{25AA5FA6-BE23-B408-AC15-1DD3B96B2904}"/>
              </a:ext>
            </a:extLst>
          </p:cNvPr>
          <p:cNvSpPr>
            <a:spLocks noGrp="1"/>
          </p:cNvSpPr>
          <p:nvPr>
            <p:ph type="sldNum" sz="quarter" idx="12"/>
          </p:nvPr>
        </p:nvSpPr>
        <p:spPr/>
        <p:txBody>
          <a:bodyPr/>
          <a:lstStyle/>
          <a:p>
            <a:pPr>
              <a:defRPr/>
            </a:pPr>
            <a:fld id="{9FC44830-9AF3-454A-BA94-F3CD35966DD5}" type="slidenum">
              <a:rPr lang="en-US" altLang="en-US" smtClean="0"/>
              <a:pPr>
                <a:defRPr/>
              </a:pPr>
              <a:t>21</a:t>
            </a:fld>
            <a:endParaRPr lang="en-US" altLang="en-US" dirty="0"/>
          </a:p>
        </p:txBody>
      </p:sp>
      <p:sp>
        <p:nvSpPr>
          <p:cNvPr id="9" name="Rectangle 4">
            <a:extLst>
              <a:ext uri="{FF2B5EF4-FFF2-40B4-BE49-F238E27FC236}">
                <a16:creationId xmlns:a16="http://schemas.microsoft.com/office/drawing/2014/main" id="{766FEA3B-6D8A-596D-B39F-609F09B15B88}"/>
              </a:ext>
            </a:extLst>
          </p:cNvPr>
          <p:cNvSpPr/>
          <p:nvPr/>
        </p:nvSpPr>
        <p:spPr>
          <a:xfrm>
            <a:off x="484411" y="1417636"/>
            <a:ext cx="5108314" cy="26829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eaLnBrk="0" fontAlgn="base" hangingPunct="0">
              <a:spcAft>
                <a:spcPts val="1000"/>
              </a:spcAft>
              <a:tabLst>
                <a:tab pos="457200" algn="l"/>
              </a:tabLst>
            </a:pPr>
            <a:r>
              <a:rPr lang="en-GB" kern="0" dirty="0">
                <a:solidFill>
                  <a:schemeClr val="bg1"/>
                </a:solidFill>
                <a:latin typeface="Calibri" panose="020F0502020204030204" pitchFamily="34" charset="0"/>
                <a:cs typeface="Calibri" panose="020F0502020204030204" pitchFamily="34" charset="0"/>
              </a:rPr>
              <a:t>Use voluntary</a:t>
            </a:r>
            <a:r>
              <a:rPr lang="en-GB" b="1" kern="0" dirty="0">
                <a:solidFill>
                  <a:schemeClr val="bg1"/>
                </a:solidFill>
                <a:latin typeface="Calibri" panose="020F0502020204030204" pitchFamily="34" charset="0"/>
                <a:cs typeface="Calibri" panose="020F0502020204030204" pitchFamily="34" charset="0"/>
              </a:rPr>
              <a:t> supporting policies </a:t>
            </a:r>
            <a:r>
              <a:rPr lang="en-GB" kern="0" dirty="0">
                <a:solidFill>
                  <a:schemeClr val="bg1"/>
                </a:solidFill>
                <a:latin typeface="Calibri" panose="020F0502020204030204" pitchFamily="34" charset="0"/>
                <a:cs typeface="Calibri" panose="020F0502020204030204" pitchFamily="34" charset="0"/>
              </a:rPr>
              <a:t>e.g.</a:t>
            </a:r>
          </a:p>
        </p:txBody>
      </p:sp>
      <p:sp>
        <p:nvSpPr>
          <p:cNvPr id="10" name="Rectangle 4">
            <a:extLst>
              <a:ext uri="{FF2B5EF4-FFF2-40B4-BE49-F238E27FC236}">
                <a16:creationId xmlns:a16="http://schemas.microsoft.com/office/drawing/2014/main" id="{2884E4F2-C390-3950-4B7C-5627C418C113}"/>
              </a:ext>
            </a:extLst>
          </p:cNvPr>
          <p:cNvSpPr/>
          <p:nvPr/>
        </p:nvSpPr>
        <p:spPr>
          <a:xfrm>
            <a:off x="5699051" y="1414895"/>
            <a:ext cx="6282414" cy="2697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180975" indent="-180975" eaLnBrk="0" fontAlgn="base" hangingPunct="0">
              <a:buFont typeface="Arial" panose="020B0604020202020204" pitchFamily="34" charset="0"/>
              <a:buChar char="•"/>
              <a:tabLst>
                <a:tab pos="457200" algn="l"/>
              </a:tabLst>
            </a:pPr>
            <a:r>
              <a:rPr lang="en-GB" sz="1600" kern="0" dirty="0">
                <a:solidFill>
                  <a:srgbClr val="0061AD"/>
                </a:solidFill>
                <a:latin typeface="Calibri" panose="020F0502020204030204" pitchFamily="34" charset="0"/>
                <a:cs typeface="Calibri" panose="020F0502020204030204" pitchFamily="34" charset="0"/>
              </a:rPr>
              <a:t>communication campaigns to educate, inform and build capacities; </a:t>
            </a:r>
          </a:p>
          <a:p>
            <a:pPr marL="180975" indent="-180975" eaLnBrk="0" fontAlgn="base" hangingPunct="0">
              <a:buFont typeface="Arial" panose="020B0604020202020204" pitchFamily="34" charset="0"/>
              <a:buChar char="•"/>
              <a:tabLst>
                <a:tab pos="457200" algn="l"/>
              </a:tabLst>
            </a:pPr>
            <a:r>
              <a:rPr lang="en-GB" sz="1600" kern="0" dirty="0">
                <a:solidFill>
                  <a:srgbClr val="0061AD"/>
                </a:solidFill>
                <a:latin typeface="Calibri" panose="020F0502020204030204" pitchFamily="34" charset="0"/>
                <a:cs typeface="Calibri" panose="020F0502020204030204" pitchFamily="34" charset="0"/>
              </a:rPr>
              <a:t>to improve </a:t>
            </a:r>
            <a:r>
              <a:rPr lang="en-GB" sz="1600" b="1" kern="0" dirty="0">
                <a:solidFill>
                  <a:srgbClr val="0061AD"/>
                </a:solidFill>
                <a:latin typeface="Calibri" panose="020F0502020204030204" pitchFamily="34" charset="0"/>
                <a:cs typeface="Calibri" panose="020F0502020204030204" pitchFamily="34" charset="0"/>
              </a:rPr>
              <a:t>energy management practices </a:t>
            </a:r>
            <a:r>
              <a:rPr lang="en-GB" sz="1600" kern="0" dirty="0">
                <a:solidFill>
                  <a:srgbClr val="0061AD"/>
                </a:solidFill>
                <a:latin typeface="Calibri" panose="020F0502020204030204" pitchFamily="34" charset="0"/>
                <a:cs typeface="Calibri" panose="020F0502020204030204" pitchFamily="34" charset="0"/>
              </a:rPr>
              <a:t>at the government, company, and industry level; </a:t>
            </a:r>
          </a:p>
          <a:p>
            <a:pPr marL="180975" indent="-180975" eaLnBrk="0" fontAlgn="base" hangingPunct="0">
              <a:buFont typeface="Arial" panose="020B0604020202020204" pitchFamily="34" charset="0"/>
              <a:buChar char="•"/>
              <a:tabLst>
                <a:tab pos="457200" algn="l"/>
              </a:tabLst>
            </a:pPr>
            <a:r>
              <a:rPr lang="en-GB" sz="1600" kern="0" dirty="0">
                <a:solidFill>
                  <a:srgbClr val="0061AD"/>
                </a:solidFill>
                <a:latin typeface="Calibri" panose="020F0502020204030204" pitchFamily="34" charset="0"/>
                <a:cs typeface="Calibri" panose="020F0502020204030204" pitchFamily="34" charset="0"/>
              </a:rPr>
              <a:t>to pull the market for new equipment above MEPS e.g. through </a:t>
            </a:r>
            <a:r>
              <a:rPr lang="en-GB" sz="1600" b="1" kern="0" dirty="0">
                <a:solidFill>
                  <a:srgbClr val="0061AD"/>
                </a:solidFill>
                <a:latin typeface="Calibri" panose="020F0502020204030204" pitchFamily="34" charset="0"/>
                <a:cs typeface="Calibri" panose="020F0502020204030204" pitchFamily="34" charset="0"/>
              </a:rPr>
              <a:t>Labelling and Green Public Procurement</a:t>
            </a:r>
            <a:r>
              <a:rPr lang="en-GB" sz="1600" kern="0" dirty="0">
                <a:solidFill>
                  <a:srgbClr val="0061AD"/>
                </a:solidFill>
                <a:latin typeface="Calibri" panose="020F0502020204030204" pitchFamily="34" charset="0"/>
                <a:cs typeface="Calibri" panose="020F0502020204030204" pitchFamily="34" charset="0"/>
              </a:rPr>
              <a:t>; </a:t>
            </a:r>
          </a:p>
          <a:p>
            <a:pPr marL="180975" indent="-180975" eaLnBrk="0" fontAlgn="base" hangingPunct="0">
              <a:buFont typeface="Arial" panose="020B0604020202020204" pitchFamily="34" charset="0"/>
              <a:buChar char="•"/>
              <a:tabLst>
                <a:tab pos="457200" algn="l"/>
              </a:tabLst>
            </a:pPr>
            <a:r>
              <a:rPr lang="en-GB" sz="1600" kern="0" dirty="0">
                <a:solidFill>
                  <a:srgbClr val="0061AD"/>
                </a:solidFill>
                <a:latin typeface="Calibri" panose="020F0502020204030204" pitchFamily="34" charset="0"/>
                <a:cs typeface="Calibri" panose="020F0502020204030204" pitchFamily="34" charset="0"/>
              </a:rPr>
              <a:t>to accelerate the renovation of inefficient motor systems in the installed base; </a:t>
            </a:r>
          </a:p>
          <a:p>
            <a:pPr marL="180975" indent="-180975" eaLnBrk="0" fontAlgn="base" hangingPunct="0">
              <a:buFont typeface="Arial" panose="020B0604020202020204" pitchFamily="34" charset="0"/>
              <a:buChar char="•"/>
              <a:tabLst>
                <a:tab pos="457200" algn="l"/>
              </a:tabLst>
            </a:pPr>
            <a:r>
              <a:rPr lang="en-GB" sz="1600" kern="0" dirty="0">
                <a:solidFill>
                  <a:srgbClr val="0061AD"/>
                </a:solidFill>
                <a:latin typeface="Calibri" panose="020F0502020204030204" pitchFamily="34" charset="0"/>
                <a:cs typeface="Calibri" panose="020F0502020204030204" pitchFamily="34" charset="0"/>
              </a:rPr>
              <a:t>to </a:t>
            </a:r>
            <a:r>
              <a:rPr lang="en-GB" sz="1600" b="1" kern="0" dirty="0">
                <a:solidFill>
                  <a:srgbClr val="0061AD"/>
                </a:solidFill>
                <a:latin typeface="Calibri" panose="020F0502020204030204" pitchFamily="34" charset="0"/>
                <a:cs typeface="Calibri" panose="020F0502020204030204" pitchFamily="34" charset="0"/>
              </a:rPr>
              <a:t>improve repair practices </a:t>
            </a:r>
            <a:r>
              <a:rPr lang="en-GB" sz="1600" kern="0" dirty="0">
                <a:solidFill>
                  <a:srgbClr val="0061AD"/>
                </a:solidFill>
                <a:latin typeface="Calibri" panose="020F0502020204030204" pitchFamily="34" charset="0"/>
                <a:cs typeface="Calibri" panose="020F0502020204030204" pitchFamily="34" charset="0"/>
              </a:rPr>
              <a:t>and to adopt best practices in shops to yield professional repairs so motors meet their original performance;</a:t>
            </a:r>
          </a:p>
          <a:p>
            <a:pPr marL="180975" indent="-180975" eaLnBrk="0" fontAlgn="base" hangingPunct="0">
              <a:buFont typeface="Arial" panose="020B0604020202020204" pitchFamily="34" charset="0"/>
              <a:buChar char="•"/>
              <a:tabLst>
                <a:tab pos="457200" algn="l"/>
              </a:tabLst>
            </a:pPr>
            <a:r>
              <a:rPr lang="en-GB" sz="1600" kern="0" dirty="0">
                <a:solidFill>
                  <a:srgbClr val="0061AD"/>
                </a:solidFill>
                <a:latin typeface="Calibri" panose="020F0502020204030204" pitchFamily="34" charset="0"/>
                <a:cs typeface="Calibri" panose="020F0502020204030204" pitchFamily="34" charset="0"/>
              </a:rPr>
              <a:t>Conduct targeted </a:t>
            </a:r>
            <a:r>
              <a:rPr lang="en-GB" sz="1600" b="1" kern="0" dirty="0">
                <a:solidFill>
                  <a:srgbClr val="0061AD"/>
                </a:solidFill>
                <a:latin typeface="Calibri" panose="020F0502020204030204" pitchFamily="34" charset="0"/>
                <a:cs typeface="Calibri" panose="020F0502020204030204" pitchFamily="34" charset="0"/>
              </a:rPr>
              <a:t>outreach and training </a:t>
            </a:r>
            <a:r>
              <a:rPr lang="en-GB" sz="1600" kern="0" dirty="0">
                <a:solidFill>
                  <a:srgbClr val="0061AD"/>
                </a:solidFill>
                <a:latin typeface="Calibri" panose="020F0502020204030204" pitchFamily="34" charset="0"/>
                <a:cs typeface="Calibri" panose="020F0502020204030204" pitchFamily="34" charset="0"/>
              </a:rPr>
              <a:t>to inform, educate, and gain the support of key stakeholders. </a:t>
            </a:r>
          </a:p>
        </p:txBody>
      </p:sp>
      <p:sp>
        <p:nvSpPr>
          <p:cNvPr id="11" name="Rectangle 4">
            <a:extLst>
              <a:ext uri="{FF2B5EF4-FFF2-40B4-BE49-F238E27FC236}">
                <a16:creationId xmlns:a16="http://schemas.microsoft.com/office/drawing/2014/main" id="{AE0F18A6-D5C9-37C1-147B-DE44F6FFF453}"/>
              </a:ext>
            </a:extLst>
          </p:cNvPr>
          <p:cNvSpPr/>
          <p:nvPr/>
        </p:nvSpPr>
        <p:spPr>
          <a:xfrm>
            <a:off x="484411" y="4218678"/>
            <a:ext cx="5108315" cy="616887"/>
          </a:xfrm>
          <a:prstGeom prst="rect">
            <a:avLst/>
          </a:prstGeom>
          <a:solidFill>
            <a:srgbClr val="7030A0">
              <a:alpha val="741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eaLnBrk="0" fontAlgn="base" hangingPunct="0">
              <a:spcAft>
                <a:spcPts val="1000"/>
              </a:spcAft>
              <a:tabLst>
                <a:tab pos="457200" algn="l"/>
              </a:tabLst>
            </a:pPr>
            <a:r>
              <a:rPr lang="en-GB" kern="0" dirty="0">
                <a:solidFill>
                  <a:schemeClr val="bg1"/>
                </a:solidFill>
                <a:latin typeface="Calibri" panose="020F0502020204030204" pitchFamily="34" charset="0"/>
                <a:cs typeface="Calibri" panose="020F0502020204030204" pitchFamily="34" charset="0"/>
              </a:rPr>
              <a:t>Conduct </a:t>
            </a:r>
            <a:r>
              <a:rPr lang="en-GB" b="1" kern="0" dirty="0">
                <a:solidFill>
                  <a:schemeClr val="bg1"/>
                </a:solidFill>
                <a:latin typeface="Calibri" panose="020F0502020204030204" pitchFamily="34" charset="0"/>
                <a:cs typeface="Calibri" panose="020F0502020204030204" pitchFamily="34" charset="0"/>
              </a:rPr>
              <a:t>market analysis </a:t>
            </a:r>
          </a:p>
        </p:txBody>
      </p:sp>
      <p:sp>
        <p:nvSpPr>
          <p:cNvPr id="12" name="Rectangle 4">
            <a:extLst>
              <a:ext uri="{FF2B5EF4-FFF2-40B4-BE49-F238E27FC236}">
                <a16:creationId xmlns:a16="http://schemas.microsoft.com/office/drawing/2014/main" id="{5D7C5C5A-E9D0-77E7-8394-D49C0DD55C5A}"/>
              </a:ext>
            </a:extLst>
          </p:cNvPr>
          <p:cNvSpPr/>
          <p:nvPr/>
        </p:nvSpPr>
        <p:spPr>
          <a:xfrm>
            <a:off x="5699052" y="4217462"/>
            <a:ext cx="6282413" cy="617901"/>
          </a:xfrm>
          <a:prstGeom prst="rect">
            <a:avLst/>
          </a:prstGeom>
          <a:solidFill>
            <a:schemeClr val="bg1">
              <a:lumMod val="8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eaLnBrk="0" fontAlgn="base" hangingPunct="0">
              <a:spcAft>
                <a:spcPts val="1000"/>
              </a:spcAft>
              <a:tabLst>
                <a:tab pos="457200" algn="l"/>
              </a:tabLst>
            </a:pPr>
            <a:r>
              <a:rPr lang="en-GB" sz="1600" kern="0" dirty="0">
                <a:solidFill>
                  <a:srgbClr val="0061AD"/>
                </a:solidFill>
                <a:latin typeface="Calibri" panose="020F0502020204030204" pitchFamily="34" charset="0"/>
                <a:cs typeface="Calibri" panose="020F0502020204030204" pitchFamily="34" charset="0"/>
              </a:rPr>
              <a:t>to understand </a:t>
            </a:r>
            <a:r>
              <a:rPr lang="en-GB" sz="1600" b="1" kern="0" dirty="0">
                <a:solidFill>
                  <a:srgbClr val="0061AD"/>
                </a:solidFill>
                <a:latin typeface="Calibri" panose="020F0502020204030204" pitchFamily="34" charset="0"/>
                <a:cs typeface="Calibri" panose="020F0502020204030204" pitchFamily="34" charset="0"/>
              </a:rPr>
              <a:t>financial barriers</a:t>
            </a:r>
            <a:r>
              <a:rPr lang="en-GB" sz="1600" kern="0" dirty="0">
                <a:solidFill>
                  <a:srgbClr val="0061AD"/>
                </a:solidFill>
                <a:latin typeface="Calibri" panose="020F0502020204030204" pitchFamily="34" charset="0"/>
                <a:cs typeface="Calibri" panose="020F0502020204030204" pitchFamily="34" charset="0"/>
              </a:rPr>
              <a:t>; bring </a:t>
            </a:r>
            <a:r>
              <a:rPr lang="en-GB" sz="1600" b="1" kern="0" dirty="0">
                <a:solidFill>
                  <a:srgbClr val="0061AD"/>
                </a:solidFill>
                <a:latin typeface="Calibri" panose="020F0502020204030204" pitchFamily="34" charset="0"/>
                <a:cs typeface="Calibri" panose="020F0502020204030204" pitchFamily="34" charset="0"/>
              </a:rPr>
              <a:t>financial delivery schemes </a:t>
            </a:r>
            <a:r>
              <a:rPr lang="en-GB" sz="1600" kern="0" dirty="0">
                <a:solidFill>
                  <a:srgbClr val="0061AD"/>
                </a:solidFill>
                <a:latin typeface="Calibri" panose="020F0502020204030204" pitchFamily="34" charset="0"/>
                <a:cs typeface="Calibri" panose="020F0502020204030204" pitchFamily="34" charset="0"/>
              </a:rPr>
              <a:t>in place to support voluntary actions </a:t>
            </a:r>
          </a:p>
        </p:txBody>
      </p:sp>
      <p:sp>
        <p:nvSpPr>
          <p:cNvPr id="13" name="Rectangle 4">
            <a:extLst>
              <a:ext uri="{FF2B5EF4-FFF2-40B4-BE49-F238E27FC236}">
                <a16:creationId xmlns:a16="http://schemas.microsoft.com/office/drawing/2014/main" id="{CBD22145-C8E0-3F6E-F011-48EAAA4A673F}"/>
              </a:ext>
            </a:extLst>
          </p:cNvPr>
          <p:cNvSpPr/>
          <p:nvPr/>
        </p:nvSpPr>
        <p:spPr>
          <a:xfrm>
            <a:off x="484411" y="4944721"/>
            <a:ext cx="5108314" cy="1094975"/>
          </a:xfrm>
          <a:prstGeom prst="rect">
            <a:avLst/>
          </a:prstGeom>
          <a:solidFill>
            <a:srgbClr val="AB7942">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lvl="0" indent="0" algn="l" defTabSz="914400" rtl="0" eaLnBrk="0" fontAlgn="base" latinLnBrk="0" hangingPunct="0">
              <a:lnSpc>
                <a:spcPct val="100000"/>
              </a:lnSpc>
              <a:spcBef>
                <a:spcPts val="0"/>
              </a:spcBef>
              <a:spcAft>
                <a:spcPts val="1000"/>
              </a:spcAft>
              <a:buClrTx/>
              <a:buSzTx/>
              <a:buNone/>
              <a:tabLst>
                <a:tab pos="457200" algn="l"/>
              </a:tabLst>
              <a:defRPr/>
            </a:pPr>
            <a:r>
              <a:rPr kumimoji="0" lang="en-GB"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Include the subject of circularity</a:t>
            </a:r>
            <a:endParaRPr kumimoji="0" lang="en-NL" i="0" u="none" strike="noStrike" kern="0" cap="none" spc="0" normalizeH="0" baseline="0" noProof="0" dirty="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4" name="Rectangle 4">
            <a:extLst>
              <a:ext uri="{FF2B5EF4-FFF2-40B4-BE49-F238E27FC236}">
                <a16:creationId xmlns:a16="http://schemas.microsoft.com/office/drawing/2014/main" id="{C9E2C428-62B2-751D-7394-024DE8C1878E}"/>
              </a:ext>
            </a:extLst>
          </p:cNvPr>
          <p:cNvSpPr/>
          <p:nvPr/>
        </p:nvSpPr>
        <p:spPr>
          <a:xfrm>
            <a:off x="5699051" y="4940210"/>
            <a:ext cx="6282414" cy="10990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eaLnBrk="0" fontAlgn="base" hangingPunct="0">
              <a:spcAft>
                <a:spcPts val="1000"/>
              </a:spcAft>
              <a:tabLst>
                <a:tab pos="457200" algn="l"/>
              </a:tabLst>
            </a:pPr>
            <a:r>
              <a:rPr lang="en-GB" sz="1600" kern="0" dirty="0">
                <a:solidFill>
                  <a:srgbClr val="0061AD"/>
                </a:solidFill>
                <a:latin typeface="Calibri" panose="020F0502020204030204" pitchFamily="34" charset="0"/>
                <a:cs typeface="Calibri" panose="020F0502020204030204" pitchFamily="34" charset="0"/>
              </a:rPr>
              <a:t>into relevant policies, aiming to </a:t>
            </a:r>
            <a:r>
              <a:rPr lang="en-GB" sz="1600" b="1" kern="0" dirty="0">
                <a:solidFill>
                  <a:srgbClr val="0061AD"/>
                </a:solidFill>
                <a:latin typeface="Calibri" panose="020F0502020204030204" pitchFamily="34" charset="0"/>
                <a:cs typeface="Calibri" panose="020F0502020204030204" pitchFamily="34" charset="0"/>
              </a:rPr>
              <a:t>minimise the impact </a:t>
            </a:r>
            <a:r>
              <a:rPr lang="en-GB" sz="1600" kern="0" dirty="0">
                <a:solidFill>
                  <a:srgbClr val="0061AD"/>
                </a:solidFill>
                <a:latin typeface="Calibri" panose="020F0502020204030204" pitchFamily="34" charset="0"/>
                <a:cs typeface="Calibri" panose="020F0502020204030204" pitchFamily="34" charset="0"/>
              </a:rPr>
              <a:t>on human health and the environment, and </a:t>
            </a:r>
            <a:r>
              <a:rPr lang="en-GB" sz="1600" b="1" kern="0" dirty="0">
                <a:solidFill>
                  <a:srgbClr val="0061AD"/>
                </a:solidFill>
                <a:latin typeface="Calibri" panose="020F0502020204030204" pitchFamily="34" charset="0"/>
                <a:cs typeface="Calibri" panose="020F0502020204030204" pitchFamily="34" charset="0"/>
              </a:rPr>
              <a:t>reducing waste and environmental impacts</a:t>
            </a:r>
            <a:r>
              <a:rPr lang="en-GB" sz="1600" kern="0" dirty="0">
                <a:solidFill>
                  <a:srgbClr val="0061AD"/>
                </a:solidFill>
                <a:latin typeface="Calibri" panose="020F0502020204030204" pitchFamily="34" charset="0"/>
                <a:cs typeface="Calibri" panose="020F0502020204030204" pitchFamily="34" charset="0"/>
              </a:rPr>
              <a:t>, and - ultimately - eliminated through the principles of durability, repairability, reuse, remanufacturing, and recycling. </a:t>
            </a:r>
            <a:endParaRPr lang="en-NL" sz="1600" kern="0" dirty="0">
              <a:solidFill>
                <a:srgbClr val="0061AD"/>
              </a:solidFill>
              <a:latin typeface="Calibri" panose="020F0502020204030204" pitchFamily="34" charset="0"/>
              <a:cs typeface="Calibri" panose="020F0502020204030204" pitchFamily="34" charset="0"/>
            </a:endParaRPr>
          </a:p>
        </p:txBody>
      </p:sp>
      <p:sp>
        <p:nvSpPr>
          <p:cNvPr id="20" name="Footer Placeholder 3">
            <a:extLst>
              <a:ext uri="{FF2B5EF4-FFF2-40B4-BE49-F238E27FC236}">
                <a16:creationId xmlns:a16="http://schemas.microsoft.com/office/drawing/2014/main" id="{066D04D1-8BEA-9715-23A0-B052B2573E2C}"/>
              </a:ext>
            </a:extLst>
          </p:cNvPr>
          <p:cNvSpPr>
            <a:spLocks noGrp="1"/>
          </p:cNvSpPr>
          <p:nvPr>
            <p:ph type="ftr" sz="quarter" idx="11"/>
          </p:nvPr>
        </p:nvSpPr>
        <p:spPr>
          <a:xfrm>
            <a:off x="609600" y="6245225"/>
            <a:ext cx="3860800" cy="476250"/>
          </a:xfrm>
        </p:spPr>
        <p:txBody>
          <a:bodyPr/>
          <a:lstStyle/>
          <a:p>
            <a:r>
              <a:rPr lang="en-US" altLang="en-US" dirty="0"/>
              <a:t>U4E Webinar on Electric Motor Systems 2024</a:t>
            </a:r>
          </a:p>
        </p:txBody>
      </p:sp>
      <p:pic>
        <p:nvPicPr>
          <p:cNvPr id="3" name="Picture 2">
            <a:extLst>
              <a:ext uri="{FF2B5EF4-FFF2-40B4-BE49-F238E27FC236}">
                <a16:creationId xmlns:a16="http://schemas.microsoft.com/office/drawing/2014/main" id="{0BCFE374-26E1-28C3-0C3E-2D3D89213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540" y="103747"/>
            <a:ext cx="1351394" cy="1238233"/>
          </a:xfrm>
          <a:prstGeom prst="rect">
            <a:avLst/>
          </a:prstGeom>
        </p:spPr>
      </p:pic>
    </p:spTree>
    <p:extLst>
      <p:ext uri="{BB962C8B-B14F-4D97-AF65-F5344CB8AC3E}">
        <p14:creationId xmlns:p14="http://schemas.microsoft.com/office/powerpoint/2010/main" val="1525766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DBFCCD6-E1EA-4591-8E77-00820A0F92B6}"/>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1588" y="19050"/>
            <a:ext cx="12188825" cy="6858000"/>
          </a:xfrm>
        </p:spPr>
      </p:pic>
      <p:sp>
        <p:nvSpPr>
          <p:cNvPr id="13" name="Rectangle 12">
            <a:extLst>
              <a:ext uri="{FF2B5EF4-FFF2-40B4-BE49-F238E27FC236}">
                <a16:creationId xmlns:a16="http://schemas.microsoft.com/office/drawing/2014/main" id="{FA3DDC0C-F175-8C4A-A061-E938690B5EAA}"/>
              </a:ext>
            </a:extLst>
          </p:cNvPr>
          <p:cNvSpPr/>
          <p:nvPr/>
        </p:nvSpPr>
        <p:spPr>
          <a:xfrm>
            <a:off x="1588" y="-3969"/>
            <a:ext cx="12188825" cy="68810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 Roboto"/>
              <a:ea typeface="+mn-ea"/>
              <a:cs typeface="+mn-cs"/>
            </a:endParaRPr>
          </a:p>
        </p:txBody>
      </p:sp>
      <p:pic>
        <p:nvPicPr>
          <p:cNvPr id="2970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13" y="-1146175"/>
            <a:ext cx="12315825" cy="1031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1CFC576-DFC4-FA4B-974D-B54419CB2C48}"/>
              </a:ext>
            </a:extLst>
          </p:cNvPr>
          <p:cNvSpPr txBox="1"/>
          <p:nvPr/>
        </p:nvSpPr>
        <p:spPr>
          <a:xfrm>
            <a:off x="2654596" y="5280819"/>
            <a:ext cx="1055097" cy="338554"/>
          </a:xfrm>
          <a:prstGeom prst="rect">
            <a:avLst/>
          </a:prstGeom>
          <a:noFill/>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FFFFFF"/>
                </a:solidFill>
                <a:effectLst/>
                <a:uLnTx/>
                <a:uFillTx/>
                <a:latin typeface=" Roboto"/>
                <a:ea typeface="Roboto" panose="020B0604020202020204" charset="0"/>
                <a:cs typeface="Roboto" panose="020B0604020202020204" charset="0"/>
              </a:rPr>
              <a:t>PHONE</a:t>
            </a:r>
          </a:p>
        </p:txBody>
      </p:sp>
      <p:sp>
        <p:nvSpPr>
          <p:cNvPr id="29702" name="TextBox 5"/>
          <p:cNvSpPr txBox="1">
            <a:spLocks noChangeArrowheads="1"/>
          </p:cNvSpPr>
          <p:nvPr/>
        </p:nvSpPr>
        <p:spPr bwMode="auto">
          <a:xfrm>
            <a:off x="2088357" y="5651500"/>
            <a:ext cx="2188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altLang="en-US" sz="1200" b="0" i="0" u="none" strike="noStrike" kern="1200" cap="none" spc="0" normalizeH="0" baseline="0" noProof="0">
                <a:ln>
                  <a:noFill/>
                </a:ln>
                <a:solidFill>
                  <a:srgbClr val="FFFFFF"/>
                </a:solidFill>
                <a:effectLst/>
                <a:uLnTx/>
                <a:uFillTx/>
                <a:latin typeface=" Roboto"/>
                <a:ea typeface="Roboto" panose="020B0604020202020204" charset="0"/>
                <a:cs typeface="Roboto" panose="020B0604020202020204" charset="0"/>
              </a:rPr>
              <a:t>+33 1 44 37 19 86</a:t>
            </a:r>
            <a:endParaRPr kumimoji="0" lang="en-US" altLang="en-US" sz="1200" b="0" i="0" u="none" strike="noStrike" kern="1200" cap="none" spc="0" normalizeH="0" baseline="0" noProof="0">
              <a:ln>
                <a:noFill/>
              </a:ln>
              <a:solidFill>
                <a:srgbClr val="FFFFFF"/>
              </a:solidFill>
              <a:effectLst/>
              <a:uLnTx/>
              <a:uFillTx/>
              <a:latin typeface=" Roboto"/>
              <a:ea typeface="Roboto" panose="020B0604020202020204" charset="0"/>
              <a:cs typeface="Roboto" panose="020B0604020202020204" charset="0"/>
            </a:endParaRPr>
          </a:p>
        </p:txBody>
      </p:sp>
      <p:sp>
        <p:nvSpPr>
          <p:cNvPr id="7" name="TextBox 6">
            <a:extLst>
              <a:ext uri="{FF2B5EF4-FFF2-40B4-BE49-F238E27FC236}">
                <a16:creationId xmlns:a16="http://schemas.microsoft.com/office/drawing/2014/main" id="{B6BA6BA2-CB02-9F49-814E-D537661A4801}"/>
              </a:ext>
            </a:extLst>
          </p:cNvPr>
          <p:cNvSpPr txBox="1"/>
          <p:nvPr/>
        </p:nvSpPr>
        <p:spPr>
          <a:xfrm>
            <a:off x="5626363" y="5280819"/>
            <a:ext cx="979756" cy="338554"/>
          </a:xfrm>
          <a:prstGeom prst="rect">
            <a:avLst/>
          </a:prstGeom>
          <a:noFill/>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FFFFFF"/>
                </a:solidFill>
                <a:effectLst/>
                <a:uLnTx/>
                <a:uFillTx/>
                <a:latin typeface=" Roboto"/>
                <a:ea typeface="Roboto" panose="020B0604020202020204" charset="0"/>
                <a:cs typeface="Roboto" panose="020B0604020202020204" charset="0"/>
              </a:rPr>
              <a:t>EMAIL</a:t>
            </a:r>
          </a:p>
        </p:txBody>
      </p:sp>
      <p:sp>
        <p:nvSpPr>
          <p:cNvPr id="29704" name="TextBox 7"/>
          <p:cNvSpPr txBox="1">
            <a:spLocks noChangeArrowheads="1"/>
          </p:cNvSpPr>
          <p:nvPr/>
        </p:nvSpPr>
        <p:spPr bwMode="auto">
          <a:xfrm>
            <a:off x="5022057" y="5651500"/>
            <a:ext cx="2188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Roboto" panose="020B0604020202020204" charset="0"/>
                <a:ea typeface="Roboto" panose="020B0604020202020204" charset="0"/>
                <a:cs typeface="Roboto" panose="020B0604020202020204" charset="0"/>
              </a:rPr>
              <a:t>unep-u4e@un.org</a:t>
            </a:r>
          </a:p>
        </p:txBody>
      </p:sp>
      <p:sp>
        <p:nvSpPr>
          <p:cNvPr id="9" name="TextBox 8">
            <a:extLst>
              <a:ext uri="{FF2B5EF4-FFF2-40B4-BE49-F238E27FC236}">
                <a16:creationId xmlns:a16="http://schemas.microsoft.com/office/drawing/2014/main" id="{05FA24BA-0E20-E84E-B8C2-D1B6FBE00E7C}"/>
              </a:ext>
            </a:extLst>
          </p:cNvPr>
          <p:cNvSpPr txBox="1"/>
          <p:nvPr/>
        </p:nvSpPr>
        <p:spPr>
          <a:xfrm>
            <a:off x="8487037" y="5280819"/>
            <a:ext cx="1308371" cy="338554"/>
          </a:xfrm>
          <a:prstGeom prst="rect">
            <a:avLst/>
          </a:prstGeom>
          <a:noFill/>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0" normalizeH="0" baseline="0" noProof="0">
                <a:ln>
                  <a:noFill/>
                </a:ln>
                <a:solidFill>
                  <a:srgbClr val="FFFFFF"/>
                </a:solidFill>
                <a:effectLst/>
                <a:uLnTx/>
                <a:uFillTx/>
                <a:latin typeface=" Roboto"/>
                <a:ea typeface="Roboto" panose="020B0604020202020204" charset="0"/>
                <a:cs typeface="Roboto" panose="020B0604020202020204" charset="0"/>
              </a:rPr>
              <a:t>WEBSITE</a:t>
            </a:r>
          </a:p>
        </p:txBody>
      </p:sp>
      <p:sp>
        <p:nvSpPr>
          <p:cNvPr id="29706" name="TextBox 9"/>
          <p:cNvSpPr txBox="1">
            <a:spLocks noChangeArrowheads="1"/>
          </p:cNvSpPr>
          <p:nvPr/>
        </p:nvSpPr>
        <p:spPr bwMode="auto">
          <a:xfrm>
            <a:off x="8047038" y="5651500"/>
            <a:ext cx="2188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 Roboto"/>
                <a:ea typeface="Roboto" panose="020B0604020202020204" charset="0"/>
                <a:cs typeface="Roboto" panose="020B0604020202020204" charset="0"/>
              </a:rPr>
              <a:t>united4efficiency.org</a:t>
            </a:r>
          </a:p>
        </p:txBody>
      </p:sp>
      <p:sp>
        <p:nvSpPr>
          <p:cNvPr id="14" name="Shape 2643">
            <a:extLst>
              <a:ext uri="{FF2B5EF4-FFF2-40B4-BE49-F238E27FC236}">
                <a16:creationId xmlns:a16="http://schemas.microsoft.com/office/drawing/2014/main" id="{5C8BBA7A-5E31-1340-B980-EF6AC859234F}"/>
              </a:ext>
            </a:extLst>
          </p:cNvPr>
          <p:cNvSpPr/>
          <p:nvPr/>
        </p:nvSpPr>
        <p:spPr>
          <a:xfrm>
            <a:off x="3055938" y="4743450"/>
            <a:ext cx="253207" cy="464344"/>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 Roboto"/>
              <a:ea typeface="Roboto" panose="020B0604020202020204" charset="0"/>
              <a:cs typeface="Roboto" panose="020B0604020202020204" charset="0"/>
              <a:sym typeface="Gill Sans"/>
            </a:endParaRPr>
          </a:p>
        </p:txBody>
      </p:sp>
      <p:sp>
        <p:nvSpPr>
          <p:cNvPr id="15" name="Shape 2944">
            <a:extLst>
              <a:ext uri="{FF2B5EF4-FFF2-40B4-BE49-F238E27FC236}">
                <a16:creationId xmlns:a16="http://schemas.microsoft.com/office/drawing/2014/main" id="{8638D6DF-CEAF-814D-A027-0B2AFDD4A031}"/>
              </a:ext>
            </a:extLst>
          </p:cNvPr>
          <p:cNvSpPr/>
          <p:nvPr/>
        </p:nvSpPr>
        <p:spPr>
          <a:xfrm>
            <a:off x="8973344" y="4810919"/>
            <a:ext cx="386556" cy="386556"/>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 Roboto"/>
              <a:ea typeface="Roboto" panose="020B0604020202020204" charset="0"/>
              <a:cs typeface="Roboto" panose="020B0604020202020204" charset="0"/>
              <a:sym typeface="Gill Sans"/>
            </a:endParaRPr>
          </a:p>
        </p:txBody>
      </p:sp>
      <p:sp>
        <p:nvSpPr>
          <p:cNvPr id="16" name="Shape 2856">
            <a:extLst>
              <a:ext uri="{FF2B5EF4-FFF2-40B4-BE49-F238E27FC236}">
                <a16:creationId xmlns:a16="http://schemas.microsoft.com/office/drawing/2014/main" id="{703FF7E3-E365-B14B-BC03-C10BB4973A07}"/>
              </a:ext>
            </a:extLst>
          </p:cNvPr>
          <p:cNvSpPr/>
          <p:nvPr/>
        </p:nvSpPr>
        <p:spPr>
          <a:xfrm>
            <a:off x="5920582" y="4813300"/>
            <a:ext cx="350838" cy="350838"/>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 Roboto"/>
              <a:ea typeface="Roboto" panose="020B0604020202020204" charset="0"/>
              <a:cs typeface="Roboto" panose="020B0604020202020204" charset="0"/>
              <a:sym typeface="Gill Sans"/>
            </a:endParaRPr>
          </a:p>
        </p:txBody>
      </p:sp>
      <p:sp>
        <p:nvSpPr>
          <p:cNvPr id="4" name="Rectangle 3">
            <a:extLst>
              <a:ext uri="{FF2B5EF4-FFF2-40B4-BE49-F238E27FC236}">
                <a16:creationId xmlns:a16="http://schemas.microsoft.com/office/drawing/2014/main" id="{82AB4A69-964B-EF4F-B35D-CDFC3A0FFC04}"/>
              </a:ext>
            </a:extLst>
          </p:cNvPr>
          <p:cNvSpPr/>
          <p:nvPr/>
        </p:nvSpPr>
        <p:spPr>
          <a:xfrm>
            <a:off x="1" y="1458119"/>
            <a:ext cx="12191999" cy="893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 Roboto"/>
              <a:ea typeface="+mn-ea"/>
              <a:cs typeface="+mn-cs"/>
            </a:endParaRPr>
          </a:p>
        </p:txBody>
      </p:sp>
      <p:sp>
        <p:nvSpPr>
          <p:cNvPr id="116740" name="TextBox 3">
            <a:extLst>
              <a:ext uri="{FF2B5EF4-FFF2-40B4-BE49-F238E27FC236}">
                <a16:creationId xmlns:a16="http://schemas.microsoft.com/office/drawing/2014/main" id="{251AC9A9-B220-7C4A-9EDF-2EBD73722B90}"/>
              </a:ext>
            </a:extLst>
          </p:cNvPr>
          <p:cNvSpPr txBox="1">
            <a:spLocks noChangeArrowheads="1"/>
          </p:cNvSpPr>
          <p:nvPr/>
        </p:nvSpPr>
        <p:spPr bwMode="auto">
          <a:xfrm>
            <a:off x="3579813" y="1912144"/>
            <a:ext cx="7678738"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eaLnBrk="0" fontAlgn="base" hangingPunct="0">
              <a:spcBef>
                <a:spcPct val="0"/>
              </a:spcBef>
              <a:spcAft>
                <a:spcPct val="0"/>
              </a:spcAft>
              <a:defRPr sz="3600">
                <a:solidFill>
                  <a:schemeClr val="tx1"/>
                </a:solidFill>
                <a:latin typeface="Lato Light" charset="0"/>
              </a:defRPr>
            </a:lvl6pPr>
            <a:lvl7pPr marL="2971800" indent="-228600" defTabSz="1827213" eaLnBrk="0" fontAlgn="base" hangingPunct="0">
              <a:spcBef>
                <a:spcPct val="0"/>
              </a:spcBef>
              <a:spcAft>
                <a:spcPct val="0"/>
              </a:spcAft>
              <a:defRPr sz="3600">
                <a:solidFill>
                  <a:schemeClr val="tx1"/>
                </a:solidFill>
                <a:latin typeface="Lato Light" charset="0"/>
              </a:defRPr>
            </a:lvl7pPr>
            <a:lvl8pPr marL="3429000" indent="-228600" defTabSz="1827213" eaLnBrk="0" fontAlgn="base" hangingPunct="0">
              <a:spcBef>
                <a:spcPct val="0"/>
              </a:spcBef>
              <a:spcAft>
                <a:spcPct val="0"/>
              </a:spcAft>
              <a:defRPr sz="3600">
                <a:solidFill>
                  <a:schemeClr val="tx1"/>
                </a:solidFill>
                <a:latin typeface="Lato Light" charset="0"/>
              </a:defRPr>
            </a:lvl8pPr>
            <a:lvl9pPr marL="3886200" indent="-228600" defTabSz="1827213" eaLnBrk="0" fontAlgn="base" hangingPunct="0">
              <a:spcBef>
                <a:spcPct val="0"/>
              </a:spcBef>
              <a:spcAft>
                <a:spcPct val="0"/>
              </a:spcAft>
              <a:defRPr sz="3600">
                <a:solidFill>
                  <a:schemeClr val="tx1"/>
                </a:solidFill>
                <a:latin typeface="Lato Light" charset="0"/>
              </a:defRPr>
            </a:lvl9pPr>
          </a:lstStyle>
          <a:p>
            <a:pPr marL="0" marR="0" lvl="0" indent="0" algn="l" defTabSz="914217"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300" normalizeH="0" baseline="0" noProof="0">
                <a:ln>
                  <a:noFill/>
                </a:ln>
                <a:solidFill>
                  <a:srgbClr val="0061AD"/>
                </a:solidFill>
                <a:effectLst/>
                <a:uLnTx/>
                <a:uFillTx/>
                <a:latin typeface=" Roboto"/>
                <a:ea typeface="Roboto" panose="020B0604020202020204" charset="0"/>
                <a:cs typeface="Roboto" panose="020B0604020202020204" charset="0"/>
              </a:rPr>
              <a:t>TRANSFORMING MARKETS TO ENERGY-EFFICIENT PRODUCTS</a:t>
            </a:r>
          </a:p>
        </p:txBody>
      </p:sp>
      <p:sp>
        <p:nvSpPr>
          <p:cNvPr id="8" name="Oval 7">
            <a:extLst>
              <a:ext uri="{FF2B5EF4-FFF2-40B4-BE49-F238E27FC236}">
                <a16:creationId xmlns:a16="http://schemas.microsoft.com/office/drawing/2014/main" id="{46D0A90B-288D-8443-9894-81B78E58B84F}"/>
              </a:ext>
            </a:extLst>
          </p:cNvPr>
          <p:cNvSpPr/>
          <p:nvPr/>
        </p:nvSpPr>
        <p:spPr>
          <a:xfrm>
            <a:off x="1040607" y="1531144"/>
            <a:ext cx="983456" cy="983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FFFFFF"/>
              </a:solidFill>
              <a:effectLst/>
              <a:uLnTx/>
              <a:uFillTx/>
              <a:latin typeface=" Roboto"/>
              <a:ea typeface="+mn-ea"/>
              <a:cs typeface="+mn-cs"/>
            </a:endParaRPr>
          </a:p>
        </p:txBody>
      </p:sp>
      <p:sp>
        <p:nvSpPr>
          <p:cNvPr id="29713" name="TextBox 22"/>
          <p:cNvSpPr txBox="1">
            <a:spLocks noChangeArrowheads="1"/>
          </p:cNvSpPr>
          <p:nvPr/>
        </p:nvSpPr>
        <p:spPr bwMode="auto">
          <a:xfrm>
            <a:off x="3558382" y="1342232"/>
            <a:ext cx="2511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a:ln>
                  <a:noFill/>
                </a:ln>
                <a:solidFill>
                  <a:srgbClr val="0061AD"/>
                </a:solidFill>
                <a:effectLst/>
                <a:uLnTx/>
                <a:uFillTx/>
                <a:latin typeface=" Roboto"/>
                <a:ea typeface="Roboto" panose="020B0604020202020204" charset="0"/>
                <a:cs typeface="Roboto" panose="020B0604020202020204" charset="0"/>
              </a:rPr>
              <a:t>Contact</a:t>
            </a:r>
          </a:p>
        </p:txBody>
      </p:sp>
      <p:cxnSp>
        <p:nvCxnSpPr>
          <p:cNvPr id="11" name="Straight Connector 10">
            <a:extLst>
              <a:ext uri="{FF2B5EF4-FFF2-40B4-BE49-F238E27FC236}">
                <a16:creationId xmlns:a16="http://schemas.microsoft.com/office/drawing/2014/main" id="{314CB60A-3B77-4F4F-BA4E-EE5B200D0D09}"/>
              </a:ext>
            </a:extLst>
          </p:cNvPr>
          <p:cNvCxnSpPr/>
          <p:nvPr/>
        </p:nvCxnSpPr>
        <p:spPr>
          <a:xfrm>
            <a:off x="3389313" y="1562894"/>
            <a:ext cx="0" cy="5730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logo&#10;&#10;Description automatically generated">
            <a:extLst>
              <a:ext uri="{FF2B5EF4-FFF2-40B4-BE49-F238E27FC236}">
                <a16:creationId xmlns:a16="http://schemas.microsoft.com/office/drawing/2014/main" id="{EA27032C-7D8D-A2F3-9A79-29D7F0031C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220" y="1629403"/>
            <a:ext cx="1925956" cy="823284"/>
          </a:xfrm>
          <a:prstGeom prst="rect">
            <a:avLst/>
          </a:prstGeom>
        </p:spPr>
      </p:pic>
    </p:spTree>
    <p:extLst>
      <p:ext uri="{BB962C8B-B14F-4D97-AF65-F5344CB8AC3E}">
        <p14:creationId xmlns:p14="http://schemas.microsoft.com/office/powerpoint/2010/main" val="17843773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DF258-9472-6865-741A-E95F7E0B35CF}"/>
            </a:ext>
          </a:extLst>
        </p:cNvPr>
        <p:cNvGrpSpPr/>
        <p:nvPr/>
      </p:nvGrpSpPr>
      <p:grpSpPr>
        <a:xfrm>
          <a:off x="0" y="0"/>
          <a:ext cx="0" cy="0"/>
          <a:chOff x="0" y="0"/>
          <a:chExt cx="0" cy="0"/>
        </a:xfrm>
      </p:grpSpPr>
      <p:sp>
        <p:nvSpPr>
          <p:cNvPr id="22531" name="TextBox 14">
            <a:extLst>
              <a:ext uri="{FF2B5EF4-FFF2-40B4-BE49-F238E27FC236}">
                <a16:creationId xmlns:a16="http://schemas.microsoft.com/office/drawing/2014/main" id="{18C0E1DA-C159-BB1B-20E7-1092803BAABF}"/>
              </a:ext>
            </a:extLst>
          </p:cNvPr>
          <p:cNvSpPr txBox="1">
            <a:spLocks noChangeArrowheads="1"/>
          </p:cNvSpPr>
          <p:nvPr/>
        </p:nvSpPr>
        <p:spPr bwMode="auto">
          <a:xfrm>
            <a:off x="371372" y="2762160"/>
            <a:ext cx="1144925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eaLnBrk="0" fontAlgn="base" hangingPunct="0">
              <a:spcBef>
                <a:spcPct val="0"/>
              </a:spcBef>
              <a:spcAft>
                <a:spcPct val="0"/>
              </a:spcAft>
              <a:defRPr sz="3600">
                <a:solidFill>
                  <a:schemeClr val="tx1"/>
                </a:solidFill>
                <a:latin typeface="Lato Light" charset="0"/>
              </a:defRPr>
            </a:lvl6pPr>
            <a:lvl7pPr marL="2971800" indent="-228600" defTabSz="1827213" eaLnBrk="0" fontAlgn="base" hangingPunct="0">
              <a:spcBef>
                <a:spcPct val="0"/>
              </a:spcBef>
              <a:spcAft>
                <a:spcPct val="0"/>
              </a:spcAft>
              <a:defRPr sz="3600">
                <a:solidFill>
                  <a:schemeClr val="tx1"/>
                </a:solidFill>
                <a:latin typeface="Lato Light" charset="0"/>
              </a:defRPr>
            </a:lvl7pPr>
            <a:lvl8pPr marL="3429000" indent="-228600" defTabSz="1827213" eaLnBrk="0" fontAlgn="base" hangingPunct="0">
              <a:spcBef>
                <a:spcPct val="0"/>
              </a:spcBef>
              <a:spcAft>
                <a:spcPct val="0"/>
              </a:spcAft>
              <a:defRPr sz="3600">
                <a:solidFill>
                  <a:schemeClr val="tx1"/>
                </a:solidFill>
                <a:latin typeface="Lato Light" charset="0"/>
              </a:defRPr>
            </a:lvl8pPr>
            <a:lvl9pPr marL="3886200" indent="-228600" defTabSz="1827213" eaLnBrk="0" fontAlgn="base" hangingPunct="0">
              <a:spcBef>
                <a:spcPct val="0"/>
              </a:spcBef>
              <a:spcAft>
                <a:spcPct val="0"/>
              </a:spcAft>
              <a:defRPr sz="3600">
                <a:solidFill>
                  <a:schemeClr val="tx1"/>
                </a:solidFill>
                <a:latin typeface="Lato Light" charset="0"/>
              </a:defRPr>
            </a:lvl9pPr>
          </a:lstStyle>
          <a:p>
            <a:pPr algn="ctr" defTabSz="913607" fontAlgn="base">
              <a:spcBef>
                <a:spcPct val="0"/>
              </a:spcBef>
              <a:spcAft>
                <a:spcPct val="0"/>
              </a:spcAft>
            </a:pPr>
            <a:r>
              <a:rPr lang="en-US" altLang="zh-CN" b="1" dirty="0">
                <a:solidFill>
                  <a:srgbClr val="64B32C"/>
                </a:solidFill>
                <a:latin typeface="Calibri" panose="020F0502020204030204" pitchFamily="34" charset="0"/>
                <a:ea typeface="黑体" panose="02010609060101010101" pitchFamily="49" charset="-122"/>
                <a:cs typeface="Calibri" panose="020F0502020204030204" pitchFamily="34" charset="0"/>
              </a:rPr>
              <a:t>Overview of U4E publications on electric motor systems</a:t>
            </a:r>
          </a:p>
          <a:p>
            <a:pPr algn="ctr" defTabSz="913607" fontAlgn="base">
              <a:spcBef>
                <a:spcPct val="0"/>
              </a:spcBef>
              <a:spcAft>
                <a:spcPct val="0"/>
              </a:spcAft>
            </a:pPr>
            <a:r>
              <a:rPr lang="en-US" altLang="zh-CN" sz="3200" b="1" i="1" dirty="0">
                <a:solidFill>
                  <a:srgbClr val="64B32C"/>
                </a:solidFill>
                <a:latin typeface="Calibri" panose="020F0502020204030204" pitchFamily="34" charset="0"/>
                <a:ea typeface="黑体" panose="02010609060101010101" pitchFamily="49" charset="-122"/>
                <a:cs typeface="Calibri" panose="020F0502020204030204" pitchFamily="34" charset="0"/>
              </a:rPr>
              <a:t>Policy Guide</a:t>
            </a:r>
          </a:p>
          <a:p>
            <a:pPr algn="ctr" defTabSz="913607" fontAlgn="base">
              <a:spcBef>
                <a:spcPct val="0"/>
              </a:spcBef>
              <a:spcAft>
                <a:spcPct val="0"/>
              </a:spcAft>
            </a:pPr>
            <a:r>
              <a:rPr lang="en-US" altLang="zh-CN" sz="3200" b="1" i="1" dirty="0">
                <a:solidFill>
                  <a:srgbClr val="64B32C"/>
                </a:solidFill>
                <a:latin typeface="Calibri" panose="020F0502020204030204" pitchFamily="34" charset="0"/>
                <a:ea typeface="黑体" panose="02010609060101010101" pitchFamily="49" charset="-122"/>
                <a:cs typeface="Calibri" panose="020F0502020204030204" pitchFamily="34" charset="0"/>
              </a:rPr>
              <a:t>Model Regulation Guidelines</a:t>
            </a:r>
          </a:p>
        </p:txBody>
      </p:sp>
      <p:sp>
        <p:nvSpPr>
          <p:cNvPr id="22" name="Rectangle 21">
            <a:extLst>
              <a:ext uri="{FF2B5EF4-FFF2-40B4-BE49-F238E27FC236}">
                <a16:creationId xmlns:a16="http://schemas.microsoft.com/office/drawing/2014/main" id="{239861F4-728A-20E2-F562-FC5322FA6DA5}"/>
              </a:ext>
            </a:extLst>
          </p:cNvPr>
          <p:cNvSpPr/>
          <p:nvPr/>
        </p:nvSpPr>
        <p:spPr>
          <a:xfrm>
            <a:off x="0" y="4734046"/>
            <a:ext cx="12192000" cy="2123953"/>
          </a:xfrm>
          <a:prstGeom prst="rect">
            <a:avLst/>
          </a:prstGeom>
          <a:solidFill>
            <a:srgbClr val="006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FFFFFF"/>
              </a:solidFill>
              <a:effectLst/>
              <a:uLnTx/>
              <a:uFillTx/>
              <a:latin typeface="Lato Light"/>
              <a:ea typeface="+mn-ea"/>
              <a:cs typeface="+mn-cs"/>
            </a:endParaRPr>
          </a:p>
        </p:txBody>
      </p:sp>
      <p:sp>
        <p:nvSpPr>
          <p:cNvPr id="11" name="TextBox 10">
            <a:extLst>
              <a:ext uri="{FF2B5EF4-FFF2-40B4-BE49-F238E27FC236}">
                <a16:creationId xmlns:a16="http://schemas.microsoft.com/office/drawing/2014/main" id="{536BD97C-C5A5-1265-ADA5-878D0490D446}"/>
              </a:ext>
            </a:extLst>
          </p:cNvPr>
          <p:cNvSpPr txBox="1"/>
          <p:nvPr/>
        </p:nvSpPr>
        <p:spPr>
          <a:xfrm>
            <a:off x="1336547" y="4872002"/>
            <a:ext cx="9518904" cy="1569660"/>
          </a:xfrm>
          <a:prstGeom prst="rect">
            <a:avLst/>
          </a:prstGeom>
          <a:noFill/>
        </p:spPr>
        <p:txBody>
          <a:bodyPr wrap="square" rtlCol="0">
            <a:spAutoFit/>
          </a:bodyPr>
          <a:lstStyle/>
          <a:p>
            <a:pPr algn="ctr"/>
            <a:r>
              <a:rPr lang="en-US" sz="2800" b="1" dirty="0">
                <a:solidFill>
                  <a:schemeClr val="bg1"/>
                </a:solidFill>
                <a:latin typeface="Calibri" panose="020F0502020204030204" pitchFamily="34" charset="0"/>
                <a:cs typeface="Calibri" panose="020F0502020204030204" pitchFamily="34" charset="0"/>
              </a:rPr>
              <a:t>Ajit Advani</a:t>
            </a:r>
            <a:r>
              <a:rPr lang="en-US" sz="2000" b="1" dirty="0">
                <a:solidFill>
                  <a:schemeClr val="bg1"/>
                </a:solidFill>
                <a:latin typeface="Calibri" panose="020F0502020204030204" pitchFamily="34" charset="0"/>
                <a:cs typeface="Calibri" panose="020F0502020204030204" pitchFamily="34" charset="0"/>
              </a:rPr>
              <a:t>, </a:t>
            </a:r>
            <a:r>
              <a:rPr lang="en-GB" sz="2000" dirty="0">
                <a:solidFill>
                  <a:schemeClr val="bg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ajit.advani@internationalcopper.org</a:t>
            </a:r>
            <a:r>
              <a:rPr lang="en-GB" sz="2000" dirty="0">
                <a:solidFill>
                  <a:schemeClr val="bg1"/>
                </a:solidFill>
                <a:effectLst/>
                <a:latin typeface="Calibri" panose="020F0502020204030204" pitchFamily="34" charset="0"/>
                <a:cs typeface="Calibri" panose="020F0502020204030204" pitchFamily="34" charset="0"/>
              </a:rPr>
              <a:t> </a:t>
            </a:r>
            <a:endParaRPr lang="en-US" sz="2800" b="1" dirty="0">
              <a:solidFill>
                <a:schemeClr val="bg1"/>
              </a:solidFill>
              <a:latin typeface="Calibri" panose="020F0502020204030204" pitchFamily="34" charset="0"/>
              <a:cs typeface="Calibri" panose="020F0502020204030204" pitchFamily="34" charset="0"/>
            </a:endParaRPr>
          </a:p>
          <a:p>
            <a:pPr algn="ctr"/>
            <a:r>
              <a:rPr lang="en-US" sz="2800" b="1" dirty="0">
                <a:solidFill>
                  <a:schemeClr val="bg1"/>
                </a:solidFill>
                <a:latin typeface="Calibri" panose="020F0502020204030204" pitchFamily="34" charset="0"/>
                <a:cs typeface="Calibri" panose="020F0502020204030204" pitchFamily="34" charset="0"/>
              </a:rPr>
              <a:t>Maarten van Werkhoven</a:t>
            </a:r>
            <a:r>
              <a:rPr lang="en-US" sz="2000" b="1" dirty="0">
                <a:solidFill>
                  <a:schemeClr val="bg1"/>
                </a:solidFill>
                <a:latin typeface="Calibri" panose="020F0502020204030204" pitchFamily="34" charset="0"/>
                <a:cs typeface="Calibri" panose="020F0502020204030204" pitchFamily="34" charset="0"/>
              </a:rPr>
              <a:t>, </a:t>
            </a:r>
            <a:r>
              <a:rPr lang="en-GB" sz="2000" dirty="0" err="1">
                <a:solidFill>
                  <a:schemeClr val="bg1"/>
                </a:solidFill>
                <a:latin typeface="Calibri" panose="020F0502020204030204" pitchFamily="34" charset="0"/>
                <a:cs typeface="Calibri" panose="020F0502020204030204" pitchFamily="34" charset="0"/>
              </a:rPr>
              <a:t>mvanwerkhoven@tpabv.nl</a:t>
            </a:r>
            <a:endParaRPr lang="en-US" sz="2000" b="1" dirty="0">
              <a:solidFill>
                <a:schemeClr val="bg1"/>
              </a:solidFill>
              <a:latin typeface="Calibri" panose="020F0502020204030204" pitchFamily="34" charset="0"/>
              <a:cs typeface="Calibri" panose="020F0502020204030204" pitchFamily="34" charset="0"/>
            </a:endParaRPr>
          </a:p>
          <a:p>
            <a:pPr algn="ctr"/>
            <a:endParaRPr lang="en-US" sz="2000" b="1" dirty="0">
              <a:solidFill>
                <a:schemeClr val="bg1"/>
              </a:solidFill>
              <a:latin typeface="Calibri" panose="020F0502020204030204" pitchFamily="34" charset="0"/>
              <a:cs typeface="Calibri" panose="020F0502020204030204" pitchFamily="34" charset="0"/>
            </a:endParaRPr>
          </a:p>
          <a:p>
            <a:pPr algn="ctr"/>
            <a:r>
              <a:rPr lang="en-US" sz="2000" b="1" dirty="0">
                <a:solidFill>
                  <a:schemeClr val="bg1"/>
                </a:solidFill>
                <a:latin typeface="Calibri" panose="020F0502020204030204" pitchFamily="34" charset="0"/>
                <a:cs typeface="Calibri" panose="020F0502020204030204" pitchFamily="34" charset="0"/>
              </a:rPr>
              <a:t>23 October 2024</a:t>
            </a:r>
            <a:endParaRPr lang="en-US" b="1" dirty="0">
              <a:solidFill>
                <a:schemeClr val="bg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4532167-7BC1-98CC-E147-CE6F1BB00946}"/>
              </a:ext>
            </a:extLst>
          </p:cNvPr>
          <p:cNvPicPr>
            <a:picLocks noChangeAspect="1"/>
          </p:cNvPicPr>
          <p:nvPr/>
        </p:nvPicPr>
        <p:blipFill>
          <a:blip r:embed="rId4"/>
          <a:stretch>
            <a:fillRect/>
          </a:stretch>
        </p:blipFill>
        <p:spPr>
          <a:xfrm>
            <a:off x="974376" y="586077"/>
            <a:ext cx="1418115" cy="1071831"/>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0C7E46E5-E39C-9248-418E-606C3ECC62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005" y="668750"/>
            <a:ext cx="2059079" cy="880190"/>
          </a:xfrm>
          <a:prstGeom prst="rect">
            <a:avLst/>
          </a:prstGeom>
        </p:spPr>
      </p:pic>
      <p:pic>
        <p:nvPicPr>
          <p:cNvPr id="5" name="Picture 8">
            <a:extLst>
              <a:ext uri="{FF2B5EF4-FFF2-40B4-BE49-F238E27FC236}">
                <a16:creationId xmlns:a16="http://schemas.microsoft.com/office/drawing/2014/main" id="{4DD9AFD4-790D-C056-B6AF-D4228784D9F9}"/>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730022" y="353373"/>
            <a:ext cx="3172609" cy="185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6717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9381-7898-48BB-F6F7-D870B1E64C79}"/>
              </a:ext>
            </a:extLst>
          </p:cNvPr>
          <p:cNvSpPr>
            <a:spLocks noGrp="1"/>
          </p:cNvSpPr>
          <p:nvPr>
            <p:ph type="title"/>
          </p:nvPr>
        </p:nvSpPr>
        <p:spPr/>
        <p:txBody>
          <a:bodyPr/>
          <a:lstStyle/>
          <a:p>
            <a:r>
              <a:rPr lang="en-GB" sz="4000" dirty="0">
                <a:solidFill>
                  <a:srgbClr val="0061AD"/>
                </a:solidFill>
                <a:latin typeface="Calibri" panose="020F0502020204030204" pitchFamily="34" charset="0"/>
                <a:cs typeface="Calibri" panose="020F0502020204030204" pitchFamily="34" charset="0"/>
              </a:rPr>
              <a:t>Electricity use – share by electric motor systems </a:t>
            </a:r>
            <a:endParaRPr lang="en-GB" dirty="0"/>
          </a:p>
        </p:txBody>
      </p:sp>
      <p:sp>
        <p:nvSpPr>
          <p:cNvPr id="4" name="Footer Placeholder 3">
            <a:extLst>
              <a:ext uri="{FF2B5EF4-FFF2-40B4-BE49-F238E27FC236}">
                <a16:creationId xmlns:a16="http://schemas.microsoft.com/office/drawing/2014/main" id="{25230EF4-A291-DE37-3595-D2EAF868AE77}"/>
              </a:ext>
            </a:extLst>
          </p:cNvPr>
          <p:cNvSpPr>
            <a:spLocks noGrp="1"/>
          </p:cNvSpPr>
          <p:nvPr>
            <p:ph type="ftr" sz="quarter" idx="11"/>
          </p:nvPr>
        </p:nvSpPr>
        <p:spPr/>
        <p:txBody>
          <a:bodyPr/>
          <a:lstStyle/>
          <a:p>
            <a:pPr>
              <a:defRPr/>
            </a:pPr>
            <a:r>
              <a:rPr lang="en-US" altLang="en-US" dirty="0"/>
              <a:t>U4E Webinar on Electric Motor Systems 2024</a:t>
            </a:r>
          </a:p>
        </p:txBody>
      </p:sp>
      <p:sp>
        <p:nvSpPr>
          <p:cNvPr id="5" name="Slide Number Placeholder 4">
            <a:extLst>
              <a:ext uri="{FF2B5EF4-FFF2-40B4-BE49-F238E27FC236}">
                <a16:creationId xmlns:a16="http://schemas.microsoft.com/office/drawing/2014/main" id="{91C682E5-2F06-A16D-3424-3F5F550DBC23}"/>
              </a:ext>
            </a:extLst>
          </p:cNvPr>
          <p:cNvSpPr>
            <a:spLocks noGrp="1"/>
          </p:cNvSpPr>
          <p:nvPr>
            <p:ph type="sldNum" sz="quarter" idx="12"/>
          </p:nvPr>
        </p:nvSpPr>
        <p:spPr/>
        <p:txBody>
          <a:bodyPr/>
          <a:lstStyle/>
          <a:p>
            <a:pPr>
              <a:defRPr/>
            </a:pPr>
            <a:fld id="{9FC44830-9AF3-454A-BA94-F3CD35966DD5}" type="slidenum">
              <a:rPr lang="en-US" altLang="en-US" smtClean="0"/>
              <a:pPr>
                <a:defRPr/>
              </a:pPr>
              <a:t>4</a:t>
            </a:fld>
            <a:endParaRPr lang="en-US" altLang="en-US" dirty="0"/>
          </a:p>
        </p:txBody>
      </p:sp>
      <p:sp>
        <p:nvSpPr>
          <p:cNvPr id="6" name="Content Placeholder 17">
            <a:extLst>
              <a:ext uri="{FF2B5EF4-FFF2-40B4-BE49-F238E27FC236}">
                <a16:creationId xmlns:a16="http://schemas.microsoft.com/office/drawing/2014/main" id="{0F982812-ECFA-D41A-9998-B202DB53ED61}"/>
              </a:ext>
            </a:extLst>
          </p:cNvPr>
          <p:cNvSpPr txBox="1">
            <a:spLocks/>
          </p:cNvSpPr>
          <p:nvPr/>
        </p:nvSpPr>
        <p:spPr>
          <a:xfrm>
            <a:off x="7441928" y="3273924"/>
            <a:ext cx="4229612" cy="956930"/>
          </a:xfrm>
          <a:prstGeom prst="rect">
            <a:avLst/>
          </a:prstGeom>
        </p:spPr>
        <p:txBody>
          <a:bodyPr/>
          <a:lstStyle>
            <a:lvl1pPr marL="342900" indent="-342900" algn="l" rtl="0" eaLnBrk="0" fontAlgn="base" hangingPunct="0">
              <a:spcBef>
                <a:spcPct val="20000"/>
              </a:spcBef>
              <a:spcAft>
                <a:spcPct val="0"/>
              </a:spcAft>
              <a:buChar char="•"/>
              <a:defRPr sz="3200">
                <a:solidFill>
                  <a:srgbClr val="0061AD"/>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ct val="20000"/>
              </a:spcBef>
              <a:spcAft>
                <a:spcPct val="0"/>
              </a:spcAft>
              <a:buChar char="–"/>
              <a:defRPr sz="2800">
                <a:solidFill>
                  <a:srgbClr val="0061AD"/>
                </a:solidFill>
                <a:latin typeface="Calibri" panose="020F0502020204030204" pitchFamily="34" charset="0"/>
                <a:ea typeface="Arial" charset="0"/>
                <a:cs typeface="Calibri" panose="020F0502020204030204" pitchFamily="34" charset="0"/>
              </a:defRPr>
            </a:lvl2pPr>
            <a:lvl3pPr marL="1143000" indent="-228600" algn="l" rtl="0" eaLnBrk="0" fontAlgn="base" hangingPunct="0">
              <a:spcBef>
                <a:spcPct val="20000"/>
              </a:spcBef>
              <a:spcAft>
                <a:spcPct val="0"/>
              </a:spcAft>
              <a:buChar char="•"/>
              <a:defRPr sz="2400">
                <a:solidFill>
                  <a:srgbClr val="0061AD"/>
                </a:solidFill>
                <a:latin typeface="Calibri" panose="020F0502020204030204" pitchFamily="34" charset="0"/>
                <a:ea typeface="Arial" charset="0"/>
                <a:cs typeface="Calibri" panose="020F0502020204030204" pitchFamily="34" charset="0"/>
              </a:defRPr>
            </a:lvl3pPr>
            <a:lvl4pPr marL="1600200" indent="-228600" algn="l" rtl="0" eaLnBrk="0" fontAlgn="base" hangingPunct="0">
              <a:spcBef>
                <a:spcPct val="20000"/>
              </a:spcBef>
              <a:spcAft>
                <a:spcPct val="0"/>
              </a:spcAft>
              <a:buChar char="–"/>
              <a:defRPr sz="2000">
                <a:solidFill>
                  <a:srgbClr val="0061AD"/>
                </a:solidFill>
                <a:latin typeface="Calibri" panose="020F0502020204030204" pitchFamily="34" charset="0"/>
                <a:ea typeface="Arial" charset="0"/>
                <a:cs typeface="Calibri" panose="020F0502020204030204" pitchFamily="34" charset="0"/>
              </a:defRPr>
            </a:lvl4pPr>
            <a:lvl5pPr marL="2057400" indent="-228600" algn="l" rtl="0" eaLnBrk="0" fontAlgn="base" hangingPunct="0">
              <a:spcBef>
                <a:spcPct val="20000"/>
              </a:spcBef>
              <a:spcAft>
                <a:spcPct val="0"/>
              </a:spcAft>
              <a:buChar char="»"/>
              <a:defRPr sz="2000">
                <a:solidFill>
                  <a:srgbClr val="0061AD"/>
                </a:solidFill>
                <a:latin typeface="Calibri" panose="020F0502020204030204" pitchFamily="34" charset="0"/>
                <a:ea typeface="Arial" charset="0"/>
                <a:cs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800" b="1" kern="0" dirty="0">
                <a:ln w="11430"/>
                <a:solidFill>
                  <a:schemeClr val="tx1">
                    <a:lumMod val="65000"/>
                    <a:lumOff val="35000"/>
                  </a:schemeClr>
                </a:solidFill>
                <a:latin typeface="+mj-lt"/>
                <a:cs typeface="Arial" pitchFamily="34" charset="0"/>
              </a:rPr>
              <a:t>Motors (systems) represent 74% of electricity consumption in industry </a:t>
            </a:r>
            <a:br>
              <a:rPr lang="en-GB" sz="1800" kern="0" dirty="0"/>
            </a:br>
            <a:r>
              <a:rPr lang="en-US" sz="900" i="1" kern="0" dirty="0">
                <a:latin typeface="+mj-lt"/>
                <a:cs typeface="Arial" panose="020B0604020202020204" pitchFamily="34" charset="0"/>
              </a:rPr>
              <a:t>Source: IEA World Energy Outlook, 2019</a:t>
            </a:r>
          </a:p>
          <a:p>
            <a:pPr marL="0" indent="0">
              <a:buFontTx/>
              <a:buNone/>
            </a:pPr>
            <a:endParaRPr lang="en-GB" sz="1800" kern="0" dirty="0"/>
          </a:p>
        </p:txBody>
      </p:sp>
      <p:pic>
        <p:nvPicPr>
          <p:cNvPr id="7" name="Picture 6">
            <a:extLst>
              <a:ext uri="{FF2B5EF4-FFF2-40B4-BE49-F238E27FC236}">
                <a16:creationId xmlns:a16="http://schemas.microsoft.com/office/drawing/2014/main" id="{3748EB60-5AFA-C4C1-1DE1-508C01722332}"/>
              </a:ext>
            </a:extLst>
          </p:cNvPr>
          <p:cNvPicPr>
            <a:picLocks noChangeAspect="1"/>
          </p:cNvPicPr>
          <p:nvPr/>
        </p:nvPicPr>
        <p:blipFill>
          <a:blip r:embed="rId2"/>
          <a:stretch>
            <a:fillRect/>
          </a:stretch>
        </p:blipFill>
        <p:spPr>
          <a:xfrm>
            <a:off x="944495" y="1374805"/>
            <a:ext cx="5828370" cy="3883231"/>
          </a:xfrm>
          <a:prstGeom prst="rect">
            <a:avLst/>
          </a:prstGeom>
        </p:spPr>
      </p:pic>
      <p:grpSp>
        <p:nvGrpSpPr>
          <p:cNvPr id="8" name="Group 7">
            <a:extLst>
              <a:ext uri="{FF2B5EF4-FFF2-40B4-BE49-F238E27FC236}">
                <a16:creationId xmlns:a16="http://schemas.microsoft.com/office/drawing/2014/main" id="{423A740D-0300-F7E4-3166-9AF2AF4F4DC2}"/>
              </a:ext>
            </a:extLst>
          </p:cNvPr>
          <p:cNvGrpSpPr/>
          <p:nvPr/>
        </p:nvGrpSpPr>
        <p:grpSpPr>
          <a:xfrm>
            <a:off x="3059318" y="1890015"/>
            <a:ext cx="3197029" cy="2519892"/>
            <a:chOff x="4137619" y="1726113"/>
            <a:chExt cx="3197029" cy="2519892"/>
          </a:xfrm>
        </p:grpSpPr>
        <p:cxnSp>
          <p:nvCxnSpPr>
            <p:cNvPr id="9" name="Straight Connector 8">
              <a:extLst>
                <a:ext uri="{FF2B5EF4-FFF2-40B4-BE49-F238E27FC236}">
                  <a16:creationId xmlns:a16="http://schemas.microsoft.com/office/drawing/2014/main" id="{E274B5EE-BB11-AC61-88B4-E13293354903}"/>
                </a:ext>
              </a:extLst>
            </p:cNvPr>
            <p:cNvCxnSpPr>
              <a:cxnSpLocks/>
            </p:cNvCxnSpPr>
            <p:nvPr/>
          </p:nvCxnSpPr>
          <p:spPr>
            <a:xfrm>
              <a:off x="7141344" y="3984796"/>
              <a:ext cx="1844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or: Elbow 8">
              <a:extLst>
                <a:ext uri="{FF2B5EF4-FFF2-40B4-BE49-F238E27FC236}">
                  <a16:creationId xmlns:a16="http://schemas.microsoft.com/office/drawing/2014/main" id="{9BC49DB9-D65A-CE10-96C9-0CFF021A4832}"/>
                </a:ext>
              </a:extLst>
            </p:cNvPr>
            <p:cNvCxnSpPr>
              <a:cxnSpLocks/>
            </p:cNvCxnSpPr>
            <p:nvPr/>
          </p:nvCxnSpPr>
          <p:spPr>
            <a:xfrm>
              <a:off x="4263940" y="1726113"/>
              <a:ext cx="1672325" cy="665019"/>
            </a:xfrm>
            <a:prstGeom prst="bentConnector3">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2F7CDFD-3646-3124-BC65-493EA2347141}"/>
                </a:ext>
              </a:extLst>
            </p:cNvPr>
            <p:cNvCxnSpPr>
              <a:cxnSpLocks/>
            </p:cNvCxnSpPr>
            <p:nvPr/>
          </p:nvCxnSpPr>
          <p:spPr>
            <a:xfrm>
              <a:off x="4278610" y="1731002"/>
              <a:ext cx="0" cy="15158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37AC75-64D0-F271-6F39-0C727B75F300}"/>
                </a:ext>
              </a:extLst>
            </p:cNvPr>
            <p:cNvCxnSpPr>
              <a:cxnSpLocks/>
            </p:cNvCxnSpPr>
            <p:nvPr/>
          </p:nvCxnSpPr>
          <p:spPr>
            <a:xfrm>
              <a:off x="4162069" y="3255000"/>
              <a:ext cx="0" cy="9747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C84B3D-7678-6D7F-F5BD-C99AE4DF4201}"/>
                </a:ext>
              </a:extLst>
            </p:cNvPr>
            <p:cNvCxnSpPr>
              <a:cxnSpLocks/>
            </p:cNvCxnSpPr>
            <p:nvPr/>
          </p:nvCxnSpPr>
          <p:spPr>
            <a:xfrm flipH="1">
              <a:off x="4143319" y="4246005"/>
              <a:ext cx="29958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39D1A2-2A83-DADC-52AB-A1CE63422125}"/>
                </a:ext>
              </a:extLst>
            </p:cNvPr>
            <p:cNvCxnSpPr>
              <a:cxnSpLocks/>
            </p:cNvCxnSpPr>
            <p:nvPr/>
          </p:nvCxnSpPr>
          <p:spPr>
            <a:xfrm flipH="1">
              <a:off x="5831017" y="2391132"/>
              <a:ext cx="1503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1A4DE5-7DC2-621E-0CDA-3B934A720730}"/>
                </a:ext>
              </a:extLst>
            </p:cNvPr>
            <p:cNvCxnSpPr>
              <a:cxnSpLocks/>
            </p:cNvCxnSpPr>
            <p:nvPr/>
          </p:nvCxnSpPr>
          <p:spPr>
            <a:xfrm>
              <a:off x="7311126" y="2391132"/>
              <a:ext cx="0" cy="15989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A8E6DA5-F542-7F2C-1A93-5D2AE5AF5AD5}"/>
                </a:ext>
              </a:extLst>
            </p:cNvPr>
            <p:cNvCxnSpPr>
              <a:cxnSpLocks/>
            </p:cNvCxnSpPr>
            <p:nvPr/>
          </p:nvCxnSpPr>
          <p:spPr>
            <a:xfrm flipH="1">
              <a:off x="4137619" y="3255000"/>
              <a:ext cx="16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B42C3B-2ACB-0F1C-0939-25866C0BDA57}"/>
                </a:ext>
              </a:extLst>
            </p:cNvPr>
            <p:cNvCxnSpPr>
              <a:cxnSpLocks/>
            </p:cNvCxnSpPr>
            <p:nvPr/>
          </p:nvCxnSpPr>
          <p:spPr>
            <a:xfrm>
              <a:off x="7125575" y="3959712"/>
              <a:ext cx="0" cy="27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Arrow: Right 14">
            <a:extLst>
              <a:ext uri="{FF2B5EF4-FFF2-40B4-BE49-F238E27FC236}">
                <a16:creationId xmlns:a16="http://schemas.microsoft.com/office/drawing/2014/main" id="{758D1A92-90A0-4275-EBD5-85DC6FDF1EC1}"/>
              </a:ext>
            </a:extLst>
          </p:cNvPr>
          <p:cNvSpPr/>
          <p:nvPr/>
        </p:nvSpPr>
        <p:spPr>
          <a:xfrm>
            <a:off x="5980210" y="3356218"/>
            <a:ext cx="1364855" cy="5085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err="1"/>
          </a:p>
        </p:txBody>
      </p:sp>
      <p:sp>
        <p:nvSpPr>
          <p:cNvPr id="19" name="TextBox 18">
            <a:extLst>
              <a:ext uri="{FF2B5EF4-FFF2-40B4-BE49-F238E27FC236}">
                <a16:creationId xmlns:a16="http://schemas.microsoft.com/office/drawing/2014/main" id="{C82FD2E7-62CF-B3DB-B2B3-F45086D74CA3}"/>
              </a:ext>
            </a:extLst>
          </p:cNvPr>
          <p:cNvSpPr txBox="1"/>
          <p:nvPr/>
        </p:nvSpPr>
        <p:spPr>
          <a:xfrm>
            <a:off x="944495" y="5440258"/>
            <a:ext cx="8268517" cy="584775"/>
          </a:xfrm>
          <a:prstGeom prst="rect">
            <a:avLst/>
          </a:prstGeom>
          <a:solidFill>
            <a:schemeClr val="bg1"/>
          </a:solidFill>
        </p:spPr>
        <p:txBody>
          <a:bodyPr wrap="square" rtlCol="0">
            <a:spAutoFit/>
          </a:bodyPr>
          <a:lstStyle/>
          <a:p>
            <a:r>
              <a:rPr lang="en-US" sz="1600" b="1" dirty="0">
                <a:ln w="11430"/>
                <a:solidFill>
                  <a:schemeClr val="tx1">
                    <a:lumMod val="65000"/>
                    <a:lumOff val="35000"/>
                  </a:schemeClr>
                </a:solidFill>
                <a:latin typeface="+mj-lt"/>
                <a:cs typeface="Arial" pitchFamily="34" charset="0"/>
              </a:rPr>
              <a:t>Motors (systems) are mainly used in industry, large buildings and infrastructure systems. Also transport, agriculture and household appliances include motors.</a:t>
            </a:r>
          </a:p>
        </p:txBody>
      </p:sp>
      <p:sp>
        <p:nvSpPr>
          <p:cNvPr id="20" name="TextBox 19">
            <a:extLst>
              <a:ext uri="{FF2B5EF4-FFF2-40B4-BE49-F238E27FC236}">
                <a16:creationId xmlns:a16="http://schemas.microsoft.com/office/drawing/2014/main" id="{665AEF28-B858-AC57-4FFE-7142D1FF9DD1}"/>
              </a:ext>
            </a:extLst>
          </p:cNvPr>
          <p:cNvSpPr txBox="1"/>
          <p:nvPr/>
        </p:nvSpPr>
        <p:spPr>
          <a:xfrm>
            <a:off x="944495" y="1332131"/>
            <a:ext cx="8268517" cy="338554"/>
          </a:xfrm>
          <a:prstGeom prst="rect">
            <a:avLst/>
          </a:prstGeom>
          <a:solidFill>
            <a:schemeClr val="bg1"/>
          </a:solidFill>
        </p:spPr>
        <p:txBody>
          <a:bodyPr wrap="square" rtlCol="0">
            <a:spAutoFit/>
          </a:bodyPr>
          <a:lstStyle/>
          <a:p>
            <a:r>
              <a:rPr lang="en-US" sz="1600" b="1" dirty="0">
                <a:ln w="11430"/>
                <a:solidFill>
                  <a:schemeClr val="tx1">
                    <a:lumMod val="65000"/>
                    <a:lumOff val="35000"/>
                  </a:schemeClr>
                </a:solidFill>
                <a:latin typeface="+mj-lt"/>
                <a:cs typeface="Arial" pitchFamily="34" charset="0"/>
              </a:rPr>
              <a:t>Global total final electricity consumption by end-uses</a:t>
            </a:r>
          </a:p>
        </p:txBody>
      </p:sp>
    </p:spTree>
    <p:extLst>
      <p:ext uri="{BB962C8B-B14F-4D97-AF65-F5344CB8AC3E}">
        <p14:creationId xmlns:p14="http://schemas.microsoft.com/office/powerpoint/2010/main" val="98875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F1C9-92B9-BDE0-BE2F-8B0B3A36E212}"/>
              </a:ext>
            </a:extLst>
          </p:cNvPr>
          <p:cNvSpPr>
            <a:spLocks noGrp="1"/>
          </p:cNvSpPr>
          <p:nvPr>
            <p:ph type="title"/>
          </p:nvPr>
        </p:nvSpPr>
        <p:spPr>
          <a:xfrm>
            <a:off x="609599" y="339954"/>
            <a:ext cx="11223171" cy="1143000"/>
          </a:xfrm>
        </p:spPr>
        <p:txBody>
          <a:bodyPr/>
          <a:lstStyle/>
          <a:p>
            <a:pPr algn="l"/>
            <a:r>
              <a:rPr lang="en-GB" sz="3600" dirty="0"/>
              <a:t>Electric Motor Systems have the largest CO</a:t>
            </a:r>
            <a:r>
              <a:rPr lang="en-GB" sz="3600" baseline="-25000" dirty="0"/>
              <a:t>2</a:t>
            </a:r>
            <a:r>
              <a:rPr lang="en-GB" sz="3600" dirty="0"/>
              <a:t> mitigation potential of all appliance groups</a:t>
            </a:r>
          </a:p>
        </p:txBody>
      </p:sp>
      <p:sp>
        <p:nvSpPr>
          <p:cNvPr id="4" name="Footer Placeholder 3">
            <a:extLst>
              <a:ext uri="{FF2B5EF4-FFF2-40B4-BE49-F238E27FC236}">
                <a16:creationId xmlns:a16="http://schemas.microsoft.com/office/drawing/2014/main" id="{6F1C79A7-B26D-27E1-958D-2843E1FEB643}"/>
              </a:ext>
            </a:extLst>
          </p:cNvPr>
          <p:cNvSpPr>
            <a:spLocks noGrp="1"/>
          </p:cNvSpPr>
          <p:nvPr>
            <p:ph type="ftr" sz="quarter" idx="11"/>
          </p:nvPr>
        </p:nvSpPr>
        <p:spPr/>
        <p:txBody>
          <a:bodyPr/>
          <a:lstStyle/>
          <a:p>
            <a:r>
              <a:rPr lang="en-US" altLang="en-US" dirty="0"/>
              <a:t>U4E Webinar on Electric Motor Systems 2024</a:t>
            </a:r>
          </a:p>
        </p:txBody>
      </p:sp>
      <p:sp>
        <p:nvSpPr>
          <p:cNvPr id="5" name="Slide Number Placeholder 4">
            <a:extLst>
              <a:ext uri="{FF2B5EF4-FFF2-40B4-BE49-F238E27FC236}">
                <a16:creationId xmlns:a16="http://schemas.microsoft.com/office/drawing/2014/main" id="{69F5E8C6-ADE0-9D1E-1381-5BA942F6FD2E}"/>
              </a:ext>
            </a:extLst>
          </p:cNvPr>
          <p:cNvSpPr>
            <a:spLocks noGrp="1"/>
          </p:cNvSpPr>
          <p:nvPr>
            <p:ph type="sldNum" sz="quarter" idx="12"/>
          </p:nvPr>
        </p:nvSpPr>
        <p:spPr/>
        <p:txBody>
          <a:bodyPr/>
          <a:lstStyle/>
          <a:p>
            <a:pPr>
              <a:defRPr/>
            </a:pPr>
            <a:fld id="{9FC44830-9AF3-454A-BA94-F3CD35966DD5}" type="slidenum">
              <a:rPr lang="en-US" altLang="en-US" smtClean="0"/>
              <a:pPr>
                <a:defRPr/>
              </a:pPr>
              <a:t>5</a:t>
            </a:fld>
            <a:endParaRPr lang="en-US" altLang="en-US" dirty="0"/>
          </a:p>
        </p:txBody>
      </p:sp>
      <p:sp>
        <p:nvSpPr>
          <p:cNvPr id="6" name="Content Placeholder 2">
            <a:extLst>
              <a:ext uri="{FF2B5EF4-FFF2-40B4-BE49-F238E27FC236}">
                <a16:creationId xmlns:a16="http://schemas.microsoft.com/office/drawing/2014/main" id="{6DB2373A-6E5D-FD32-7DCE-AEEA88E81611}"/>
              </a:ext>
            </a:extLst>
          </p:cNvPr>
          <p:cNvSpPr txBox="1">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2400" dirty="0"/>
              <a:t>IEA projects that global electricity use in Electric Motor Systems is to rise 25% - 30% by 2030 over 2021.</a:t>
            </a:r>
          </a:p>
          <a:p>
            <a:pPr lvl="1"/>
            <a:r>
              <a:rPr lang="en-GB" sz="2000" dirty="0">
                <a:solidFill>
                  <a:srgbClr val="00B050"/>
                </a:solidFill>
              </a:rPr>
              <a:t>Electricity use in 2021 was 12,400 TWh giving rise to </a:t>
            </a:r>
            <a:r>
              <a:rPr lang="en-US" sz="2000" dirty="0">
                <a:solidFill>
                  <a:srgbClr val="00B050"/>
                </a:solidFill>
              </a:rPr>
              <a:t>to 6.5 Gt of CO</a:t>
            </a:r>
            <a:r>
              <a:rPr lang="en-US" sz="2000" baseline="-25000" dirty="0">
                <a:solidFill>
                  <a:srgbClr val="00B050"/>
                </a:solidFill>
              </a:rPr>
              <a:t>2</a:t>
            </a:r>
            <a:r>
              <a:rPr lang="en-US" sz="2000" dirty="0">
                <a:solidFill>
                  <a:srgbClr val="00B050"/>
                </a:solidFill>
              </a:rPr>
              <a:t> emissions</a:t>
            </a:r>
            <a:endParaRPr lang="en-GB" sz="2000" dirty="0">
              <a:solidFill>
                <a:srgbClr val="00B050"/>
              </a:solidFill>
            </a:endParaRPr>
          </a:p>
          <a:p>
            <a:pPr lvl="1"/>
            <a:r>
              <a:rPr lang="en-GB" sz="2000" dirty="0">
                <a:solidFill>
                  <a:srgbClr val="00B050"/>
                </a:solidFill>
              </a:rPr>
              <a:t>70% - 80% growth will come from </a:t>
            </a:r>
            <a:r>
              <a:rPr lang="en-GB" sz="2000" i="1" dirty="0">
                <a:solidFill>
                  <a:srgbClr val="00B050"/>
                </a:solidFill>
              </a:rPr>
              <a:t>China, India and other emerging markets and developing economies</a:t>
            </a:r>
            <a:r>
              <a:rPr lang="en-GB" sz="2000" dirty="0">
                <a:solidFill>
                  <a:srgbClr val="00B050"/>
                </a:solidFill>
              </a:rPr>
              <a:t>.</a:t>
            </a:r>
            <a:endParaRPr lang="en-NL" sz="2000" dirty="0">
              <a:solidFill>
                <a:srgbClr val="00B050"/>
              </a:solidFill>
            </a:endParaRPr>
          </a:p>
          <a:p>
            <a:r>
              <a:rPr lang="en-GB" sz="2400" dirty="0"/>
              <a:t>CLASP modelling shows that policy actions to</a:t>
            </a:r>
            <a:endParaRPr lang="en-US" sz="2400" dirty="0"/>
          </a:p>
          <a:p>
            <a:pPr lvl="1"/>
            <a:r>
              <a:rPr lang="en-GB" sz="2000" dirty="0">
                <a:solidFill>
                  <a:srgbClr val="00B050"/>
                </a:solidFill>
              </a:rPr>
              <a:t>double the efficiency of new industrial motor systems; and </a:t>
            </a:r>
          </a:p>
          <a:p>
            <a:pPr lvl="1"/>
            <a:r>
              <a:rPr lang="en-GB" sz="2000" dirty="0">
                <a:solidFill>
                  <a:srgbClr val="00B050"/>
                </a:solidFill>
              </a:rPr>
              <a:t>greatly accelerate the replacement of existing industrial motor systems stock</a:t>
            </a:r>
          </a:p>
          <a:p>
            <a:pPr marL="457200" lvl="1" indent="0">
              <a:buNone/>
            </a:pPr>
            <a:r>
              <a:rPr lang="en-US" dirty="0"/>
              <a:t>could mitigate 3.4 Gt CO2 emissions by 2040 and 5.1 Gt by 2050.</a:t>
            </a:r>
            <a:r>
              <a:rPr lang="en-GB" dirty="0"/>
              <a:t>This is </a:t>
            </a:r>
            <a:r>
              <a:rPr lang="en-GB" i="1" dirty="0"/>
              <a:t>more than </a:t>
            </a:r>
            <a:r>
              <a:rPr lang="en-GB" dirty="0"/>
              <a:t>the combined potential of all other appliance groups </a:t>
            </a:r>
          </a:p>
        </p:txBody>
      </p:sp>
    </p:spTree>
    <p:extLst>
      <p:ext uri="{BB962C8B-B14F-4D97-AF65-F5344CB8AC3E}">
        <p14:creationId xmlns:p14="http://schemas.microsoft.com/office/powerpoint/2010/main" val="325887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r>
              <a:rPr lang="hu-HU" altLang="en-US" dirty="0"/>
              <a:t> </a:t>
            </a:r>
          </a:p>
        </p:txBody>
      </p:sp>
      <p:pic>
        <p:nvPicPr>
          <p:cNvPr id="2" name="Picture 1" descr="A picture containing text, font, screenshot, design&#10;&#10;Description automatically generated">
            <a:extLst>
              <a:ext uri="{FF2B5EF4-FFF2-40B4-BE49-F238E27FC236}">
                <a16:creationId xmlns:a16="http://schemas.microsoft.com/office/drawing/2014/main" id="{96CAD27C-7A57-322D-2B38-6916ACA58C3A}"/>
              </a:ext>
            </a:extLst>
          </p:cNvPr>
          <p:cNvPicPr>
            <a:picLocks noChangeAspect="1"/>
          </p:cNvPicPr>
          <p:nvPr/>
        </p:nvPicPr>
        <p:blipFill>
          <a:blip r:embed="rId2"/>
          <a:stretch>
            <a:fillRect/>
          </a:stretch>
        </p:blipFill>
        <p:spPr>
          <a:xfrm>
            <a:off x="1409239" y="2159489"/>
            <a:ext cx="9231440" cy="3894773"/>
          </a:xfrm>
          <a:prstGeom prst="rect">
            <a:avLst/>
          </a:prstGeom>
          <a:ln>
            <a:solidFill>
              <a:schemeClr val="tx1">
                <a:lumMod val="50000"/>
                <a:lumOff val="50000"/>
              </a:schemeClr>
            </a:solidFill>
          </a:ln>
        </p:spPr>
      </p:pic>
      <p:sp>
        <p:nvSpPr>
          <p:cNvPr id="3" name="Footer Placeholder 3">
            <a:extLst>
              <a:ext uri="{FF2B5EF4-FFF2-40B4-BE49-F238E27FC236}">
                <a16:creationId xmlns:a16="http://schemas.microsoft.com/office/drawing/2014/main" id="{45CD2AED-7A2B-71A0-EAC6-A1E4523F11B7}"/>
              </a:ext>
            </a:extLst>
          </p:cNvPr>
          <p:cNvSpPr txBox="1">
            <a:spLocks/>
          </p:cNvSpPr>
          <p:nvPr/>
        </p:nvSpPr>
        <p:spPr>
          <a:xfrm>
            <a:off x="609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defRPr sz="1400">
                <a:solidFill>
                  <a:srgbClr val="0061AD"/>
                </a:solidFill>
                <a:latin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U4E Webinar on Electric Motor Systems 2024</a:t>
            </a:r>
          </a:p>
        </p:txBody>
      </p:sp>
      <p:sp>
        <p:nvSpPr>
          <p:cNvPr id="9" name="Title 1">
            <a:extLst>
              <a:ext uri="{FF2B5EF4-FFF2-40B4-BE49-F238E27FC236}">
                <a16:creationId xmlns:a16="http://schemas.microsoft.com/office/drawing/2014/main" id="{C98625DF-C020-32B9-1735-F483259ABCE5}"/>
              </a:ext>
            </a:extLst>
          </p:cNvPr>
          <p:cNvSpPr>
            <a:spLocks noGrp="1"/>
          </p:cNvSpPr>
          <p:nvPr>
            <p:ph type="title"/>
          </p:nvPr>
        </p:nvSpPr>
        <p:spPr>
          <a:xfrm>
            <a:off x="609599" y="339954"/>
            <a:ext cx="11373294"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sz="3600" dirty="0">
                <a:solidFill>
                  <a:srgbClr val="0061AD"/>
                </a:solidFill>
                <a:latin typeface="Calibri" panose="020F0502020204030204" pitchFamily="34" charset="0"/>
                <a:cs typeface="Calibri" panose="020F0502020204030204" pitchFamily="34" charset="0"/>
              </a:rPr>
              <a:t>1. Energy savings in Electric Motor Systems will come from improvement of component efficiency + optimisation  </a:t>
            </a:r>
          </a:p>
        </p:txBody>
      </p:sp>
    </p:spTree>
    <p:extLst>
      <p:ext uri="{BB962C8B-B14F-4D97-AF65-F5344CB8AC3E}">
        <p14:creationId xmlns:p14="http://schemas.microsoft.com/office/powerpoint/2010/main" val="4234351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r>
              <a:rPr lang="hu-HU" altLang="en-US" dirty="0"/>
              <a:t> </a:t>
            </a:r>
          </a:p>
        </p:txBody>
      </p:sp>
      <p:sp>
        <p:nvSpPr>
          <p:cNvPr id="9" name="Rectangle 8"/>
          <p:cNvSpPr/>
          <p:nvPr/>
        </p:nvSpPr>
        <p:spPr>
          <a:xfrm>
            <a:off x="797442" y="1660299"/>
            <a:ext cx="9326272" cy="353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har char="•"/>
            </a:pPr>
            <a:r>
              <a:rPr lang="en-US" sz="2400" dirty="0">
                <a:solidFill>
                  <a:srgbClr val="0061AD"/>
                </a:solidFill>
                <a:latin typeface="Calibri" panose="020F0502020204030204" pitchFamily="34" charset="0"/>
                <a:ea typeface="MS PGothic" panose="020B0600070205080204" pitchFamily="34" charset="-128"/>
                <a:cs typeface="Calibri" panose="020F0502020204030204" pitchFamily="34" charset="0"/>
              </a:rPr>
              <a:t>Market transformation policies exist in 56 countries. </a:t>
            </a:r>
          </a:p>
          <a:p>
            <a:pPr marL="342900" indent="-342900" eaLnBrk="0" fontAlgn="base" hangingPunct="0">
              <a:spcBef>
                <a:spcPct val="20000"/>
              </a:spcBef>
              <a:spcAft>
                <a:spcPct val="0"/>
              </a:spcAft>
              <a:buChar char="•"/>
            </a:pPr>
            <a:r>
              <a:rPr lang="en-US" sz="2400" dirty="0">
                <a:solidFill>
                  <a:srgbClr val="0061AD"/>
                </a:solidFill>
                <a:latin typeface="Calibri" panose="020F0502020204030204" pitchFamily="34" charset="0"/>
                <a:ea typeface="MS PGothic" panose="020B0600070205080204" pitchFamily="34" charset="-128"/>
                <a:cs typeface="Calibri" panose="020F0502020204030204" pitchFamily="34" charset="0"/>
              </a:rPr>
              <a:t>Global best practices available. </a:t>
            </a:r>
          </a:p>
          <a:p>
            <a:pPr marL="342900" indent="-342900" eaLnBrk="0" fontAlgn="base" hangingPunct="0">
              <a:spcBef>
                <a:spcPct val="20000"/>
              </a:spcBef>
              <a:spcAft>
                <a:spcPct val="0"/>
              </a:spcAft>
              <a:buChar char="•"/>
            </a:pPr>
            <a:r>
              <a:rPr lang="en-US" sz="2400" dirty="0">
                <a:solidFill>
                  <a:srgbClr val="0061AD"/>
                </a:solidFill>
                <a:latin typeface="Calibri" panose="020F0502020204030204" pitchFamily="34" charset="0"/>
                <a:ea typeface="MS PGothic" panose="020B0600070205080204" pitchFamily="34" charset="-128"/>
                <a:cs typeface="Calibri" panose="020F0502020204030204" pitchFamily="34" charset="0"/>
              </a:rPr>
              <a:t>Rest, largely emerging markets and developing economies need to act</a:t>
            </a:r>
          </a:p>
          <a:p>
            <a:pPr marL="1143000" lvl="2" indent="-228600" eaLnBrk="0" fontAlgn="base" hangingPunct="0">
              <a:spcBef>
                <a:spcPct val="20000"/>
              </a:spcBef>
              <a:spcAft>
                <a:spcPct val="0"/>
              </a:spcAft>
              <a:buChar char="•"/>
            </a:pPr>
            <a:r>
              <a:rPr lang="en-US" sz="2000" dirty="0">
                <a:solidFill>
                  <a:srgbClr val="0061AD"/>
                </a:solidFill>
                <a:latin typeface="Calibri" panose="020F0502020204030204" pitchFamily="34" charset="0"/>
                <a:ea typeface="Arial" charset="0"/>
                <a:cs typeface="Calibri" panose="020F0502020204030204" pitchFamily="34" charset="0"/>
              </a:rPr>
              <a:t>Lack of technical capacities, know-how and financial means are a constraint in most cases</a:t>
            </a:r>
          </a:p>
          <a:p>
            <a:pPr marL="342900" indent="-342900" eaLnBrk="0" fontAlgn="base" hangingPunct="0">
              <a:spcBef>
                <a:spcPct val="20000"/>
              </a:spcBef>
              <a:spcAft>
                <a:spcPct val="0"/>
              </a:spcAft>
              <a:buChar char="•"/>
            </a:pPr>
            <a:r>
              <a:rPr lang="en-US" sz="2400" dirty="0">
                <a:solidFill>
                  <a:srgbClr val="0061AD"/>
                </a:solidFill>
                <a:latin typeface="Calibri" panose="020F0502020204030204" pitchFamily="34" charset="0"/>
                <a:ea typeface="MS PGothic" panose="020B0600070205080204" pitchFamily="34" charset="-128"/>
                <a:cs typeface="Calibri" panose="020F0502020204030204" pitchFamily="34" charset="0"/>
              </a:rPr>
              <a:t>Risks of inaction </a:t>
            </a:r>
          </a:p>
          <a:p>
            <a:pPr marL="1143000" lvl="2" indent="-228600" eaLnBrk="0" fontAlgn="base" hangingPunct="0">
              <a:spcBef>
                <a:spcPct val="20000"/>
              </a:spcBef>
              <a:spcAft>
                <a:spcPct val="0"/>
              </a:spcAft>
              <a:buChar char="•"/>
            </a:pPr>
            <a:r>
              <a:rPr lang="en-US" sz="2000" dirty="0">
                <a:solidFill>
                  <a:srgbClr val="0061AD"/>
                </a:solidFill>
                <a:latin typeface="Calibri" panose="020F0502020204030204" pitchFamily="34" charset="0"/>
                <a:ea typeface="Arial" charset="0"/>
                <a:cs typeface="Calibri" panose="020F0502020204030204" pitchFamily="34" charset="0"/>
              </a:rPr>
              <a:t>Ready markets for inefficient products not wanted elsewhere</a:t>
            </a:r>
          </a:p>
          <a:p>
            <a:pPr marL="1143000" lvl="2" indent="-228600" eaLnBrk="0" fontAlgn="base" hangingPunct="0">
              <a:spcBef>
                <a:spcPct val="20000"/>
              </a:spcBef>
              <a:spcAft>
                <a:spcPct val="0"/>
              </a:spcAft>
              <a:buChar char="•"/>
            </a:pPr>
            <a:r>
              <a:rPr lang="en-US" sz="2000" dirty="0">
                <a:solidFill>
                  <a:srgbClr val="0061AD"/>
                </a:solidFill>
                <a:latin typeface="Calibri" panose="020F0502020204030204" pitchFamily="34" charset="0"/>
                <a:ea typeface="Arial" charset="0"/>
                <a:cs typeface="Calibri" panose="020F0502020204030204" pitchFamily="34" charset="0"/>
              </a:rPr>
              <a:t>Lock-in of inefficiency (motor lifetime &gt; 20 years)</a:t>
            </a:r>
          </a:p>
        </p:txBody>
      </p:sp>
      <p:sp>
        <p:nvSpPr>
          <p:cNvPr id="2" name="Title 3">
            <a:extLst>
              <a:ext uri="{FF2B5EF4-FFF2-40B4-BE49-F238E27FC236}">
                <a16:creationId xmlns:a16="http://schemas.microsoft.com/office/drawing/2014/main" id="{FF84983F-DCA5-A6C4-A50B-E39716675802}"/>
              </a:ext>
            </a:extLst>
          </p:cNvPr>
          <p:cNvSpPr>
            <a:spLocks noGrp="1"/>
          </p:cNvSpPr>
          <p:nvPr>
            <p:ph type="title"/>
          </p:nvPr>
        </p:nvSpPr>
        <p:spPr>
          <a:xfrm>
            <a:off x="609600" y="274638"/>
            <a:ext cx="109728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600" dirty="0">
                <a:solidFill>
                  <a:srgbClr val="0061AD"/>
                </a:solidFill>
                <a:latin typeface="Calibri" panose="020F0502020204030204" pitchFamily="34" charset="0"/>
                <a:cs typeface="Calibri" panose="020F0502020204030204" pitchFamily="34" charset="0"/>
              </a:rPr>
              <a:t> The Opportunity and the Challenge for EMDE*</a:t>
            </a:r>
          </a:p>
        </p:txBody>
      </p:sp>
      <p:sp>
        <p:nvSpPr>
          <p:cNvPr id="3" name="Footer Placeholder 3">
            <a:extLst>
              <a:ext uri="{FF2B5EF4-FFF2-40B4-BE49-F238E27FC236}">
                <a16:creationId xmlns:a16="http://schemas.microsoft.com/office/drawing/2014/main" id="{B2C95366-B98D-F54F-E05A-F0186548B43E}"/>
              </a:ext>
            </a:extLst>
          </p:cNvPr>
          <p:cNvSpPr txBox="1">
            <a:spLocks/>
          </p:cNvSpPr>
          <p:nvPr/>
        </p:nvSpPr>
        <p:spPr>
          <a:xfrm>
            <a:off x="609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defRPr sz="1400">
                <a:solidFill>
                  <a:srgbClr val="0061AD"/>
                </a:solidFill>
                <a:latin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U4E Webinar on Electric Motor Systems 2024</a:t>
            </a:r>
          </a:p>
        </p:txBody>
      </p:sp>
      <p:sp>
        <p:nvSpPr>
          <p:cNvPr id="6" name="Footer Placeholder 3">
            <a:extLst>
              <a:ext uri="{FF2B5EF4-FFF2-40B4-BE49-F238E27FC236}">
                <a16:creationId xmlns:a16="http://schemas.microsoft.com/office/drawing/2014/main" id="{526E0418-FC93-61C0-B17F-DEC3031AEA29}"/>
              </a:ext>
            </a:extLst>
          </p:cNvPr>
          <p:cNvSpPr txBox="1">
            <a:spLocks/>
          </p:cNvSpPr>
          <p:nvPr/>
        </p:nvSpPr>
        <p:spPr>
          <a:xfrm>
            <a:off x="7641769" y="5690052"/>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defRPr sz="1400">
                <a:solidFill>
                  <a:srgbClr val="0061AD"/>
                </a:solidFill>
                <a:latin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 Emerging Markets and Developing Economies</a:t>
            </a:r>
          </a:p>
        </p:txBody>
      </p:sp>
    </p:spTree>
    <p:extLst>
      <p:ext uri="{BB962C8B-B14F-4D97-AF65-F5344CB8AC3E}">
        <p14:creationId xmlns:p14="http://schemas.microsoft.com/office/powerpoint/2010/main" val="200282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sz="3600" dirty="0"/>
              <a:t> U4E </a:t>
            </a:r>
            <a:r>
              <a:rPr lang="en-US" sz="3600" dirty="0">
                <a:solidFill>
                  <a:srgbClr val="00B050"/>
                </a:solidFill>
              </a:rPr>
              <a:t>Policy Guide </a:t>
            </a:r>
            <a:r>
              <a:rPr lang="en-US" sz="3600" dirty="0"/>
              <a:t>Electric Motor Systems </a:t>
            </a:r>
            <a:endParaRPr lang="en-US" sz="3600" dirty="0">
              <a:solidFill>
                <a:srgbClr val="00B050"/>
              </a:solidFill>
            </a:endParaRPr>
          </a:p>
        </p:txBody>
      </p:sp>
      <p:sp>
        <p:nvSpPr>
          <p:cNvPr id="21507" name="Content Placeholder 4"/>
          <p:cNvSpPr>
            <a:spLocks noGrp="1"/>
          </p:cNvSpPr>
          <p:nvPr>
            <p:ph idx="1"/>
          </p:nvPr>
        </p:nvSpPr>
        <p:spPr>
          <a:xfrm>
            <a:off x="629494" y="1575194"/>
            <a:ext cx="10528363" cy="477529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a:buChar char="•"/>
            </a:pPr>
            <a:r>
              <a:rPr lang="en-US" dirty="0">
                <a:ea typeface="MS PGothic" panose="020B0600070205080204" pitchFamily="34" charset="-128"/>
              </a:rPr>
              <a:t>Single-stop reference source for EMDE* policymakers.</a:t>
            </a:r>
          </a:p>
          <a:p>
            <a:pPr marL="342900" lvl="1" indent="-342900">
              <a:buChar char="•"/>
            </a:pPr>
            <a:r>
              <a:rPr lang="en-US" dirty="0">
                <a:ea typeface="MS PGothic" panose="020B0600070205080204" pitchFamily="34" charset="-128"/>
              </a:rPr>
              <a:t>Scope: LV Motors, VSD’s, Fans, Pumps, Compressors +  System </a:t>
            </a:r>
            <a:r>
              <a:rPr lang="en-US" dirty="0" err="1">
                <a:ea typeface="MS PGothic" panose="020B0600070205080204" pitchFamily="34" charset="-128"/>
              </a:rPr>
              <a:t>Optimisation</a:t>
            </a:r>
            <a:endParaRPr lang="en-US" dirty="0">
              <a:ea typeface="MS PGothic" panose="020B0600070205080204" pitchFamily="34" charset="-128"/>
            </a:endParaRPr>
          </a:p>
          <a:p>
            <a:pPr marL="342900" lvl="1" indent="-342900">
              <a:buChar char="•"/>
            </a:pPr>
            <a:r>
              <a:rPr lang="en-US" dirty="0">
                <a:ea typeface="MS PGothic" panose="020B0600070205080204" pitchFamily="34" charset="-128"/>
              </a:rPr>
              <a:t>U4E Integrated Policy Approach.</a:t>
            </a:r>
          </a:p>
          <a:p>
            <a:pPr marL="342900" lvl="1" indent="-342900">
              <a:buChar char="•"/>
            </a:pPr>
            <a:r>
              <a:rPr lang="en-US" dirty="0">
                <a:ea typeface="MS PGothic" panose="020B0600070205080204" pitchFamily="34" charset="-128"/>
              </a:rPr>
              <a:t>Differentiated Policy Approaches for the New Equipment Market and the Installed Base </a:t>
            </a:r>
          </a:p>
          <a:p>
            <a:pPr marL="342900" lvl="1" indent="-342900">
              <a:buChar char="•"/>
            </a:pPr>
            <a:r>
              <a:rPr lang="en-US" dirty="0">
                <a:ea typeface="MS PGothic" panose="020B0600070205080204" pitchFamily="34" charset="-128"/>
              </a:rPr>
              <a:t>Overview of available resources, tools and best practices globally.</a:t>
            </a:r>
          </a:p>
          <a:p>
            <a:pPr marL="342900" lvl="1" indent="-342900">
              <a:buChar char="•"/>
            </a:pPr>
            <a:r>
              <a:rPr lang="en-US" dirty="0">
                <a:ea typeface="MS PGothic" panose="020B0600070205080204" pitchFamily="34" charset="-128"/>
              </a:rPr>
              <a:t>Technical annex with overview of motor system components, efficiency metrics, terms and concepts.</a:t>
            </a:r>
          </a:p>
          <a:p>
            <a:pPr marL="342900" lvl="1" indent="-342900">
              <a:buChar char="•"/>
            </a:pPr>
            <a:endParaRPr lang="en-US" dirty="0">
              <a:ea typeface="MS PGothic" panose="020B0600070205080204" pitchFamily="34" charset="-128"/>
            </a:endParaRPr>
          </a:p>
          <a:p>
            <a:endParaRPr lang="en-US" sz="2400" dirty="0"/>
          </a:p>
        </p:txBody>
      </p:sp>
      <p:sp>
        <p:nvSpPr>
          <p:cNvPr id="2" name="TextBox 1">
            <a:extLst>
              <a:ext uri="{FF2B5EF4-FFF2-40B4-BE49-F238E27FC236}">
                <a16:creationId xmlns:a16="http://schemas.microsoft.com/office/drawing/2014/main" id="{7E148607-D5F5-3670-EDBA-16E3D03C97B9}"/>
              </a:ext>
            </a:extLst>
          </p:cNvPr>
          <p:cNvSpPr txBox="1"/>
          <p:nvPr/>
        </p:nvSpPr>
        <p:spPr>
          <a:xfrm>
            <a:off x="7127967" y="5827893"/>
            <a:ext cx="5392613" cy="338554"/>
          </a:xfrm>
          <a:prstGeom prst="rect">
            <a:avLst/>
          </a:prstGeom>
          <a:noFill/>
        </p:spPr>
        <p:txBody>
          <a:bodyPr wrap="square" rtlCol="0">
            <a:spAutoFit/>
          </a:bodyPr>
          <a:lstStyle/>
          <a:p>
            <a:r>
              <a:rPr lang="en-IN" sz="1600" dirty="0">
                <a:solidFill>
                  <a:srgbClr val="0061AD"/>
                </a:solidFill>
                <a:latin typeface="Calibri" panose="020F0502020204030204" pitchFamily="34" charset="0"/>
                <a:ea typeface="MS PGothic" panose="020B0600070205080204" pitchFamily="34" charset="-128"/>
                <a:cs typeface="Calibri" panose="020F0502020204030204" pitchFamily="34" charset="0"/>
              </a:rPr>
              <a:t>* Emerging Markets and Developing Economies</a:t>
            </a:r>
          </a:p>
        </p:txBody>
      </p:sp>
      <p:sp>
        <p:nvSpPr>
          <p:cNvPr id="4" name="Slide Number Placeholder 4">
            <a:extLst>
              <a:ext uri="{FF2B5EF4-FFF2-40B4-BE49-F238E27FC236}">
                <a16:creationId xmlns:a16="http://schemas.microsoft.com/office/drawing/2014/main" id="{5B35FE68-DC3C-921E-FCFE-C72FF1B1200C}"/>
              </a:ext>
            </a:extLst>
          </p:cNvPr>
          <p:cNvSpPr txBox="1">
            <a:spLocks/>
          </p:cNvSpPr>
          <p:nvPr/>
        </p:nvSpPr>
        <p:spPr>
          <a:xfrm>
            <a:off x="5110482" y="6245225"/>
            <a:ext cx="2844800" cy="476250"/>
          </a:xfrm>
          <a:prstGeom prst="rect">
            <a:avLst/>
          </a:prstGeom>
          <a:ln/>
        </p:spPr>
        <p:txBody>
          <a:bodyPr anchor="ctr"/>
          <a:lstStyle>
            <a:defPPr>
              <a:defRPr lang="en-US"/>
            </a:defPPr>
            <a:lvl1pPr marL="0" algn="ctr" defTabSz="914400" rtl="0" eaLnBrk="1" latinLnBrk="0" hangingPunct="1">
              <a:defRPr sz="1400" kern="1200">
                <a:solidFill>
                  <a:srgbClr val="0061AD"/>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FC44830-9AF3-454A-BA94-F3CD35966DD5}" type="slidenum">
              <a:rPr kumimoji="0" lang="en-US" altLang="en-US" sz="1400" b="0" i="0" u="none" strike="noStrike" kern="1200" cap="none" spc="0" normalizeH="0" baseline="0" noProof="0" smtClean="0">
                <a:ln>
                  <a:noFill/>
                </a:ln>
                <a:solidFill>
                  <a:srgbClr val="0061AD"/>
                </a:solidFill>
                <a:effectLst/>
                <a:uLnTx/>
                <a:uFillTx/>
                <a:latin typeface="Calibri" panose="020F0502020204030204" pitchFamily="34" charset="0"/>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altLang="en-US" sz="1400" b="0" i="0" u="none" strike="noStrike" kern="1200" cap="none" spc="0" normalizeH="0" baseline="0" noProof="0" dirty="0">
              <a:ln>
                <a:noFill/>
              </a:ln>
              <a:solidFill>
                <a:srgbClr val="0061AD"/>
              </a:solidFill>
              <a:effectLst/>
              <a:uLnTx/>
              <a:uFillTx/>
              <a:latin typeface="Calibri" panose="020F0502020204030204" pitchFamily="34" charset="0"/>
              <a:ea typeface="+mn-ea"/>
              <a:cs typeface="Calibri" panose="020F0502020204030204" pitchFamily="34" charset="0"/>
            </a:endParaRPr>
          </a:p>
        </p:txBody>
      </p:sp>
      <p:sp>
        <p:nvSpPr>
          <p:cNvPr id="5" name="Footer Placeholder 3">
            <a:extLst>
              <a:ext uri="{FF2B5EF4-FFF2-40B4-BE49-F238E27FC236}">
                <a16:creationId xmlns:a16="http://schemas.microsoft.com/office/drawing/2014/main" id="{35C87043-65CA-3BD0-3B88-97B6A6EEA12A}"/>
              </a:ext>
            </a:extLst>
          </p:cNvPr>
          <p:cNvSpPr>
            <a:spLocks noGrp="1"/>
          </p:cNvSpPr>
          <p:nvPr>
            <p:ph type="ftr" sz="quarter" idx="11"/>
          </p:nvPr>
        </p:nvSpPr>
        <p:spPr>
          <a:xfrm>
            <a:off x="609600" y="6245225"/>
            <a:ext cx="3860800" cy="476250"/>
          </a:xfrm>
        </p:spPr>
        <p:txBody>
          <a:bodyPr/>
          <a:lstStyle/>
          <a:p>
            <a:r>
              <a:rPr lang="en-US" altLang="en-US" dirty="0"/>
              <a:t>U4E Webinar on Electric Motor Systems 2024</a:t>
            </a:r>
          </a:p>
        </p:txBody>
      </p:sp>
    </p:spTree>
    <p:extLst>
      <p:ext uri="{BB962C8B-B14F-4D97-AF65-F5344CB8AC3E}">
        <p14:creationId xmlns:p14="http://schemas.microsoft.com/office/powerpoint/2010/main" val="255412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r>
              <a:rPr lang="hu-HU" altLang="en-US" dirty="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929" y="1236871"/>
            <a:ext cx="5678424" cy="5202936"/>
          </a:xfrm>
          <a:prstGeom prst="rect">
            <a:avLst/>
          </a:prstGeom>
        </p:spPr>
      </p:pic>
      <p:sp>
        <p:nvSpPr>
          <p:cNvPr id="3" name="Title 3">
            <a:extLst>
              <a:ext uri="{FF2B5EF4-FFF2-40B4-BE49-F238E27FC236}">
                <a16:creationId xmlns:a16="http://schemas.microsoft.com/office/drawing/2014/main" id="{CFFF2F01-0F61-6EC4-70C4-9EF97F9DD1FF}"/>
              </a:ext>
            </a:extLst>
          </p:cNvPr>
          <p:cNvSpPr>
            <a:spLocks noGrp="1"/>
          </p:cNvSpPr>
          <p:nvPr>
            <p:ph type="title"/>
          </p:nvPr>
        </p:nvSpPr>
        <p:spPr>
          <a:xfrm>
            <a:off x="609600" y="274638"/>
            <a:ext cx="109728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600" dirty="0">
                <a:solidFill>
                  <a:srgbClr val="0061AD"/>
                </a:solidFill>
                <a:latin typeface="Calibri" panose="020F0502020204030204" pitchFamily="34" charset="0"/>
                <a:cs typeface="Calibri" panose="020F0502020204030204" pitchFamily="34" charset="0"/>
              </a:rPr>
              <a:t> U4E Integrated Policy Approach </a:t>
            </a:r>
          </a:p>
        </p:txBody>
      </p:sp>
      <p:sp>
        <p:nvSpPr>
          <p:cNvPr id="6" name="Footer Placeholder 3">
            <a:extLst>
              <a:ext uri="{FF2B5EF4-FFF2-40B4-BE49-F238E27FC236}">
                <a16:creationId xmlns:a16="http://schemas.microsoft.com/office/drawing/2014/main" id="{BF796C48-3BA6-0571-1F54-EC7F00220680}"/>
              </a:ext>
            </a:extLst>
          </p:cNvPr>
          <p:cNvSpPr txBox="1">
            <a:spLocks/>
          </p:cNvSpPr>
          <p:nvPr/>
        </p:nvSpPr>
        <p:spPr>
          <a:xfrm>
            <a:off x="609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defRPr sz="1400">
                <a:solidFill>
                  <a:srgbClr val="0061AD"/>
                </a:solidFill>
                <a:latin typeface="Calibri" panose="020F0502020204030204" pitchFamily="34" charset="0"/>
                <a:cs typeface="Calibri" panose="020F0502020204030204" pitchFamily="34" charset="0"/>
              </a:defRPr>
            </a:lvl1pPr>
          </a:lstStyle>
          <a:p>
            <a:r>
              <a:rPr lang="en-US" altLang="en-US" dirty="0"/>
              <a:t>U4E Webinar on Electric Motor Systems 2024</a:t>
            </a:r>
          </a:p>
        </p:txBody>
      </p:sp>
    </p:spTree>
    <p:extLst>
      <p:ext uri="{BB962C8B-B14F-4D97-AF65-F5344CB8AC3E}">
        <p14:creationId xmlns:p14="http://schemas.microsoft.com/office/powerpoint/2010/main" val="1475816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U4E Theme - Master">
  <a:themeElements>
    <a:clrScheme name="U4E Theme 2017">
      <a:dk1>
        <a:srgbClr val="7F7F7F"/>
      </a:dk1>
      <a:lt1>
        <a:srgbClr val="FFFFFF"/>
      </a:lt1>
      <a:dk2>
        <a:srgbClr val="000000"/>
      </a:dk2>
      <a:lt2>
        <a:srgbClr val="FFFFFF"/>
      </a:lt2>
      <a:accent1>
        <a:srgbClr val="6E6E6E"/>
      </a:accent1>
      <a:accent2>
        <a:srgbClr val="0061AD"/>
      </a:accent2>
      <a:accent3>
        <a:srgbClr val="64B32C"/>
      </a:accent3>
      <a:accent4>
        <a:srgbClr val="C67B3F"/>
      </a:accent4>
      <a:accent5>
        <a:srgbClr val="E0D019"/>
      </a:accent5>
      <a:accent6>
        <a:srgbClr val="6F3885"/>
      </a:accent6>
      <a:hlink>
        <a:srgbClr val="0061AD"/>
      </a:hlink>
      <a:folHlink>
        <a:srgbClr val="0061AD"/>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4E Theme - Master">
  <a:themeElements>
    <a:clrScheme name="U4E Theme 2017">
      <a:dk1>
        <a:srgbClr val="7F7F7F"/>
      </a:dk1>
      <a:lt1>
        <a:srgbClr val="FFFFFF"/>
      </a:lt1>
      <a:dk2>
        <a:srgbClr val="000000"/>
      </a:dk2>
      <a:lt2>
        <a:srgbClr val="FFFFFF"/>
      </a:lt2>
      <a:accent1>
        <a:srgbClr val="6E6E6E"/>
      </a:accent1>
      <a:accent2>
        <a:srgbClr val="0061AD"/>
      </a:accent2>
      <a:accent3>
        <a:srgbClr val="64B32C"/>
      </a:accent3>
      <a:accent4>
        <a:srgbClr val="C67B3F"/>
      </a:accent4>
      <a:accent5>
        <a:srgbClr val="E0D019"/>
      </a:accent5>
      <a:accent6>
        <a:srgbClr val="6F3885"/>
      </a:accent6>
      <a:hlink>
        <a:srgbClr val="0061AD"/>
      </a:hlink>
      <a:folHlink>
        <a:srgbClr val="0061AD"/>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U4E Theme - Master">
  <a:themeElements>
    <a:clrScheme name="U4E Theme 2017">
      <a:dk1>
        <a:srgbClr val="7F7F7F"/>
      </a:dk1>
      <a:lt1>
        <a:srgbClr val="FFFFFF"/>
      </a:lt1>
      <a:dk2>
        <a:srgbClr val="000000"/>
      </a:dk2>
      <a:lt2>
        <a:srgbClr val="FFFFFF"/>
      </a:lt2>
      <a:accent1>
        <a:srgbClr val="6E6E6E"/>
      </a:accent1>
      <a:accent2>
        <a:srgbClr val="0061AD"/>
      </a:accent2>
      <a:accent3>
        <a:srgbClr val="64B32C"/>
      </a:accent3>
      <a:accent4>
        <a:srgbClr val="C67B3F"/>
      </a:accent4>
      <a:accent5>
        <a:srgbClr val="E0D019"/>
      </a:accent5>
      <a:accent6>
        <a:srgbClr val="6F3885"/>
      </a:accent6>
      <a:hlink>
        <a:srgbClr val="0061AD"/>
      </a:hlink>
      <a:folHlink>
        <a:srgbClr val="0061AD"/>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1" cap="flat">
          <a:solidFill>
            <a:schemeClr val="bg1"/>
          </a:solidFill>
          <a:prstDash val="solid"/>
          <a:miter lim="800000"/>
          <a:headEnd/>
          <a:tailEnd/>
        </a:ln>
      </a:spPr>
      <a:bodyPr vert="horz" wrap="square" lIns="91440" tIns="45720" rIns="91440" bIns="45720" numCol="1" anchor="t" anchorCtr="0" compatLnSpc="1">
        <a:prstTxWarp prst="textNoShape">
          <a:avLst/>
        </a:prstTxWarp>
      </a:bodyPr>
      <a:lstStyle>
        <a:defPPr algn="l" defTabSz="457200" fontAlgn="base">
          <a:spcBef>
            <a:spcPct val="0"/>
          </a:spcBef>
          <a:spcAft>
            <a:spcPct val="0"/>
          </a:spcAft>
          <a:defRPr kern="0" dirty="0">
            <a:solidFill>
              <a:srgbClr val="000000"/>
            </a:solidFill>
            <a:latin typeface="Arial" charset="0"/>
            <a:cs typeface="Arial"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4119</TotalTime>
  <Words>2110</Words>
  <Application>Microsoft Macintosh PowerPoint</Application>
  <PresentationFormat>Widescreen</PresentationFormat>
  <Paragraphs>233</Paragraphs>
  <Slides>22</Slides>
  <Notes>15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22</vt:i4>
      </vt:variant>
    </vt:vector>
  </HeadingPairs>
  <TitlesOfParts>
    <vt:vector size="36" baseType="lpstr">
      <vt:lpstr>MS PGothic</vt:lpstr>
      <vt:lpstr> Roboto</vt:lpstr>
      <vt:lpstr>Arial</vt:lpstr>
      <vt:lpstr>Calibri</vt:lpstr>
      <vt:lpstr>Calibri Light</vt:lpstr>
      <vt:lpstr>Lato Light</vt:lpstr>
      <vt:lpstr>Montserrat Hairline</vt:lpstr>
      <vt:lpstr>Montserrat Semi</vt:lpstr>
      <vt:lpstr>Roboto</vt:lpstr>
      <vt:lpstr>Times New Roman</vt:lpstr>
      <vt:lpstr>U4E Theme - Master</vt:lpstr>
      <vt:lpstr>Presentation1</vt:lpstr>
      <vt:lpstr>1_U4E Theme - Master</vt:lpstr>
      <vt:lpstr>2_U4E Theme - Master</vt:lpstr>
      <vt:lpstr>PowerPoint Presentation</vt:lpstr>
      <vt:lpstr>Agenda</vt:lpstr>
      <vt:lpstr>PowerPoint Presentation</vt:lpstr>
      <vt:lpstr>Electricity use – share by electric motor systems </vt:lpstr>
      <vt:lpstr>Electric Motor Systems have the largest CO2 mitigation potential of all appliance groups</vt:lpstr>
      <vt:lpstr>1. Energy savings in Electric Motor Systems will come from improvement of component efficiency + optimisation  </vt:lpstr>
      <vt:lpstr> The Opportunity and the Challenge for EMDE*</vt:lpstr>
      <vt:lpstr> U4E Policy Guide Electric Motor Systems </vt:lpstr>
      <vt:lpstr> U4E Integrated Policy Approach </vt:lpstr>
      <vt:lpstr>Differentiated Policy Approaches for the New Equipment Market and the Installed Base </vt:lpstr>
      <vt:lpstr>PowerPoint Presentation</vt:lpstr>
      <vt:lpstr>2. U4E Model Regulation Guidelines Electric Motor Systems </vt:lpstr>
      <vt:lpstr>Efficient electric motors –&gt; IE-classification</vt:lpstr>
      <vt:lpstr>PowerPoint Presentation</vt:lpstr>
      <vt:lpstr>PowerPoint Presentation</vt:lpstr>
      <vt:lpstr>PowerPoint Presentation</vt:lpstr>
      <vt:lpstr>Efficient water pumps –&gt; efficient components</vt:lpstr>
      <vt:lpstr>PowerPoint Presentation</vt:lpstr>
      <vt:lpstr>Fans – Model Regulation Guidelines</vt:lpstr>
      <vt:lpstr>5. Key recommendations (1/2)</vt:lpstr>
      <vt:lpstr>5. Key recommendations (1/2)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Saikiran Kasamsetty</dc:creator>
  <cp:lastModifiedBy>Maarten van Werkhoven</cp:lastModifiedBy>
  <cp:revision>73</cp:revision>
  <dcterms:created xsi:type="dcterms:W3CDTF">2023-06-09T12:35:10Z</dcterms:created>
  <dcterms:modified xsi:type="dcterms:W3CDTF">2024-10-23T06:44:22Z</dcterms:modified>
</cp:coreProperties>
</file>