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2"/>
  </p:notesMasterIdLst>
  <p:sldIdLst>
    <p:sldId id="2141411770" r:id="rId6"/>
    <p:sldId id="2141411772" r:id="rId7"/>
    <p:sldId id="2091" r:id="rId8"/>
    <p:sldId id="3525" r:id="rId9"/>
    <p:sldId id="2570" r:id="rId10"/>
    <p:sldId id="2768" r:id="rId11"/>
    <p:sldId id="3623" r:id="rId12"/>
    <p:sldId id="3622" r:id="rId13"/>
    <p:sldId id="2647" r:id="rId14"/>
    <p:sldId id="3624" r:id="rId15"/>
    <p:sldId id="2141411769" r:id="rId16"/>
    <p:sldId id="3662" r:id="rId17"/>
    <p:sldId id="2141411776" r:id="rId18"/>
    <p:sldId id="2141411774" r:id="rId19"/>
    <p:sldId id="2141411775" r:id="rId20"/>
    <p:sldId id="27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6D8451-CE90-78BC-71EB-A18536164F14}" name="Patrick Blake" initials="PB" userId="S::patrick.blake@un.org::0f2079bc-6cee-4bdf-89d5-4dd5232ce185" providerId="AD"/>
  <p188:author id="{DA6E69E5-C535-3A9F-7F7B-AA1A00954AF0}" name="Saikiran Kasamsetty" initials="SK" userId="S::saikiran.kasamsetty@un.org::2ff55e4e-d2f5-444f-9ec7-7cd308512f9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cio Soledad Garcia" initials="RG" lastIdx="1" clrIdx="0">
    <p:extLst>
      <p:ext uri="{19B8F6BF-5375-455C-9EA6-DF929625EA0E}">
        <p15:presenceInfo xmlns:p15="http://schemas.microsoft.com/office/powerpoint/2012/main" userId="S::soledad.garcia@un.org::76a5f83a-5e3a-4510-bf79-fdd338cc54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1AD"/>
    <a:srgbClr val="63B32E"/>
    <a:srgbClr val="FFFFFF"/>
    <a:srgbClr val="E3E3E3"/>
    <a:srgbClr val="B3E2F4"/>
    <a:srgbClr val="6AA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E2EE8C-A32B-8FB9-1CEC-02F68DFDB43E}" v="4" dt="2024-11-01T13:44:51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61777-CE00-4999-9C86-E6E9E6537A27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37550-5236-44A2-8EA7-09A9AD04AB1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759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08428-7D44-4333-B121-702F00B481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02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429BF-E1BD-48F7-B9E7-F8145C23416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670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6072C8D4-C3FC-437D-95B1-7562104DD0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A6E7DDB5-A2B1-472D-A8D4-AFCC2ADB4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CN" altLang="en-US">
              <a:latin typeface="Calibri Light" panose="020F0302020204030204" pitchFamily="34" charset="0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849BD4DC-32AF-4488-9036-2FF5A6D36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5EE59-B7F0-4866-B334-75B6AA5DA042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571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08428-7D44-4333-B121-702F00B481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3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6072C8D4-C3FC-437D-95B1-7562104DD0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A6E7DDB5-A2B1-472D-A8D4-AFCC2ADB4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CN" altLang="en-US">
              <a:latin typeface="Calibri Light" panose="020F0302020204030204" pitchFamily="34" charset="0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849BD4DC-32AF-4488-9036-2FF5A6D36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5EE59-B7F0-4866-B334-75B6AA5DA042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28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6072C8D4-C3FC-437D-95B1-7562104DD0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A6E7DDB5-A2B1-472D-A8D4-AFCC2ADB4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CN" altLang="en-US">
              <a:latin typeface="Calibri Light" panose="020F0302020204030204" pitchFamily="34" charset="0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849BD4DC-32AF-4488-9036-2FF5A6D36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5EE59-B7F0-4866-B334-75B6AA5DA042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80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Please see the united4efficiency.org website for the individual assessment for each country.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individual assessment includes infographics and graphs, which can assist in prioritizing action on energy-efficiency in your country.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1C512-DB93-4BDB-A636-D0BB964CCFB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79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en-US" sz="1200" i="0" u="none" strike="noStrike" kern="1200" cap="none" spc="0" normalizeH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CSA serves as a powerful tool by providing </a:t>
            </a:r>
            <a:r>
              <a:rPr kumimoji="0" lang="en-US" sz="1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tangible (social, economic and environmental) benefits</a:t>
            </a:r>
            <a:r>
              <a:rPr kumimoji="0" lang="en-US" sz="1200" i="0" u="none" strike="noStrike" kern="1200" cap="none" spc="0" normalizeH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that </a:t>
            </a:r>
            <a:r>
              <a:rPr kumimoji="0" lang="en-US" sz="1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enable policy makers </a:t>
            </a:r>
            <a:r>
              <a:rPr kumimoji="0" lang="en-US" sz="1200" i="0" u="none" strike="noStrike" kern="1200" cap="none" spc="0" normalizeH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take informed </a:t>
            </a:r>
            <a:r>
              <a:rPr kumimoji="0" lang="en-US" sz="1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decisions and prioritizing countries for funding/implementing </a:t>
            </a:r>
            <a:r>
              <a:rPr kumimoji="0" lang="en-US" sz="1200" i="0" u="none" strike="noStrike" kern="1200" cap="none" spc="0" normalizeH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climate change mitigation projects.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ADB22-2FCC-460D-A8CE-FA01E2DA3C0F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0118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ian kuvan paikkamerkki 1">
            <a:extLst>
              <a:ext uri="{FF2B5EF4-FFF2-40B4-BE49-F238E27FC236}">
                <a16:creationId xmlns:a16="http://schemas.microsoft.com/office/drawing/2014/main" id="{2A329780-92F9-4B94-82B0-5B2B9A0DB5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Huomautusten paikkamerkki 2">
            <a:extLst>
              <a:ext uri="{FF2B5EF4-FFF2-40B4-BE49-F238E27FC236}">
                <a16:creationId xmlns:a16="http://schemas.microsoft.com/office/drawing/2014/main" id="{D29CFD4D-C861-4632-97F3-C4FB710B1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Countries included (14):</a:t>
            </a:r>
          </a:p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Cook Islands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Fiji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Kiribati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Marshall Islands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Micronesia, Fed. </a:t>
            </a:r>
            <a:r>
              <a:rPr lang="en-US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Sts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Nauru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Niue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Palau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Papua New Guinea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Samoa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Solomon Islands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Tonga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Tuvalu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Vanuatu</a:t>
            </a:r>
            <a:r>
              <a:rPr lang="en-US"/>
              <a:t> </a:t>
            </a:r>
            <a:endParaRPr lang="fi-FI" altLang="en-US">
              <a:latin typeface="Calibri" panose="020F0502020204030204" pitchFamily="34" charset="0"/>
            </a:endParaRPr>
          </a:p>
        </p:txBody>
      </p:sp>
      <p:sp>
        <p:nvSpPr>
          <p:cNvPr id="13316" name="Dian numeron paikkamerkki 3">
            <a:extLst>
              <a:ext uri="{FF2B5EF4-FFF2-40B4-BE49-F238E27FC236}">
                <a16:creationId xmlns:a16="http://schemas.microsoft.com/office/drawing/2014/main" id="{83C0CCC7-7582-4017-BE04-3C2BEA639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1827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23D9E3-6D00-4C23-8D54-E451A92341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1827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150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Several Ongoing.. Nigeria, LAC,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08428-7D44-4333-B121-702F00B481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65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14C8-F497-1DC7-B7DD-E3642BECC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74550-9982-FE96-8379-402EBDBC8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90824-FDB7-8BC5-A7AB-65353A47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8F6D3-3D4E-661B-1F29-894D759E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208BC-2CE3-577C-E4D9-670CC149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86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27D4-3B0F-FD66-E8E7-24557803B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57F0F-416B-3466-B660-7A3D03C27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CF24-9330-90D6-69BB-8DBA01A72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AA77D-4E90-8EDA-EB7A-9F9F8CE9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4E966-88C9-472F-0706-98C1AE2CC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216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E47506-62C6-1248-7565-5555D4CDA8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CCF53-29BC-0D6F-0261-D0873CE07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5D330-C883-A954-C795-FA987B94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EF8AE-4537-E339-51E8-F298F68A4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F992E-4B66-194D-D232-27C0BE11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4132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76220" y="4278086"/>
            <a:ext cx="12360319" cy="25799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1698171"/>
            <a:ext cx="12360319" cy="25799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84868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0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336989" y="0"/>
            <a:ext cx="485501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2717003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0972491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76220" y="4278086"/>
            <a:ext cx="12360319" cy="25799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1698171"/>
            <a:ext cx="12360319" cy="25799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98883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6824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7543049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/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9543419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336989" y="0"/>
            <a:ext cx="485501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534883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4DA8-78F3-BB23-361A-467B83A60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BDD3A-DCF4-3A07-B971-937AC306B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51E1A-5DFD-CDF7-1245-0B71D087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C9CDB-4AD4-E836-CB7C-35A33E69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8DFF8-E4BB-770A-3F87-ADF89AB0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9882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2D1BC-BC02-4AD2-BB37-980A115C9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419" y="6356350"/>
            <a:ext cx="2743121" cy="365125"/>
          </a:xfrm>
          <a:prstGeom prst="rect">
            <a:avLst/>
          </a:prstGeom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ato Light" charset="-122"/>
              </a:defRPr>
            </a:lvl1pPr>
          </a:lstStyle>
          <a:p>
            <a:pPr>
              <a:defRPr/>
            </a:pPr>
            <a:endParaRPr lang="id-ID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34A5E-03CA-4228-9738-00E57EA6E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ato Light" charset="-122"/>
              </a:defRPr>
            </a:lvl1pPr>
          </a:lstStyle>
          <a:p>
            <a:pPr>
              <a:defRPr/>
            </a:pPr>
            <a:endParaRPr lang="id-ID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7A4F3-BD8B-4E69-B250-14C5E251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D66FF-3F18-4FD5-80C2-3C8985BF687E}" type="slidenum">
              <a:rPr lang="id-ID" altLang="zh-CN"/>
              <a:pPr>
                <a:defRPr/>
              </a:pPr>
              <a:t>‹N°›</a:t>
            </a:fld>
            <a:endParaRPr lang="id-ID" altLang="zh-CN"/>
          </a:p>
        </p:txBody>
      </p:sp>
    </p:spTree>
    <p:extLst>
      <p:ext uri="{BB962C8B-B14F-4D97-AF65-F5344CB8AC3E}">
        <p14:creationId xmlns:p14="http://schemas.microsoft.com/office/powerpoint/2010/main" val="3424917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27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6"/>
          <p:cNvSpPr txBox="1">
            <a:spLocks noGrp="1"/>
          </p:cNvSpPr>
          <p:nvPr>
            <p:ph type="title"/>
          </p:nvPr>
        </p:nvSpPr>
        <p:spPr>
          <a:xfrm>
            <a:off x="838419" y="365125"/>
            <a:ext cx="101324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 Robot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body" idx="1"/>
          </p:nvPr>
        </p:nvSpPr>
        <p:spPr>
          <a:xfrm>
            <a:off x="838419" y="1825625"/>
            <a:ext cx="1051516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latin typeface=" 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 Roboto"/>
                <a:ea typeface=" Roboto"/>
                <a:cs typeface=" Roboto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 lang="en-US"/>
          </a:p>
        </p:txBody>
      </p:sp>
      <p:sp>
        <p:nvSpPr>
          <p:cNvPr id="38" name="Google Shape;38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 Roboto"/>
                <a:ea typeface=" Roboto"/>
                <a:cs typeface=" Roboto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 lang="en-US"/>
          </a:p>
        </p:txBody>
      </p:sp>
      <p:sp>
        <p:nvSpPr>
          <p:cNvPr id="39" name="Google Shape;39;p46"/>
          <p:cNvSpPr txBox="1">
            <a:spLocks noGrp="1"/>
          </p:cNvSpPr>
          <p:nvPr>
            <p:ph type="sldNum" idx="12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0" name="Google Shape;40;p46"/>
          <p:cNvSpPr txBox="1"/>
          <p:nvPr/>
        </p:nvSpPr>
        <p:spPr>
          <a:xfrm>
            <a:off x="145824" y="6413240"/>
            <a:ext cx="345155" cy="21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400" tIns="40200" rIns="80400" bIns="402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chemeClr val="lt1"/>
                </a:solidFill>
                <a:latin typeface=" Roboto"/>
                <a:ea typeface="Montserrat Light"/>
                <a:cs typeface="Montserrat Light"/>
                <a:sym typeface="Montserrat Light"/>
              </a:rPr>
              <a:t>‹N°›</a:t>
            </a:fld>
            <a:r>
              <a:rPr lang="en-US" sz="800">
                <a:solidFill>
                  <a:schemeClr val="lt1"/>
                </a:solidFill>
                <a:latin typeface=" Roboto"/>
                <a:ea typeface="Montserrat Light"/>
                <a:cs typeface="Montserrat Light"/>
                <a:sym typeface="Montserrat Light"/>
              </a:rPr>
              <a:t>  </a:t>
            </a:r>
            <a:endParaRPr>
              <a:latin typeface=" Roboto"/>
            </a:endParaRPr>
          </a:p>
        </p:txBody>
      </p:sp>
    </p:spTree>
    <p:extLst>
      <p:ext uri="{BB962C8B-B14F-4D97-AF65-F5344CB8AC3E}">
        <p14:creationId xmlns:p14="http://schemas.microsoft.com/office/powerpoint/2010/main" val="1918048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436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419" y="6356350"/>
            <a:ext cx="27431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CE9836-ACD4-4DDB-9D78-E68C5DA26DA6}" type="datetimeFigureOut">
              <a:rPr lang="en-US" smtClean="0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9F3DA5A-45C7-4518-A23D-904E8EAA05E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2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6E5AB-AD62-C60C-F6EC-FF66CD1A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B1BE5-9E20-3E7E-3974-77D5E2BBF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8DCA2-5B81-B471-F22A-DAD9533F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4AD5B-630B-D25F-2A07-EF4FDD94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8A1CE-7787-824A-1CE2-7424956CD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451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1B1E0-4D40-6557-CB83-C502C852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E8BA0-4BD7-4949-34D7-826365A91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4EAF2-C439-B894-9BB7-E96DAA9F9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2ABB3-0F61-8BA0-59B4-EB32DB2B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3764B-2E30-67EA-8FA4-D56EA189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6E3F5-C139-E27A-D2F4-E3630176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17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0B07B-1597-AE3D-B134-E025514C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EE5C4-00B4-DC68-30A8-4C6378E84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3FA93-7F56-5CBA-047C-0E2AC72AF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218A37-72F9-CB32-68CC-CC12029CF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BE6A3E-E933-2210-DA3B-CE043D703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751AA2-B64E-3574-3DAA-58029045A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3FDFBE-C0CB-ADC7-A177-C88549034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5732A6-9203-7EEE-E671-8A7D5AA9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606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643D-F699-8B47-06C3-77C2D1EA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75AFD-798D-7CE8-8F7B-FF240BEE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6FADB-2B93-4128-ACE2-EF402F4E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EB226-6933-3F83-B1BF-C033B396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380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8311A-11F4-DDDE-A3F2-D4B2AEB37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D0B5D-0F34-A2DD-8C80-67E1DC32C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6F0B3-2F83-F940-FEF2-F157471B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79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1C31-1C2C-AE80-4198-9368AD61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41AE-52D7-CF10-FABF-2D03A426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0BD5F-B4D6-FAA4-34A5-5D9C04719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58562-59B6-9AED-F29A-9975C023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B1402-D969-F83D-3669-96018E8A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423CD-380E-AAEF-F3E6-8E5AAEDD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052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171E0-3B70-20CF-AC97-01B3E1F6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BA0B6-A8D4-83B0-8010-F0EDF29AC4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F8FE2-3677-8D19-FEE3-4432B9052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31B4D-995C-49CB-F299-1595516B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7CF97-A671-8DDD-4DA3-37FAD82F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F7B56-A3A6-AA72-5131-4F82EBC8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437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27736-D6DC-EF44-C399-A701EB2B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8E7AF-96C3-956F-916F-C2FB976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4B030-72BB-C1E5-25F4-C1BB04882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558F7-9D8C-4B3A-9AD5-0E9C3BDF60E3}" type="datetimeFigureOut">
              <a:rPr lang="en-IN" smtClean="0"/>
              <a:t>01-11-2024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52792-B01F-DA78-364F-6549DF9B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CC7A2-EC07-F724-CD36-F1EC376FA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1C447-2443-418A-B832-0D572400218D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266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6837F90A-7BEB-4399-B986-927634FE3E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419" y="1825625"/>
            <a:ext cx="1051516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7" name="Title Placeholder 3">
            <a:extLst>
              <a:ext uri="{FF2B5EF4-FFF2-40B4-BE49-F238E27FC236}">
                <a16:creationId xmlns:a16="http://schemas.microsoft.com/office/drawing/2014/main" id="{13C3EFAE-9D39-46A6-B1FE-682F3A194AF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419" y="365125"/>
            <a:ext cx="10132476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5CECD-A565-4ED3-A2AC-D2B127494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ABABAB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4DA6760A-853B-4B50-80BA-CCED3CA6AA67}" type="slidenum">
              <a:rPr lang="en-US" altLang="zh-CN"/>
              <a:pPr>
                <a:defRPr/>
              </a:pPr>
              <a:t>‹N°›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467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/>
  <p:hf hdr="0" ftr="0" dt="0"/>
  <p:txStyles>
    <p:titleStyle>
      <a:lvl1pPr algn="l" defTabSz="913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  <a:lvl2pPr algn="l" defTabSz="913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2pPr>
      <a:lvl3pPr algn="l" defTabSz="913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3pPr>
      <a:lvl4pPr algn="l" defTabSz="913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4pPr>
      <a:lvl5pPr algn="l" defTabSz="913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5pPr>
      <a:lvl6pPr marL="2286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6pPr>
      <a:lvl7pPr marL="4572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7pPr>
      <a:lvl8pPr marL="6858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8pPr>
      <a:lvl9pPr marL="9144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9pPr>
    </p:titleStyle>
    <p:bodyStyle>
      <a:lvl1pPr algn="l" defTabSz="91360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lang="en-US" sz="24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  <a:lvl2pPr marL="456407" algn="l" defTabSz="91360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lang="en-US" sz="20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2pPr>
      <a:lvl3pPr marL="913607" algn="l" defTabSz="91360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lang="en-US" sz="18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3pPr>
      <a:lvl4pPr marL="1370807" algn="l" defTabSz="91360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lang="en-US" sz="16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4pPr>
      <a:lvl5pPr marL="1828007" algn="l" defTabSz="91360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lang="en-US" sz="16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3" Type="http://schemas.openxmlformats.org/officeDocument/2006/relationships/image" Target="../media/image86.emf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9.png"/><Relationship Id="rId11" Type="http://schemas.openxmlformats.org/officeDocument/2006/relationships/image" Target="../media/image93.jpeg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hyperlink" Target="https://united4efficiency.org/resources/model-regulation-guidelines/" TargetMode="External"/><Relationship Id="rId1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65.png"/><Relationship Id="rId4" Type="http://schemas.openxmlformats.org/officeDocument/2006/relationships/image" Target="../media/image98.jpeg"/><Relationship Id="rId9" Type="http://schemas.openxmlformats.org/officeDocument/2006/relationships/image" Target="../media/image9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emf"/><Relationship Id="rId5" Type="http://schemas.openxmlformats.org/officeDocument/2006/relationships/image" Target="../media/image109.png"/><Relationship Id="rId10" Type="http://schemas.openxmlformats.org/officeDocument/2006/relationships/image" Target="../media/image114.emf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07.png"/><Relationship Id="rId3" Type="http://schemas.openxmlformats.org/officeDocument/2006/relationships/image" Target="../media/image31.jpe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jpeg"/><Relationship Id="rId11" Type="http://schemas.openxmlformats.org/officeDocument/2006/relationships/image" Target="../media/image120.png"/><Relationship Id="rId5" Type="http://schemas.openxmlformats.org/officeDocument/2006/relationships/image" Target="../media/image48.png"/><Relationship Id="rId10" Type="http://schemas.openxmlformats.org/officeDocument/2006/relationships/image" Target="../media/image119.png"/><Relationship Id="rId4" Type="http://schemas.openxmlformats.org/officeDocument/2006/relationships/image" Target="../media/image5.png"/><Relationship Id="rId9" Type="http://schemas.openxmlformats.org/officeDocument/2006/relationships/image" Target="../media/image118.png"/><Relationship Id="rId1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jpe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jpe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gif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jpeg"/><Relationship Id="rId46" Type="http://schemas.openxmlformats.org/officeDocument/2006/relationships/image" Target="../media/image48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hyperlink" Target="https://united4efficiency.org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united4efficiency.org/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2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hyperlink" Target="https://united4efficiency.org/resources/u4e-country-savings-assessments-factsheet/" TargetMode="External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hyperlink" Target="https://united4efficiency.org/countries/country-assessments/" TargetMode="External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.png"/><Relationship Id="rId18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5" Type="http://schemas.openxmlformats.org/officeDocument/2006/relationships/image" Target="../media/image70.png"/><Relationship Id="rId15" Type="http://schemas.openxmlformats.org/officeDocument/2006/relationships/image" Target="../media/image72.png"/><Relationship Id="rId10" Type="http://schemas.openxmlformats.org/officeDocument/2006/relationships/image" Target="../media/image62.png"/><Relationship Id="rId19" Type="http://schemas.openxmlformats.org/officeDocument/2006/relationships/image" Target="../media/image76.png"/><Relationship Id="rId4" Type="http://schemas.openxmlformats.org/officeDocument/2006/relationships/hyperlink" Target="https://united4efficiency.org/countries/country-assessments/" TargetMode="External"/><Relationship Id="rId9" Type="http://schemas.openxmlformats.org/officeDocument/2006/relationships/image" Target="../media/image61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7E9C701-EB11-4911-BA90-94D2F78196C8}"/>
              </a:ext>
            </a:extLst>
          </p:cNvPr>
          <p:cNvSpPr/>
          <p:nvPr/>
        </p:nvSpPr>
        <p:spPr>
          <a:xfrm>
            <a:off x="0" y="2318657"/>
            <a:ext cx="12192000" cy="3064330"/>
          </a:xfrm>
          <a:prstGeom prst="rect">
            <a:avLst/>
          </a:prstGeom>
          <a:solidFill>
            <a:srgbClr val="006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F9031-1776-3F34-EE81-9458D86C0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571" y="196466"/>
            <a:ext cx="1418115" cy="1071831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3AD0725-74A9-7DD8-BFF5-AA1E8C44C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71" y="292286"/>
            <a:ext cx="2059079" cy="880190"/>
          </a:xfrm>
          <a:prstGeom prst="rect">
            <a:avLst/>
          </a:prstGeom>
        </p:spPr>
      </p:pic>
      <p:sp>
        <p:nvSpPr>
          <p:cNvPr id="22531" name="TextBox 14">
            <a:extLst>
              <a:ext uri="{FF2B5EF4-FFF2-40B4-BE49-F238E27FC236}">
                <a16:creationId xmlns:a16="http://schemas.microsoft.com/office/drawing/2014/main" id="{EEBF493F-BCDA-4438-BEB1-24D6DB1E6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72" y="2762160"/>
            <a:ext cx="1144925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9pPr>
          </a:lstStyle>
          <a:p>
            <a:pPr algn="ctr" defTabSz="91360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U4E Webinar on Electric Motor Systems</a:t>
            </a:r>
          </a:p>
          <a:p>
            <a:pPr algn="ctr" defTabSz="91360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- pumps, fans, compressors, motors, VSDs –</a:t>
            </a:r>
          </a:p>
          <a:p>
            <a:pPr marL="571500" indent="-571500" algn="ctr" defTabSz="91360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zh-CN" b="1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 algn="ctr" defTabSz="91360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23rd October 2024</a:t>
            </a:r>
          </a:p>
        </p:txBody>
      </p:sp>
    </p:spTree>
    <p:extLst>
      <p:ext uri="{BB962C8B-B14F-4D97-AF65-F5344CB8AC3E}">
        <p14:creationId xmlns:p14="http://schemas.microsoft.com/office/powerpoint/2010/main" val="27030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DFF977-BDE1-62AD-1D84-E5C3562B4F2A}"/>
              </a:ext>
            </a:extLst>
          </p:cNvPr>
          <p:cNvSpPr txBox="1"/>
          <p:nvPr/>
        </p:nvSpPr>
        <p:spPr>
          <a:xfrm>
            <a:off x="754357" y="418475"/>
            <a:ext cx="10309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61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Regulation Guidelines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B32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477C7-14E9-45E9-F644-AA4807B70D3F}"/>
              </a:ext>
            </a:extLst>
          </p:cNvPr>
          <p:cNvGrpSpPr/>
          <p:nvPr/>
        </p:nvGrpSpPr>
        <p:grpSpPr>
          <a:xfrm>
            <a:off x="8462904" y="1402791"/>
            <a:ext cx="3443573" cy="2384586"/>
            <a:chOff x="4649814" y="3939479"/>
            <a:chExt cx="3443573" cy="23845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E65B55-7829-8863-48D6-010681D3E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305"/>
            <a:stretch/>
          </p:blipFill>
          <p:spPr>
            <a:xfrm>
              <a:off x="6408572" y="3939479"/>
              <a:ext cx="1684815" cy="23845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013C19-1762-3431-917D-395F07712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9814" y="3948692"/>
              <a:ext cx="1660112" cy="23681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6433AA-18B4-3A33-144C-7D99AF6F06A9}"/>
                </a:ext>
              </a:extLst>
            </p:cNvPr>
            <p:cNvSpPr txBox="1"/>
            <p:nvPr/>
          </p:nvSpPr>
          <p:spPr>
            <a:xfrm>
              <a:off x="5918275" y="4928498"/>
              <a:ext cx="980209" cy="307777"/>
            </a:xfrm>
            <a:prstGeom prst="rect">
              <a:avLst/>
            </a:prstGeom>
            <a:solidFill>
              <a:srgbClr val="D9D9D9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Lighting</a:t>
              </a:r>
              <a:endParaRPr lang="en-IN" sz="11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2E7B68-5570-A1E2-F25F-FCE27A496CB3}"/>
              </a:ext>
            </a:extLst>
          </p:cNvPr>
          <p:cNvGrpSpPr/>
          <p:nvPr/>
        </p:nvGrpSpPr>
        <p:grpSpPr>
          <a:xfrm>
            <a:off x="4807937" y="1402791"/>
            <a:ext cx="3458418" cy="2383301"/>
            <a:chOff x="1189894" y="993098"/>
            <a:chExt cx="3458418" cy="23833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443A6E-B564-4F73-343F-12B5A4D9E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9894" y="1001558"/>
              <a:ext cx="1684814" cy="23748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1B9069-CFD8-8DD6-8F25-C39EEF003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3497" y="993098"/>
              <a:ext cx="1684815" cy="237484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3CFC4C-45D1-AE45-46B0-96ACD130B54D}"/>
                </a:ext>
              </a:extLst>
            </p:cNvPr>
            <p:cNvSpPr txBox="1"/>
            <p:nvPr/>
          </p:nvSpPr>
          <p:spPr>
            <a:xfrm>
              <a:off x="2504936" y="1989505"/>
              <a:ext cx="1199416" cy="307777"/>
            </a:xfrm>
            <a:prstGeom prst="rect">
              <a:avLst/>
            </a:prstGeom>
            <a:solidFill>
              <a:srgbClr val="D9D9D9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Equipment</a:t>
              </a:r>
              <a:endParaRPr lang="en-IN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7082CC-2067-2C46-DFC4-9A72BF8FB4DE}"/>
              </a:ext>
            </a:extLst>
          </p:cNvPr>
          <p:cNvGrpSpPr/>
          <p:nvPr/>
        </p:nvGrpSpPr>
        <p:grpSpPr>
          <a:xfrm>
            <a:off x="5488786" y="3987175"/>
            <a:ext cx="5222788" cy="2387374"/>
            <a:chOff x="4648348" y="1395418"/>
            <a:chExt cx="5222788" cy="23873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1D1DD4-7291-CB9A-0C54-5C55EEF5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8578" y="1395418"/>
              <a:ext cx="1684815" cy="23748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5733E6-F75D-7EE3-946B-C28C98533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88359" y="1395418"/>
              <a:ext cx="1682777" cy="237484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B71B26-BE24-D2D1-46D2-960BD28C0C8A}"/>
                </a:ext>
              </a:extLst>
            </p:cNvPr>
            <p:cNvSpPr txBox="1"/>
            <p:nvPr/>
          </p:nvSpPr>
          <p:spPr>
            <a:xfrm>
              <a:off x="7689880" y="2476120"/>
              <a:ext cx="1199416" cy="307777"/>
            </a:xfrm>
            <a:prstGeom prst="rect">
              <a:avLst/>
            </a:prstGeom>
            <a:solidFill>
              <a:srgbClr val="D9D9D9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Cooling</a:t>
              </a:r>
              <a:endParaRPr lang="en-IN" sz="1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0FB8B12-FBB1-47EA-04E3-218BC8F1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348" y="1401737"/>
              <a:ext cx="1681690" cy="23810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621C3-A472-7BAE-E7C4-5D1DA34A37C3}"/>
                </a:ext>
              </a:extLst>
            </p:cNvPr>
            <p:cNvSpPr txBox="1"/>
            <p:nvPr/>
          </p:nvSpPr>
          <p:spPr>
            <a:xfrm>
              <a:off x="5705748" y="2462047"/>
              <a:ext cx="1199416" cy="307777"/>
            </a:xfrm>
            <a:prstGeom prst="rect">
              <a:avLst/>
            </a:prstGeom>
            <a:solidFill>
              <a:srgbClr val="D9D9D9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Cooling</a:t>
              </a:r>
              <a:endParaRPr lang="en-IN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DF1551A-E726-3D40-EA57-B20133A3B699}"/>
              </a:ext>
            </a:extLst>
          </p:cNvPr>
          <p:cNvSpPr txBox="1"/>
          <p:nvPr/>
        </p:nvSpPr>
        <p:spPr>
          <a:xfrm>
            <a:off x="285523" y="1566479"/>
            <a:ext cx="4007237" cy="396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Guidance to help </a:t>
            </a:r>
            <a:r>
              <a:rPr lang="en-US" altLang="en-US" sz="1600" b="1" dirty="0">
                <a:solidFill>
                  <a:srgbClr val="0061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 regulatory authorities and policy makers</a:t>
            </a:r>
            <a:endParaRPr lang="en-US" altLang="en-US" sz="1600" dirty="0">
              <a:solidFill>
                <a:srgbClr val="7F7F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Sets a </a:t>
            </a:r>
            <a:r>
              <a:rPr lang="en-US" altLang="en-US" sz="1600" b="1" dirty="0">
                <a:solidFill>
                  <a:srgbClr val="0061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minimum efficiency floor </a:t>
            </a:r>
            <a:r>
              <a:rPr lang="en-US" alt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prohibit future sales of inefficient products from the market </a:t>
            </a:r>
            <a:r>
              <a:rPr 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 sets higher </a:t>
            </a:r>
            <a:r>
              <a:rPr lang="en-US" sz="1600" b="1" dirty="0">
                <a:solidFill>
                  <a:srgbClr val="0061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tiers </a:t>
            </a:r>
            <a:r>
              <a:rPr 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consistent with technology and market opportunities.</a:t>
            </a:r>
            <a:endParaRPr lang="en-US" altLang="en-US" sz="1600" dirty="0">
              <a:solidFill>
                <a:srgbClr val="7F7F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US" altLang="en-US" sz="1600" b="1" dirty="0">
                <a:solidFill>
                  <a:srgbClr val="0061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60+ technical experts </a:t>
            </a:r>
            <a:r>
              <a:rPr lang="en-US" alt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(per product group) from around the world contributed data, analysis, reviews</a:t>
            </a:r>
          </a:p>
          <a:p>
            <a:pPr marL="285750" indent="-285750" defTabSz="91417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Simplify </a:t>
            </a:r>
            <a:r>
              <a:rPr lang="en-US" altLang="en-US" sz="1600" b="1" dirty="0">
                <a:solidFill>
                  <a:srgbClr val="0061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adoption and implementation </a:t>
            </a:r>
            <a:r>
              <a:rPr lang="en-US" alt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 robust regulation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References </a:t>
            </a:r>
            <a:r>
              <a:rPr lang="en-US" altLang="en-US" sz="1600" b="1" dirty="0">
                <a:solidFill>
                  <a:srgbClr val="0061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technology and policy </a:t>
            </a:r>
            <a:r>
              <a:rPr lang="en-US" altLang="en-US" sz="1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EAA94B-B41E-7EAA-FA08-2568BC717B47}"/>
              </a:ext>
            </a:extLst>
          </p:cNvPr>
          <p:cNvSpPr txBox="1"/>
          <p:nvPr/>
        </p:nvSpPr>
        <p:spPr>
          <a:xfrm>
            <a:off x="380810" y="6571570"/>
            <a:ext cx="788554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419" sz="1200" dirty="0" err="1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Available</a:t>
            </a:r>
            <a:r>
              <a:rPr lang="es-419" sz="1200" dirty="0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 at: </a:t>
            </a:r>
            <a:r>
              <a:rPr lang="es-419" sz="1200" dirty="0">
                <a:solidFill>
                  <a:srgbClr val="0061AD"/>
                </a:solidFill>
                <a:latin typeface="Calibri"/>
                <a:ea typeface="Calibri"/>
                <a:cs typeface="Calibri"/>
                <a:hlinkClick r:id="rId9"/>
              </a:rPr>
              <a:t>https://united4efficiency.org/resources/model-regulation-guidelines/</a:t>
            </a:r>
            <a:endParaRPr lang="es-419" sz="1200" dirty="0">
              <a:solidFill>
                <a:srgbClr val="0061AD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124DC8E-D233-9C6C-9121-6324370980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9367" y="84152"/>
            <a:ext cx="1329043" cy="1329043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FA8D1982-D371-7FAB-FD98-2E54A0D5C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449" y="6376563"/>
            <a:ext cx="5705012" cy="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 anchor="t">
            <a:spAutoFit/>
          </a:bodyPr>
          <a:lstStyle/>
          <a:p>
            <a:pPr defTabSz="914172"/>
            <a:r>
              <a:rPr lang="en-US" altLang="en-US" sz="1200">
                <a:solidFill>
                  <a:srgbClr val="0061AD"/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Available in English (all); Arabic, Spanish, Chinese, French, Portuguese for select products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65F02-E4EE-1B6A-A27C-0C2F3546878F}"/>
              </a:ext>
            </a:extLst>
          </p:cNvPr>
          <p:cNvSpPr txBox="1"/>
          <p:nvPr/>
        </p:nvSpPr>
        <p:spPr>
          <a:xfrm>
            <a:off x="382299" y="6570752"/>
            <a:ext cx="7883492" cy="276975"/>
          </a:xfrm>
          <a:prstGeom prst="rect">
            <a:avLst/>
          </a:prstGeom>
          <a:noFill/>
        </p:spPr>
        <p:txBody>
          <a:bodyPr wrap="square" lIns="91416" tIns="45708" rIns="91416" bIns="45708" anchor="t">
            <a:spAutoFit/>
          </a:bodyPr>
          <a:lstStyle/>
          <a:p>
            <a:pPr defTabSz="914172"/>
            <a:r>
              <a:rPr lang="es-419" sz="1200" err="1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Available</a:t>
            </a:r>
            <a:r>
              <a:rPr lang="es-419" sz="1200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 at: </a:t>
            </a:r>
            <a:r>
              <a:rPr lang="es-419" sz="1200">
                <a:solidFill>
                  <a:srgbClr val="0061AD"/>
                </a:solidFill>
                <a:latin typeface="Calibri"/>
                <a:ea typeface="Calibri"/>
                <a:cs typeface="Calibri"/>
                <a:hlinkClick r:id="rId9"/>
              </a:rPr>
              <a:t>https://united4efficiency.org/resources/model-regulation-guidelines/</a:t>
            </a:r>
            <a:r>
              <a:rPr lang="es-419" sz="1200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  </a:t>
            </a:r>
            <a:r>
              <a:rPr lang="es-419" sz="1200" err="1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s-419" sz="1200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419" sz="1200" err="1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scan</a:t>
            </a:r>
            <a:r>
              <a:rPr lang="es-419" sz="1200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419" sz="1200" err="1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s-419" sz="1200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 QR </a:t>
            </a:r>
            <a:r>
              <a:rPr lang="es-419" sz="1200" err="1">
                <a:solidFill>
                  <a:srgbClr val="0061AD"/>
                </a:solidFill>
                <a:latin typeface="Calibri"/>
                <a:ea typeface="Calibri"/>
                <a:cs typeface="Calibri"/>
              </a:rPr>
              <a:t>above</a:t>
            </a:r>
            <a:endParaRPr lang="es-419" sz="1200">
              <a:solidFill>
                <a:srgbClr val="0061AD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4" name="Picture 4" descr="K-CEP appoints new director as name changes - Cooling Post">
            <a:extLst>
              <a:ext uri="{FF2B5EF4-FFF2-40B4-BE49-F238E27FC236}">
                <a16:creationId xmlns:a16="http://schemas.microsoft.com/office/drawing/2014/main" id="{C301059F-80EF-B8F3-F923-746611386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" b="161"/>
          <a:stretch/>
        </p:blipFill>
        <p:spPr bwMode="auto">
          <a:xfrm>
            <a:off x="1779100" y="6009456"/>
            <a:ext cx="1385274" cy="5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9EB1527-B4A2-C973-C576-A4B3EA8BD3BB}"/>
              </a:ext>
            </a:extLst>
          </p:cNvPr>
          <p:cNvSpPr/>
          <p:nvPr/>
        </p:nvSpPr>
        <p:spPr>
          <a:xfrm>
            <a:off x="297878" y="6150699"/>
            <a:ext cx="1868990" cy="369308"/>
          </a:xfrm>
          <a:prstGeom prst="rect">
            <a:avLst/>
          </a:prstGeom>
        </p:spPr>
        <p:txBody>
          <a:bodyPr wrap="square" lIns="91416" tIns="45708" rIns="91416" bIns="45708" anchor="t">
            <a:spAutoFit/>
          </a:bodyPr>
          <a:lstStyle/>
          <a:p>
            <a:pPr defTabSz="914172">
              <a:defRPr/>
            </a:pPr>
            <a:r>
              <a:rPr lang="en-US" u="sng">
                <a:solidFill>
                  <a:srgbClr val="0061AD"/>
                </a:solidFill>
                <a:latin typeface="Calibri  "/>
              </a:rPr>
              <a:t>Donors:</a:t>
            </a: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17C88F-054C-B183-3B98-49ACFE4BE1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37" y="6026221"/>
            <a:ext cx="955725" cy="487420"/>
          </a:xfrm>
          <a:prstGeom prst="rect">
            <a:avLst/>
          </a:prstGeom>
        </p:spPr>
      </p:pic>
      <p:pic>
        <p:nvPicPr>
          <p:cNvPr id="27" name="Picture 3" descr="A blue and green circle with a black background&#10;&#10;Description automatically generated">
            <a:extLst>
              <a:ext uri="{FF2B5EF4-FFF2-40B4-BE49-F238E27FC236}">
                <a16:creationId xmlns:a16="http://schemas.microsoft.com/office/drawing/2014/main" id="{CA06C2A9-3D2A-0494-AD29-1D38FF3339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0584" y="6032650"/>
            <a:ext cx="408950" cy="534901"/>
          </a:xfrm>
          <a:prstGeom prst="rect">
            <a:avLst/>
          </a:prstGeom>
        </p:spPr>
      </p:pic>
      <p:pic>
        <p:nvPicPr>
          <p:cNvPr id="28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AADE691-14F6-B8C2-D380-C3C55D67B3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3189" y="6129873"/>
            <a:ext cx="1426441" cy="589685"/>
          </a:xfrm>
          <a:prstGeom prst="rect">
            <a:avLst/>
          </a:prstGeom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4BF51B86-96A2-29DB-42E1-812DEF288D30}"/>
              </a:ext>
            </a:extLst>
          </p:cNvPr>
          <p:cNvSpPr txBox="1">
            <a:spLocks/>
          </p:cNvSpPr>
          <p:nvPr/>
        </p:nvSpPr>
        <p:spPr>
          <a:xfrm>
            <a:off x="9011824" y="657741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5E15A-3DF1-4940-AB4F-57491907D342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F75F4B-D0A5-AAEC-8920-CC6C3845BDB5}"/>
              </a:ext>
            </a:extLst>
          </p:cNvPr>
          <p:cNvSpPr/>
          <p:nvPr/>
        </p:nvSpPr>
        <p:spPr bwMode="auto">
          <a:xfrm>
            <a:off x="4225690" y="1239703"/>
            <a:ext cx="1329044" cy="1280928"/>
          </a:xfrm>
          <a:prstGeom prst="ellipse">
            <a:avLst/>
          </a:prstGeom>
          <a:solidFill>
            <a:srgbClr val="FFFFFF">
              <a:alpha val="69804"/>
            </a:srgbClr>
          </a:solidFill>
          <a:ln w="28575" cap="flat">
            <a:solidFill>
              <a:srgbClr val="C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Updated model regulation is available shortly!</a:t>
            </a:r>
            <a:endParaRPr lang="en-IN" sz="1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200" kern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9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620702-F111-4B7F-AAB7-EA28A4AB2DBF}"/>
              </a:ext>
            </a:extLst>
          </p:cNvPr>
          <p:cNvSpPr/>
          <p:nvPr/>
        </p:nvSpPr>
        <p:spPr>
          <a:xfrm>
            <a:off x="4127546" y="855471"/>
            <a:ext cx="7893003" cy="6129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Global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Global Cooling Pledge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 COP28 Presidency supported by Cool Coalition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Kigali Implementation Plans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 increase equipment efficiency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Reference for efficiency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benchmark in partner guidance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 CLASP Best World MEPS, IEA 4E programme, IDBs programme eligibility, GIZ NDC4 proposal eligibility criteria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Cool Coalition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National Cooling Action Plan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methodology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Climate Commitments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NDC on updating existing MEPS and labels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Capacity Building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 Green Cooling Summit, Twining Workshops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National Projects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MEPS &amp; Labels: Rwanda (adopted), Pakistan, Brazil and Chile (commercial refrigerators under discussion)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GCF Readiness (The Gambia),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Update existing MEPS &amp; Labels in Cuba, El Salvador, and Honduras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Recommended in NCAPs (incl. Nigeria, Barbados, Dom Republic, Kenya)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Financial Mechanisms: Ghana, Senegal, Rwanda, Costa Rica; SPP schemes in pilot countries in 2021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Sustainable Public Procurement: Toolkit and pilots in Morocco, Ghana and possibly Egypt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 Regional Harmonisation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MEPS &amp; Labels: ASEAN; East Africa; Southern Africa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7E3B6401-83B6-4818-8B64-2A3FBCB04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34" y="148632"/>
            <a:ext cx="1038297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-122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Montserrat Semi"/>
                <a:cs typeface="Calibri" panose="020F0502020204030204" pitchFamily="34" charset="0"/>
              </a:rPr>
              <a:t>Recent Examples of </a:t>
            </a:r>
            <a:r>
              <a:rPr kumimoji="0" lang="en-US" altLang="zh-CN" sz="3300" b="1" i="0" u="none" strike="noStrike" kern="1200" cap="none" spc="0" normalizeH="0" baseline="0" noProof="0">
                <a:ln>
                  <a:noFill/>
                </a:ln>
                <a:solidFill>
                  <a:srgbClr val="64B32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Opportunities to Apply </a:t>
            </a:r>
            <a:r>
              <a:rPr kumimoji="0" lang="en-US" altLang="zh-CN" sz="3300" b="1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Montserrat Semi"/>
                <a:cs typeface="Calibri" panose="020F0502020204030204" pitchFamily="34" charset="0"/>
              </a:rPr>
              <a:t>the Guidelines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D74471-7788-9828-078A-2A78C9E778D9}"/>
              </a:ext>
            </a:extLst>
          </p:cNvPr>
          <p:cNvGrpSpPr/>
          <p:nvPr/>
        </p:nvGrpSpPr>
        <p:grpSpPr>
          <a:xfrm>
            <a:off x="358660" y="1155060"/>
            <a:ext cx="4054946" cy="3622010"/>
            <a:chOff x="795401" y="1529154"/>
            <a:chExt cx="4727755" cy="41457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38D0B5-974F-445E-B687-28AE3B850208}"/>
                </a:ext>
              </a:extLst>
            </p:cNvPr>
            <p:cNvGrpSpPr/>
            <p:nvPr/>
          </p:nvGrpSpPr>
          <p:grpSpPr>
            <a:xfrm>
              <a:off x="795401" y="1529154"/>
              <a:ext cx="4727754" cy="4145796"/>
              <a:chOff x="500315" y="1706046"/>
              <a:chExt cx="4727754" cy="414579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6336D56-3504-4A46-8442-D242675F7C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315" y="1706047"/>
                <a:ext cx="2297269" cy="172295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6C49E18-7DAF-4078-885F-014225356B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0315" y="3538755"/>
                <a:ext cx="4727754" cy="2313087"/>
              </a:xfrm>
              <a:prstGeom prst="rect">
                <a:avLst/>
              </a:prstGeom>
              <a:effectLst/>
            </p:spPr>
          </p:pic>
          <p:pic>
            <p:nvPicPr>
              <p:cNvPr id="6" name="Picture 13">
                <a:extLst>
                  <a:ext uri="{FF2B5EF4-FFF2-40B4-BE49-F238E27FC236}">
                    <a16:creationId xmlns:a16="http://schemas.microsoft.com/office/drawing/2014/main" id="{C9B82EA8-1A25-4684-8453-B6ED30F90A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8357" y="1706046"/>
                <a:ext cx="2369712" cy="1736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A4F61A-56B0-47E0-9183-BF94C73BF38B}"/>
                </a:ext>
              </a:extLst>
            </p:cNvPr>
            <p:cNvSpPr/>
            <p:nvPr/>
          </p:nvSpPr>
          <p:spPr>
            <a:xfrm>
              <a:off x="795401" y="1529154"/>
              <a:ext cx="4727755" cy="4145795"/>
            </a:xfrm>
            <a:prstGeom prst="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237D9017-CA9A-18CD-4946-97A38953B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00" y="5234020"/>
            <a:ext cx="787444" cy="59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FBB2D47B-C087-A3D8-A502-60B06AD60B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1081" y="5234020"/>
            <a:ext cx="505145" cy="64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EA9D1B-5133-C90F-FE3F-6F6E32ECB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782" y="5288612"/>
            <a:ext cx="977969" cy="49876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77F5D7-88E7-98A1-69C1-4604E468E6C1}"/>
              </a:ext>
            </a:extLst>
          </p:cNvPr>
          <p:cNvCxnSpPr>
            <a:cxnSpLocks/>
          </p:cNvCxnSpPr>
          <p:nvPr/>
        </p:nvCxnSpPr>
        <p:spPr>
          <a:xfrm>
            <a:off x="113284" y="794"/>
            <a:ext cx="0" cy="6856413"/>
          </a:xfrm>
          <a:prstGeom prst="line">
            <a:avLst/>
          </a:prstGeom>
          <a:ln w="47625">
            <a:solidFill>
              <a:srgbClr val="006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K-CEP appoints new director as name changes - Cooling Post">
            <a:extLst>
              <a:ext uri="{FF2B5EF4-FFF2-40B4-BE49-F238E27FC236}">
                <a16:creationId xmlns:a16="http://schemas.microsoft.com/office/drawing/2014/main" id="{B86071FC-F186-3F5B-037C-A7EC56D44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" b="161"/>
          <a:stretch/>
        </p:blipFill>
        <p:spPr bwMode="auto">
          <a:xfrm>
            <a:off x="2095952" y="5329153"/>
            <a:ext cx="1385274" cy="5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BAEA1C48-7F99-8EDE-B427-9455F3D40D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91" y="6162587"/>
            <a:ext cx="1340190" cy="572888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96B6A0A-370F-2580-8D33-DE605C7B4E11}"/>
              </a:ext>
            </a:extLst>
          </p:cNvPr>
          <p:cNvSpPr txBox="1">
            <a:spLocks/>
          </p:cNvSpPr>
          <p:nvPr/>
        </p:nvSpPr>
        <p:spPr>
          <a:xfrm>
            <a:off x="9011824" y="657741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5E15A-3DF1-4940-AB4F-57491907D342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98E4A6-E19C-688E-0DA6-7609595A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163" y="1425149"/>
            <a:ext cx="2572587" cy="34747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8DDE81-407E-BBF7-6E0A-47E96ED04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69" y="1425148"/>
            <a:ext cx="2440919" cy="34747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2814A-474E-33E6-044C-CCB0E3657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725" y="1425148"/>
            <a:ext cx="2473037" cy="34747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6A2D71-6C1B-0D24-D5E7-A62B94EB0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983" y="1425148"/>
            <a:ext cx="2455414" cy="34747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25">
            <a:extLst>
              <a:ext uri="{FF2B5EF4-FFF2-40B4-BE49-F238E27FC236}">
                <a16:creationId xmlns:a16="http://schemas.microsoft.com/office/drawing/2014/main" id="{26E99057-CB2C-B515-28A0-234E9C3D7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97" y="433788"/>
            <a:ext cx="10761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9pPr>
          </a:lstStyle>
          <a:p>
            <a:pPr defTabSz="913607">
              <a:defRPr/>
            </a:pPr>
            <a:r>
              <a:rPr lang="en-US" sz="3200" b="1" dirty="0">
                <a:solidFill>
                  <a:srgbClr val="0061AD"/>
                </a:solidFill>
                <a:latin typeface="Calibri  "/>
                <a:ea typeface="Lato Light"/>
                <a:cs typeface="Lato Light"/>
              </a:rPr>
              <a:t>U4E Complementary tools to the Model Regulation Guidelines</a:t>
            </a:r>
            <a:endParaRPr lang="en-US" sz="3200" dirty="0">
              <a:solidFill>
                <a:srgbClr val="0061AD"/>
              </a:solidFill>
              <a:latin typeface="Calibri  "/>
              <a:ea typeface="Lato Light"/>
              <a:cs typeface="Lato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22B36-4F9E-8DAF-42B6-A3C6E3824B2A}"/>
              </a:ext>
            </a:extLst>
          </p:cNvPr>
          <p:cNvSpPr txBox="1"/>
          <p:nvPr/>
        </p:nvSpPr>
        <p:spPr>
          <a:xfrm>
            <a:off x="755262" y="5306453"/>
            <a:ext cx="213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61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 and Impact Assessments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60E85-5C4B-F2A9-8A6B-D7262ED53075}"/>
              </a:ext>
            </a:extLst>
          </p:cNvPr>
          <p:cNvSpPr txBox="1"/>
          <p:nvPr/>
        </p:nvSpPr>
        <p:spPr>
          <a:xfrm>
            <a:off x="3647990" y="5306452"/>
            <a:ext cx="213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61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Labels Guidance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6FCD71-AEF3-35FE-77B1-7243D7E37D32}"/>
              </a:ext>
            </a:extLst>
          </p:cNvPr>
          <p:cNvSpPr txBox="1"/>
          <p:nvPr/>
        </p:nvSpPr>
        <p:spPr>
          <a:xfrm>
            <a:off x="6556777" y="5306452"/>
            <a:ext cx="213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61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Compliance Mechanisms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E790D7-5B04-37AC-8345-64DCFE6A80B2}"/>
              </a:ext>
            </a:extLst>
          </p:cNvPr>
          <p:cNvSpPr txBox="1"/>
          <p:nvPr/>
        </p:nvSpPr>
        <p:spPr>
          <a:xfrm>
            <a:off x="9480224" y="5306452"/>
            <a:ext cx="213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61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Incentive Programmes</a:t>
            </a:r>
          </a:p>
        </p:txBody>
      </p:sp>
      <p:pic>
        <p:nvPicPr>
          <p:cNvPr id="2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5DA5C2-A79A-0D45-5D5C-318656666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3189" y="6124430"/>
            <a:ext cx="1426441" cy="5896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7E527-E6A8-C29B-17B2-44A930EDF6AF}"/>
              </a:ext>
            </a:extLst>
          </p:cNvPr>
          <p:cNvSpPr txBox="1">
            <a:spLocks/>
          </p:cNvSpPr>
          <p:nvPr/>
        </p:nvSpPr>
        <p:spPr>
          <a:xfrm>
            <a:off x="9011824" y="657741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5E15A-3DF1-4940-AB4F-57491907D342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84C8C3E6-912C-D2B8-B9BD-BF5AADA95646}"/>
              </a:ext>
            </a:extLst>
          </p:cNvPr>
          <p:cNvSpPr txBox="1">
            <a:spLocks/>
          </p:cNvSpPr>
          <p:nvPr/>
        </p:nvSpPr>
        <p:spPr>
          <a:xfrm>
            <a:off x="1389805" y="2219391"/>
            <a:ext cx="4706195" cy="3036498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607" fontAlgn="base">
              <a:spcBef>
                <a:spcPct val="0"/>
              </a:spcBef>
              <a:spcAft>
                <a:spcPct val="0"/>
              </a:spcAft>
            </a:pP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Examples of U4E project implementation</a:t>
            </a:r>
          </a:p>
          <a:p>
            <a:pPr algn="ctr" defTabSz="913607" fontAlgn="base"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 algn="ctr" defTabSz="913607" fontAlgn="base"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 algn="ctr"/>
            <a:endParaRPr lang="en-GB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D4AA8D8C-3F7D-D3B6-5C34-82D08D92973D}"/>
              </a:ext>
            </a:extLst>
          </p:cNvPr>
          <p:cNvSpPr/>
          <p:nvPr/>
        </p:nvSpPr>
        <p:spPr>
          <a:xfrm>
            <a:off x="7339588" y="893"/>
            <a:ext cx="4850825" cy="6853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1" dirty="0"/>
          </a:p>
        </p:txBody>
      </p:sp>
    </p:spTree>
    <p:extLst>
      <p:ext uri="{BB962C8B-B14F-4D97-AF65-F5344CB8AC3E}">
        <p14:creationId xmlns:p14="http://schemas.microsoft.com/office/powerpoint/2010/main" val="36226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5DA5C2-A79A-0D45-5D5C-31865666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189" y="6124430"/>
            <a:ext cx="1426441" cy="589685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BBC6D930-EA49-C587-B756-CCC39C5FD527}"/>
              </a:ext>
            </a:extLst>
          </p:cNvPr>
          <p:cNvSpPr txBox="1"/>
          <p:nvPr/>
        </p:nvSpPr>
        <p:spPr>
          <a:xfrm>
            <a:off x="2692302" y="247084"/>
            <a:ext cx="92608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743140">
              <a:defRPr sz="3200" b="1" spc="244">
                <a:solidFill>
                  <a:srgbClr val="64B32C"/>
                </a:solidFill>
                <a:latin typeface="Montserrat Semi" charset="0"/>
              </a:defRPr>
            </a:lvl1pPr>
          </a:lstStyle>
          <a:p>
            <a:r>
              <a:rPr lang="en-US" sz="3000" dirty="0">
                <a:solidFill>
                  <a:schemeClr val="accent6"/>
                </a:solidFill>
                <a:latin typeface="Montserrat Hairline"/>
              </a:rPr>
              <a:t>National and Regional Project Examples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957089-2831-EFAE-B79C-2B27B75F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83" y="219595"/>
            <a:ext cx="1674243" cy="686869"/>
          </a:xfrm>
          <a:prstGeom prst="rect">
            <a:avLst/>
          </a:prstGeom>
        </p:spPr>
      </p:pic>
      <p:sp>
        <p:nvSpPr>
          <p:cNvPr id="15" name="TextBox 25">
            <a:extLst>
              <a:ext uri="{FF2B5EF4-FFF2-40B4-BE49-F238E27FC236}">
                <a16:creationId xmlns:a16="http://schemas.microsoft.com/office/drawing/2014/main" id="{3881855D-9790-2E33-C7AF-3D84B55D3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35" y="1021549"/>
            <a:ext cx="110891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-122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9pPr>
          </a:lstStyle>
          <a:p>
            <a:pPr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ontserrat Semi"/>
                <a:cs typeface="Calibri" panose="020F0502020204030204" pitchFamily="34" charset="0"/>
              </a:rPr>
              <a:t>Energy Efficiency Commercial Refrigerators in Brazil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6ECA4C2-DF75-EA29-94C6-5ADB094A0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733" y="4117566"/>
            <a:ext cx="1840932" cy="2635806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D3513E8C-8FE1-8BA3-4C0C-C1AD4CBC1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382" y="2187050"/>
            <a:ext cx="7705506" cy="33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lvl="0" indent="-342900"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altLang="zh-CN" sz="17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Assessment </a:t>
            </a:r>
            <a:r>
              <a:rPr lang="en-US" altLang="zh-CN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commercial refrigerators.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altLang="zh-CN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Recommendations on international best practices to </a:t>
            </a:r>
            <a:r>
              <a:rPr lang="en-US" altLang="zh-CN" sz="17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 Minimum Energy Performance Standards and Labelling regulation </a:t>
            </a:r>
            <a:r>
              <a:rPr lang="en-US" altLang="zh-CN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commercial refrigerators (</a:t>
            </a:r>
            <a:r>
              <a:rPr lang="en-US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Refrigerated display cabinets, Ice-cream freezers, Beverage coolers</a:t>
            </a:r>
            <a:r>
              <a:rPr lang="en-US" altLang="zh-CN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altLang="en-US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monitoring, verification and compliance (MVE) capabilities for commercial refrigerators, including an overseas Study Tour on Testing Standards for National laboratories and local manufactures. 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altLang="en-US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assistance for the </a:t>
            </a:r>
            <a:r>
              <a:rPr lang="en-US" altLang="en-US" sz="17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Product Registry System </a:t>
            </a:r>
            <a:r>
              <a:rPr lang="en-US" altLang="en-US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Commercial Refrigerators. 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altLang="en-US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Recommendations/guidelines on </a:t>
            </a:r>
            <a:r>
              <a:rPr lang="en-US" altLang="en-US" sz="17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Public Procurement</a:t>
            </a:r>
            <a:r>
              <a:rPr lang="en-US" altLang="en-US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eriod"/>
              <a:defRPr/>
            </a:pPr>
            <a:r>
              <a:rPr lang="en-US" altLang="en-US" sz="17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workshop </a:t>
            </a:r>
            <a:r>
              <a:rPr lang="en-US" altLang="en-US" sz="1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share recommendations and lessons learned with other MERCOSUR countries.</a:t>
            </a:r>
            <a:endParaRPr lang="en-US" altLang="en-US" sz="1700" b="1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BD11A45F-77C1-FBCD-2543-1FFE2BE7AEAB}"/>
              </a:ext>
            </a:extLst>
          </p:cNvPr>
          <p:cNvSpPr txBox="1"/>
          <p:nvPr/>
        </p:nvSpPr>
        <p:spPr>
          <a:xfrm>
            <a:off x="-159237" y="1597027"/>
            <a:ext cx="4608894" cy="461665"/>
          </a:xfrm>
          <a:prstGeom prst="rect">
            <a:avLst/>
          </a:prstGeom>
          <a:solidFill>
            <a:srgbClr val="0061AD"/>
          </a:solidFill>
          <a:ln w="412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 "/>
                <a:ea typeface="+mn-ea"/>
                <a:cs typeface="+mn-cs"/>
              </a:rPr>
              <a:t>   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 "/>
                <a:ea typeface="+mn-ea"/>
                <a:cs typeface="+mn-cs"/>
              </a:rPr>
              <a:t>Main </a:t>
            </a:r>
            <a:r>
              <a:rPr lang="en-US" b="1" dirty="0">
                <a:solidFill>
                  <a:srgbClr val="FFFFFF"/>
                </a:solidFill>
                <a:latin typeface="Calibri  "/>
              </a:rPr>
              <a:t>c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 "/>
                <a:ea typeface="+mn-ea"/>
                <a:cs typeface="+mn-cs"/>
              </a:rPr>
              <a:t>omponents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 "/>
              <a:ea typeface="+mn-ea"/>
              <a:cs typeface="+mn-cs"/>
            </a:endParaRPr>
          </a:p>
        </p:txBody>
      </p:sp>
      <p:grpSp>
        <p:nvGrpSpPr>
          <p:cNvPr id="19" name="Group 66">
            <a:extLst>
              <a:ext uri="{FF2B5EF4-FFF2-40B4-BE49-F238E27FC236}">
                <a16:creationId xmlns:a16="http://schemas.microsoft.com/office/drawing/2014/main" id="{FBC5A005-DE20-86B2-0685-F337BA42B76F}"/>
              </a:ext>
            </a:extLst>
          </p:cNvPr>
          <p:cNvGrpSpPr>
            <a:grpSpLocks/>
          </p:cNvGrpSpPr>
          <p:nvPr/>
        </p:nvGrpSpPr>
        <p:grpSpPr bwMode="auto">
          <a:xfrm>
            <a:off x="283815" y="1483214"/>
            <a:ext cx="674315" cy="673688"/>
            <a:chOff x="368368" y="6371793"/>
            <a:chExt cx="1127177" cy="1127177"/>
          </a:xfrm>
        </p:grpSpPr>
        <p:sp>
          <p:nvSpPr>
            <p:cNvPr id="20" name="椭圆 26">
              <a:extLst>
                <a:ext uri="{FF2B5EF4-FFF2-40B4-BE49-F238E27FC236}">
                  <a16:creationId xmlns:a16="http://schemas.microsoft.com/office/drawing/2014/main" id="{476E2B6C-ACCC-ACAF-C36B-EDEA1EB46CBE}"/>
                </a:ext>
              </a:extLst>
            </p:cNvPr>
            <p:cNvSpPr/>
            <p:nvPr/>
          </p:nvSpPr>
          <p:spPr bwMode="auto">
            <a:xfrm rot="16200000">
              <a:off x="368368" y="6371793"/>
              <a:ext cx="1127177" cy="1127177"/>
            </a:xfrm>
            <a:prstGeom prst="ellipse">
              <a:avLst/>
            </a:prstGeom>
            <a:solidFill>
              <a:srgbClr val="0061AD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21" name="Picture 36" descr="A close up of a sign&#10;&#10;Description automatically generated">
              <a:extLst>
                <a:ext uri="{FF2B5EF4-FFF2-40B4-BE49-F238E27FC236}">
                  <a16:creationId xmlns:a16="http://schemas.microsoft.com/office/drawing/2014/main" id="{2CFAEAAB-85EB-B454-94E4-99660575E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01" y="6539051"/>
              <a:ext cx="856933" cy="74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81">
            <a:extLst>
              <a:ext uri="{FF2B5EF4-FFF2-40B4-BE49-F238E27FC236}">
                <a16:creationId xmlns:a16="http://schemas.microsoft.com/office/drawing/2014/main" id="{9AE60836-68D6-81EB-E5F2-B9562482AE96}"/>
              </a:ext>
            </a:extLst>
          </p:cNvPr>
          <p:cNvGrpSpPr/>
          <p:nvPr/>
        </p:nvGrpSpPr>
        <p:grpSpPr>
          <a:xfrm>
            <a:off x="706066" y="6103915"/>
            <a:ext cx="3138094" cy="389069"/>
            <a:chOff x="414983" y="6059766"/>
            <a:chExt cx="3138094" cy="389069"/>
          </a:xfrm>
        </p:grpSpPr>
        <p:sp>
          <p:nvSpPr>
            <p:cNvPr id="23" name="Rectangle 188">
              <a:extLst>
                <a:ext uri="{FF2B5EF4-FFF2-40B4-BE49-F238E27FC236}">
                  <a16:creationId xmlns:a16="http://schemas.microsoft.com/office/drawing/2014/main" id="{36F9342E-2403-C573-2AB5-B5BDA0C87DF0}"/>
                </a:ext>
              </a:extLst>
            </p:cNvPr>
            <p:cNvSpPr/>
            <p:nvPr/>
          </p:nvSpPr>
          <p:spPr>
            <a:xfrm>
              <a:off x="2500481" y="6079503"/>
              <a:ext cx="10525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F7F7F">
                      <a:lumMod val="50000"/>
                    </a:srgbClr>
                  </a:solidFill>
                  <a:effectLst/>
                  <a:uLnTx/>
                  <a:uFillTx/>
                  <a:latin typeface="Calibri  "/>
                  <a:ea typeface="+mn-ea"/>
                  <a:cs typeface="+mn-cs"/>
                </a:rPr>
                <a:t>Partners:</a:t>
              </a:r>
            </a:p>
          </p:txBody>
        </p:sp>
        <p:sp>
          <p:nvSpPr>
            <p:cNvPr id="24" name="Rectangle 187">
              <a:extLst>
                <a:ext uri="{FF2B5EF4-FFF2-40B4-BE49-F238E27FC236}">
                  <a16:creationId xmlns:a16="http://schemas.microsoft.com/office/drawing/2014/main" id="{2E30721F-367F-CE04-A0E6-0BFCA3D7A067}"/>
                </a:ext>
              </a:extLst>
            </p:cNvPr>
            <p:cNvSpPr/>
            <p:nvPr/>
          </p:nvSpPr>
          <p:spPr>
            <a:xfrm>
              <a:off x="414983" y="6059766"/>
              <a:ext cx="8467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F7F7F">
                      <a:lumMod val="50000"/>
                    </a:srgbClr>
                  </a:solidFill>
                  <a:effectLst/>
                  <a:uLnTx/>
                  <a:uFillTx/>
                  <a:latin typeface="Calibri  "/>
                  <a:ea typeface="+mn-ea"/>
                  <a:cs typeface="+mn-cs"/>
                </a:rPr>
                <a:t>D</a:t>
              </a:r>
              <a:r>
                <a:rPr kumimoji="0" lang="en-US" altLang="zh-CN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F7F7F">
                      <a:lumMod val="50000"/>
                    </a:srgbClr>
                  </a:solidFill>
                  <a:effectLst/>
                  <a:uLnTx/>
                  <a:uFillTx/>
                  <a:latin typeface="Calibri  "/>
                  <a:ea typeface="+mn-ea"/>
                  <a:cs typeface="+mn-cs"/>
                </a:rPr>
                <a:t>onor:</a:t>
              </a:r>
              <a:endPara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Calibri  "/>
                <a:ea typeface="+mn-ea"/>
                <a:cs typeface="+mn-cs"/>
              </a:endParaRP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CF551A59-36E8-4761-593C-664A0FE01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773" y="6084964"/>
            <a:ext cx="959273" cy="587264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62DEA86E-32DA-F12C-BA21-56A891A7D312}"/>
              </a:ext>
            </a:extLst>
          </p:cNvPr>
          <p:cNvGrpSpPr/>
          <p:nvPr/>
        </p:nvGrpSpPr>
        <p:grpSpPr>
          <a:xfrm>
            <a:off x="8906940" y="998918"/>
            <a:ext cx="3267654" cy="2741953"/>
            <a:chOff x="8924346" y="754814"/>
            <a:chExt cx="3267654" cy="2741953"/>
          </a:xfrm>
        </p:grpSpPr>
        <p:sp>
          <p:nvSpPr>
            <p:cNvPr id="27" name="Rectangle 91">
              <a:extLst>
                <a:ext uri="{FF2B5EF4-FFF2-40B4-BE49-F238E27FC236}">
                  <a16:creationId xmlns:a16="http://schemas.microsoft.com/office/drawing/2014/main" id="{11C27B38-4DCB-C7E6-DC12-DEFF0DD21CB2}"/>
                </a:ext>
              </a:extLst>
            </p:cNvPr>
            <p:cNvSpPr/>
            <p:nvPr/>
          </p:nvSpPr>
          <p:spPr>
            <a:xfrm>
              <a:off x="8924346" y="2160736"/>
              <a:ext cx="3255675" cy="13360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kumimoji="1" lang="en-US" dirty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" name="Rectangle 90">
              <a:extLst>
                <a:ext uri="{FF2B5EF4-FFF2-40B4-BE49-F238E27FC236}">
                  <a16:creationId xmlns:a16="http://schemas.microsoft.com/office/drawing/2014/main" id="{85769379-0208-08E8-575A-FB0C87FF026E}"/>
                </a:ext>
              </a:extLst>
            </p:cNvPr>
            <p:cNvSpPr/>
            <p:nvPr/>
          </p:nvSpPr>
          <p:spPr>
            <a:xfrm>
              <a:off x="9063390" y="2437681"/>
              <a:ext cx="1406543" cy="984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72">
                <a:lnSpc>
                  <a:spcPct val="80000"/>
                </a:lnSpc>
                <a:defRPr/>
              </a:pPr>
              <a:r>
                <a:rPr lang="en-US" altLang="en-US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Q3 2021</a:t>
              </a:r>
              <a:r>
                <a:rPr lang="en-US" altLang="en-US" sz="3599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defTabSz="914172">
                <a:lnSpc>
                  <a:spcPct val="80000"/>
                </a:lnSpc>
                <a:defRPr/>
              </a:pPr>
              <a:r>
                <a:rPr lang="en-US" altLang="en-US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</a:p>
            <a:p>
              <a:pPr defTabSz="914172">
                <a:lnSpc>
                  <a:spcPct val="80000"/>
                </a:lnSpc>
                <a:defRPr/>
              </a:pPr>
              <a:r>
                <a:rPr lang="en-US" altLang="en-US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Q4 2022 </a:t>
              </a:r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3DD1D733-A5E3-9DAC-58B1-D0AF51BCC6D5}"/>
                </a:ext>
              </a:extLst>
            </p:cNvPr>
            <p:cNvSpPr/>
            <p:nvPr/>
          </p:nvSpPr>
          <p:spPr>
            <a:xfrm>
              <a:off x="9001682" y="1835488"/>
              <a:ext cx="579960" cy="585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s-AR" sz="900" dirty="0"/>
            </a:p>
          </p:txBody>
        </p:sp>
        <p:pic>
          <p:nvPicPr>
            <p:cNvPr id="30" name="Kuva 5" descr="Näyttökuva 2017-03-15 kello 15.15.42.png">
              <a:extLst>
                <a:ext uri="{FF2B5EF4-FFF2-40B4-BE49-F238E27FC236}">
                  <a16:creationId xmlns:a16="http://schemas.microsoft.com/office/drawing/2014/main" id="{27678CF4-44B8-F734-EDF9-0B043BF33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024" y="1835488"/>
              <a:ext cx="591276" cy="56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80B68390-1ED6-BBA5-2BD6-00955F7C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05975" y="754814"/>
              <a:ext cx="2486025" cy="2581275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F0171D96-CBBA-19E1-57ED-B0AB22C51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 t="54145"/>
            <a:stretch/>
          </p:blipFill>
          <p:spPr>
            <a:xfrm>
              <a:off x="9701832" y="2160736"/>
              <a:ext cx="2486025" cy="1183647"/>
            </a:xfrm>
            <a:prstGeom prst="rect">
              <a:avLst/>
            </a:prstGeom>
          </p:spPr>
        </p:pic>
      </p:grpSp>
      <p:pic>
        <p:nvPicPr>
          <p:cNvPr id="33" name="Imagen 32">
            <a:extLst>
              <a:ext uri="{FF2B5EF4-FFF2-40B4-BE49-F238E27FC236}">
                <a16:creationId xmlns:a16="http://schemas.microsoft.com/office/drawing/2014/main" id="{2F0A4899-16E3-D733-6F14-33E2B4CC7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2501" y="3822015"/>
            <a:ext cx="1998266" cy="285021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9047D40-F672-E8B6-8011-6363015F0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9364" y="6051970"/>
            <a:ext cx="959273" cy="74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5DA5C2-A79A-0D45-5D5C-31865666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189" y="6124430"/>
            <a:ext cx="1426441" cy="589685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5639B9DC-C935-FA6F-E756-A1727F774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66" y="1087193"/>
            <a:ext cx="11089101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-122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9pPr>
          </a:lstStyle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Harmonization and National Implementation in SADC and EAC </a:t>
            </a:r>
          </a:p>
        </p:txBody>
      </p:sp>
      <p:grpSp>
        <p:nvGrpSpPr>
          <p:cNvPr id="10" name="Group 181">
            <a:extLst>
              <a:ext uri="{FF2B5EF4-FFF2-40B4-BE49-F238E27FC236}">
                <a16:creationId xmlns:a16="http://schemas.microsoft.com/office/drawing/2014/main" id="{5EEB7563-81F9-DB14-97D3-A78AF697BDEC}"/>
              </a:ext>
            </a:extLst>
          </p:cNvPr>
          <p:cNvGrpSpPr/>
          <p:nvPr/>
        </p:nvGrpSpPr>
        <p:grpSpPr>
          <a:xfrm>
            <a:off x="706066" y="6099758"/>
            <a:ext cx="5137933" cy="373489"/>
            <a:chOff x="414983" y="6055609"/>
            <a:chExt cx="5137933" cy="373489"/>
          </a:xfrm>
        </p:grpSpPr>
        <p:sp>
          <p:nvSpPr>
            <p:cNvPr id="11" name="Rectangle 188">
              <a:extLst>
                <a:ext uri="{FF2B5EF4-FFF2-40B4-BE49-F238E27FC236}">
                  <a16:creationId xmlns:a16="http://schemas.microsoft.com/office/drawing/2014/main" id="{76672058-885F-1D69-CC47-CB0C90ED2572}"/>
                </a:ext>
              </a:extLst>
            </p:cNvPr>
            <p:cNvSpPr/>
            <p:nvPr/>
          </p:nvSpPr>
          <p:spPr>
            <a:xfrm>
              <a:off x="4500320" y="6055609"/>
              <a:ext cx="10525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F7F7F">
                      <a:lumMod val="50000"/>
                    </a:srgbClr>
                  </a:solidFill>
                  <a:effectLst/>
                  <a:uLnTx/>
                  <a:uFillTx/>
                  <a:latin typeface="Calibri  "/>
                  <a:ea typeface="+mn-ea"/>
                  <a:cs typeface="+mn-cs"/>
                </a:rPr>
                <a:t>Partners:</a:t>
              </a:r>
            </a:p>
          </p:txBody>
        </p:sp>
        <p:sp>
          <p:nvSpPr>
            <p:cNvPr id="12" name="Rectangle 187">
              <a:extLst>
                <a:ext uri="{FF2B5EF4-FFF2-40B4-BE49-F238E27FC236}">
                  <a16:creationId xmlns:a16="http://schemas.microsoft.com/office/drawing/2014/main" id="{044EDC4E-CE34-0285-55C9-BDCC57BC16A5}"/>
                </a:ext>
              </a:extLst>
            </p:cNvPr>
            <p:cNvSpPr/>
            <p:nvPr/>
          </p:nvSpPr>
          <p:spPr>
            <a:xfrm>
              <a:off x="414983" y="6059766"/>
              <a:ext cx="8467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F7F7F">
                      <a:lumMod val="50000"/>
                    </a:srgbClr>
                  </a:solidFill>
                  <a:effectLst/>
                  <a:uLnTx/>
                  <a:uFillTx/>
                  <a:latin typeface="Calibri  "/>
                  <a:ea typeface="+mn-ea"/>
                  <a:cs typeface="+mn-cs"/>
                </a:rPr>
                <a:t>D</a:t>
              </a:r>
              <a:r>
                <a:rPr kumimoji="0" lang="en-US" altLang="zh-CN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F7F7F">
                      <a:lumMod val="50000"/>
                    </a:srgbClr>
                  </a:solidFill>
                  <a:effectLst/>
                  <a:uLnTx/>
                  <a:uFillTx/>
                  <a:latin typeface="Calibri  "/>
                  <a:ea typeface="+mn-ea"/>
                  <a:cs typeface="+mn-cs"/>
                </a:rPr>
                <a:t>onor:</a:t>
              </a:r>
              <a:endPara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Calibri  "/>
                <a:ea typeface="+mn-ea"/>
                <a:cs typeface="+mn-cs"/>
              </a:endParaRPr>
            </a:p>
          </p:txBody>
        </p:sp>
      </p:grpSp>
      <p:pic>
        <p:nvPicPr>
          <p:cNvPr id="13" name="Picture 4" descr="K-CEP appoints new director as name changes - Cooling Post">
            <a:extLst>
              <a:ext uri="{FF2B5EF4-FFF2-40B4-BE49-F238E27FC236}">
                <a16:creationId xmlns:a16="http://schemas.microsoft.com/office/drawing/2014/main" id="{E10B8816-94F5-FA44-DB18-798D1CA57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1" b="19400"/>
          <a:stretch/>
        </p:blipFill>
        <p:spPr bwMode="auto">
          <a:xfrm>
            <a:off x="2295545" y="6081836"/>
            <a:ext cx="1458505" cy="5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2A8AEE0-ABFD-6031-2867-2125067D8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823" y="6139486"/>
            <a:ext cx="983580" cy="505933"/>
          </a:xfrm>
          <a:prstGeom prst="rect">
            <a:avLst/>
          </a:prstGeom>
        </p:spPr>
      </p:pic>
      <p:pic>
        <p:nvPicPr>
          <p:cNvPr id="15" name="Picture 3" descr="A blue and green circle with a black background&#10;&#10;Description automatically generated">
            <a:extLst>
              <a:ext uri="{FF2B5EF4-FFF2-40B4-BE49-F238E27FC236}">
                <a16:creationId xmlns:a16="http://schemas.microsoft.com/office/drawing/2014/main" id="{DABB50A5-5FAF-21FC-1DF7-1BF2DA728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565" y="6147779"/>
            <a:ext cx="400020" cy="523220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4D5A1AAA-61B3-DDCD-38F1-A030BCA9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34" y="6081836"/>
            <a:ext cx="1086799" cy="50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14EF5EEF-9B9A-086C-EC8D-88BD51BF4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62" y="6139486"/>
            <a:ext cx="1334637" cy="37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ome | News Center">
            <a:extLst>
              <a:ext uri="{FF2B5EF4-FFF2-40B4-BE49-F238E27FC236}">
                <a16:creationId xmlns:a16="http://schemas.microsoft.com/office/drawing/2014/main" id="{EDD7FD3B-5D68-9AA3-2E72-BF4B8A2AF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967" y="6173359"/>
            <a:ext cx="655058" cy="4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A close-up of several papers&#10;&#10;Description automatically generated">
            <a:extLst>
              <a:ext uri="{FF2B5EF4-FFF2-40B4-BE49-F238E27FC236}">
                <a16:creationId xmlns:a16="http://schemas.microsoft.com/office/drawing/2014/main" id="{9EFAC642-30C2-0786-6CE0-82F61A8DE7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232" y="4836446"/>
            <a:ext cx="1743163" cy="980553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2DEFF6E8-B25C-1499-CB24-089826FD6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92" y="2120703"/>
            <a:ext cx="7713493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679" indent="-28567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</a:t>
            </a:r>
            <a:r>
              <a:rPr lang="en-US" altLang="en-US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regionally harmonized Minimum Energy Performance Standards and Labelling</a:t>
            </a:r>
            <a:r>
              <a:rPr lang="en-US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East African Community (EAC) and Southern African Development Community (SADC)  </a:t>
            </a:r>
            <a:r>
              <a:rPr lang="en-US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of 21 countries (16 SADC &amp; 6 EAC).</a:t>
            </a:r>
          </a:p>
          <a:p>
            <a:pPr marL="285679" indent="-28567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Facilitate </a:t>
            </a:r>
            <a:r>
              <a:rPr lang="en-GB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stakeholder engagements </a:t>
            </a:r>
            <a:r>
              <a:rPr lang="en-GB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technical committee meetings and public enquiry.</a:t>
            </a:r>
            <a:endParaRPr lang="en-US" altLang="en-US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679" marR="0" lvl="0" indent="-285679" fontAlgn="auto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adoption </a:t>
            </a:r>
            <a:r>
              <a:rPr lang="en-GB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 a voluntary basis) of the MEPS by 4 country members (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Eswatini, Mozambique, Zambia, and Zimbabwe)</a:t>
            </a:r>
          </a:p>
          <a:p>
            <a:pPr marL="285679" marR="0" lvl="0" indent="-285679" fontAlgn="auto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awareness activities </a:t>
            </a:r>
            <a:r>
              <a:rPr lang="en-GB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preparation of public sensitisation materials.</a:t>
            </a:r>
          </a:p>
          <a:p>
            <a:pPr marL="285679" indent="-285679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building </a:t>
            </a:r>
            <a:r>
              <a:rPr lang="en-GB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customs agencies, standards organizations, and other important stakeholders</a:t>
            </a:r>
          </a:p>
          <a:p>
            <a:pPr marL="285679" indent="-285679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s-AR" sz="1600" dirty="0"/>
          </a:p>
          <a:p>
            <a:pPr marL="285679" marR="0" lvl="0" indent="-285679" fontAlgn="auto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6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285679" marR="0" lvl="0" indent="-285679" fontAlgn="auto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SZ" sz="3200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A6BF2CF-EA27-4F91-A7BD-E67CED147B98}"/>
              </a:ext>
            </a:extLst>
          </p:cNvPr>
          <p:cNvGrpSpPr/>
          <p:nvPr/>
        </p:nvGrpSpPr>
        <p:grpSpPr>
          <a:xfrm>
            <a:off x="8958083" y="3071443"/>
            <a:ext cx="3413144" cy="1676614"/>
            <a:chOff x="8911085" y="2557888"/>
            <a:chExt cx="3413144" cy="1676614"/>
          </a:xfrm>
        </p:grpSpPr>
        <p:sp>
          <p:nvSpPr>
            <p:cNvPr id="22" name="Rectangle 91">
              <a:extLst>
                <a:ext uri="{FF2B5EF4-FFF2-40B4-BE49-F238E27FC236}">
                  <a16:creationId xmlns:a16="http://schemas.microsoft.com/office/drawing/2014/main" id="{61F7C368-AF51-004E-53A3-ECF7D43ADAEE}"/>
                </a:ext>
              </a:extLst>
            </p:cNvPr>
            <p:cNvSpPr/>
            <p:nvPr/>
          </p:nvSpPr>
          <p:spPr>
            <a:xfrm>
              <a:off x="8911085" y="2898471"/>
              <a:ext cx="3255675" cy="13360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kumimoji="1" lang="en-US" dirty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" name="Rectangle 90">
              <a:extLst>
                <a:ext uri="{FF2B5EF4-FFF2-40B4-BE49-F238E27FC236}">
                  <a16:creationId xmlns:a16="http://schemas.microsoft.com/office/drawing/2014/main" id="{7AF7D9A1-DF56-B57C-1F3D-76E60DC310EE}"/>
                </a:ext>
              </a:extLst>
            </p:cNvPr>
            <p:cNvSpPr/>
            <p:nvPr/>
          </p:nvSpPr>
          <p:spPr>
            <a:xfrm>
              <a:off x="9684973" y="3688006"/>
              <a:ext cx="2639256" cy="546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72">
                <a:lnSpc>
                  <a:spcPct val="80000"/>
                </a:lnSpc>
                <a:defRPr/>
              </a:pPr>
              <a:r>
                <a:rPr lang="en-US" altLang="en-US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Q1 2022</a:t>
              </a:r>
              <a:r>
                <a:rPr lang="en-US" altLang="en-US" sz="3599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Q4 2024 </a:t>
              </a:r>
            </a:p>
          </p:txBody>
        </p:sp>
        <p:grpSp>
          <p:nvGrpSpPr>
            <p:cNvPr id="24" name="Group 387">
              <a:extLst>
                <a:ext uri="{FF2B5EF4-FFF2-40B4-BE49-F238E27FC236}">
                  <a16:creationId xmlns:a16="http://schemas.microsoft.com/office/drawing/2014/main" id="{EDBCB42A-219B-2F65-7CAC-4AB25A3AB44B}"/>
                </a:ext>
              </a:extLst>
            </p:cNvPr>
            <p:cNvGrpSpPr/>
            <p:nvPr/>
          </p:nvGrpSpPr>
          <p:grpSpPr>
            <a:xfrm>
              <a:off x="9039291" y="2557888"/>
              <a:ext cx="674316" cy="681166"/>
              <a:chOff x="981500" y="2092962"/>
              <a:chExt cx="527911" cy="517872"/>
            </a:xfrm>
          </p:grpSpPr>
          <p:sp>
            <p:nvSpPr>
              <p:cNvPr id="28" name="Oval 388">
                <a:extLst>
                  <a:ext uri="{FF2B5EF4-FFF2-40B4-BE49-F238E27FC236}">
                    <a16:creationId xmlns:a16="http://schemas.microsoft.com/office/drawing/2014/main" id="{A7278C4D-85C0-701D-179C-64864D49D5DE}"/>
                  </a:ext>
                </a:extLst>
              </p:cNvPr>
              <p:cNvSpPr/>
              <p:nvPr/>
            </p:nvSpPr>
            <p:spPr>
              <a:xfrm>
                <a:off x="981500" y="2092962"/>
                <a:ext cx="512187" cy="512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pic>
            <p:nvPicPr>
              <p:cNvPr id="29" name="图片 3">
                <a:extLst>
                  <a:ext uri="{FF2B5EF4-FFF2-40B4-BE49-F238E27FC236}">
                    <a16:creationId xmlns:a16="http://schemas.microsoft.com/office/drawing/2014/main" id="{E777897B-C621-1053-4E3E-C6880CA69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382" y="2103305"/>
                <a:ext cx="522029" cy="507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3C45399D-8664-936C-4514-61C1C41436DF}"/>
                </a:ext>
              </a:extLst>
            </p:cNvPr>
            <p:cNvGrpSpPr/>
            <p:nvPr/>
          </p:nvGrpSpPr>
          <p:grpSpPr>
            <a:xfrm>
              <a:off x="9025931" y="3383775"/>
              <a:ext cx="687676" cy="673688"/>
              <a:chOff x="9025931" y="3383775"/>
              <a:chExt cx="687676" cy="673688"/>
            </a:xfrm>
          </p:grpSpPr>
          <p:sp>
            <p:nvSpPr>
              <p:cNvPr id="26" name="Oval 388">
                <a:extLst>
                  <a:ext uri="{FF2B5EF4-FFF2-40B4-BE49-F238E27FC236}">
                    <a16:creationId xmlns:a16="http://schemas.microsoft.com/office/drawing/2014/main" id="{A46E87CB-13E0-27B3-6A87-94E9CCBBCCD6}"/>
                  </a:ext>
                </a:extLst>
              </p:cNvPr>
              <p:cNvSpPr/>
              <p:nvPr/>
            </p:nvSpPr>
            <p:spPr>
              <a:xfrm>
                <a:off x="9059376" y="3383775"/>
                <a:ext cx="654231" cy="6736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pic>
            <p:nvPicPr>
              <p:cNvPr id="27" name="图片 2">
                <a:extLst>
                  <a:ext uri="{FF2B5EF4-FFF2-40B4-BE49-F238E27FC236}">
                    <a16:creationId xmlns:a16="http://schemas.microsoft.com/office/drawing/2014/main" id="{42235AD2-6688-C974-FE41-9212DF391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77" r="35294"/>
              <a:stretch>
                <a:fillRect/>
              </a:stretch>
            </p:blipFill>
            <p:spPr bwMode="auto">
              <a:xfrm>
                <a:off x="9025931" y="3393183"/>
                <a:ext cx="670454" cy="653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" name="image57.png">
            <a:extLst>
              <a:ext uri="{FF2B5EF4-FFF2-40B4-BE49-F238E27FC236}">
                <a16:creationId xmlns:a16="http://schemas.microsoft.com/office/drawing/2014/main" id="{2089B426-E798-7992-0F4D-5481D2FDA423}"/>
              </a:ext>
            </a:extLst>
          </p:cNvPr>
          <p:cNvPicPr/>
          <p:nvPr/>
        </p:nvPicPr>
        <p:blipFill rotWithShape="1">
          <a:blip r:embed="rId12"/>
          <a:srcRect l="35751" t="28152" r="36851" b="5665"/>
          <a:stretch/>
        </p:blipFill>
        <p:spPr>
          <a:xfrm>
            <a:off x="9304217" y="1969398"/>
            <a:ext cx="2549193" cy="2718785"/>
          </a:xfrm>
          <a:prstGeom prst="rect">
            <a:avLst/>
          </a:prstGeom>
          <a:ln>
            <a:noFill/>
          </a:ln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54CDCE55-D5B3-BC42-9A5E-4BCA80FF40FA}"/>
              </a:ext>
            </a:extLst>
          </p:cNvPr>
          <p:cNvSpPr txBox="1"/>
          <p:nvPr/>
        </p:nvSpPr>
        <p:spPr>
          <a:xfrm>
            <a:off x="2692302" y="247084"/>
            <a:ext cx="92608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743140">
              <a:defRPr sz="3200" b="1" spc="244">
                <a:solidFill>
                  <a:srgbClr val="64B32C"/>
                </a:solidFill>
                <a:latin typeface="Montserrat Semi" charset="0"/>
              </a:defRPr>
            </a:lvl1pPr>
          </a:lstStyle>
          <a:p>
            <a:r>
              <a:rPr lang="en-US" sz="3000" dirty="0">
                <a:solidFill>
                  <a:schemeClr val="accent6"/>
                </a:solidFill>
                <a:latin typeface="Montserrat Hairline"/>
              </a:rPr>
              <a:t>National and Regional Project Examples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95E03469-95BD-3803-7EAA-63D7B3F3EC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083" y="219595"/>
            <a:ext cx="1674243" cy="686869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FF66D9B3-80D1-2F49-683C-649A962F63E4}"/>
              </a:ext>
            </a:extLst>
          </p:cNvPr>
          <p:cNvSpPr txBox="1"/>
          <p:nvPr/>
        </p:nvSpPr>
        <p:spPr>
          <a:xfrm>
            <a:off x="-159237" y="1597027"/>
            <a:ext cx="4608894" cy="461665"/>
          </a:xfrm>
          <a:prstGeom prst="rect">
            <a:avLst/>
          </a:prstGeom>
          <a:solidFill>
            <a:srgbClr val="0061AD"/>
          </a:solidFill>
          <a:ln w="412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 "/>
                <a:ea typeface="+mn-ea"/>
                <a:cs typeface="+mn-cs"/>
              </a:rPr>
              <a:t>   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 "/>
                <a:ea typeface="+mn-ea"/>
                <a:cs typeface="+mn-cs"/>
              </a:rPr>
              <a:t>Main </a:t>
            </a:r>
            <a:r>
              <a:rPr lang="en-US" b="1" dirty="0">
                <a:solidFill>
                  <a:srgbClr val="FFFFFF"/>
                </a:solidFill>
                <a:latin typeface="Calibri  "/>
              </a:rPr>
              <a:t>c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 "/>
                <a:ea typeface="+mn-ea"/>
                <a:cs typeface="+mn-cs"/>
              </a:rPr>
              <a:t>omponents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 "/>
              <a:ea typeface="+mn-ea"/>
              <a:cs typeface="+mn-cs"/>
            </a:endParaRPr>
          </a:p>
        </p:txBody>
      </p:sp>
      <p:grpSp>
        <p:nvGrpSpPr>
          <p:cNvPr id="34" name="Group 66">
            <a:extLst>
              <a:ext uri="{FF2B5EF4-FFF2-40B4-BE49-F238E27FC236}">
                <a16:creationId xmlns:a16="http://schemas.microsoft.com/office/drawing/2014/main" id="{644657C0-8FC8-3B2F-60DD-0C9EBF8423C0}"/>
              </a:ext>
            </a:extLst>
          </p:cNvPr>
          <p:cNvGrpSpPr>
            <a:grpSpLocks/>
          </p:cNvGrpSpPr>
          <p:nvPr/>
        </p:nvGrpSpPr>
        <p:grpSpPr bwMode="auto">
          <a:xfrm>
            <a:off x="283815" y="1483214"/>
            <a:ext cx="674315" cy="673688"/>
            <a:chOff x="368368" y="6371793"/>
            <a:chExt cx="1127177" cy="1127177"/>
          </a:xfrm>
        </p:grpSpPr>
        <p:sp>
          <p:nvSpPr>
            <p:cNvPr id="35" name="椭圆 26">
              <a:extLst>
                <a:ext uri="{FF2B5EF4-FFF2-40B4-BE49-F238E27FC236}">
                  <a16:creationId xmlns:a16="http://schemas.microsoft.com/office/drawing/2014/main" id="{88F3CEBA-A981-8F66-CD66-7FE86378A1E5}"/>
                </a:ext>
              </a:extLst>
            </p:cNvPr>
            <p:cNvSpPr/>
            <p:nvPr/>
          </p:nvSpPr>
          <p:spPr bwMode="auto">
            <a:xfrm rot="16200000">
              <a:off x="368368" y="6371793"/>
              <a:ext cx="1127177" cy="1127177"/>
            </a:xfrm>
            <a:prstGeom prst="ellipse">
              <a:avLst/>
            </a:prstGeom>
            <a:solidFill>
              <a:srgbClr val="0061AD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36" name="Picture 36" descr="A close up of a sign&#10;&#10;Description automatically generated">
              <a:extLst>
                <a:ext uri="{FF2B5EF4-FFF2-40B4-BE49-F238E27FC236}">
                  <a16:creationId xmlns:a16="http://schemas.microsoft.com/office/drawing/2014/main" id="{BDB1F7A8-CFEB-36F9-8FA4-0221CD76B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01" y="6539051"/>
              <a:ext cx="856933" cy="74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93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DBFCCD6-E1EA-4591-8E77-00820A0F92B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19050"/>
            <a:ext cx="12188825" cy="6858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3DDC0C-F175-8C4A-A061-E938690B5EAA}"/>
              </a:ext>
            </a:extLst>
          </p:cNvPr>
          <p:cNvSpPr/>
          <p:nvPr/>
        </p:nvSpPr>
        <p:spPr>
          <a:xfrm>
            <a:off x="1588" y="-3969"/>
            <a:ext cx="12188825" cy="6881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 Roboto"/>
              <a:ea typeface="+mn-ea"/>
              <a:cs typeface="+mn-cs"/>
            </a:endParaRPr>
          </a:p>
        </p:txBody>
      </p:sp>
      <p:pic>
        <p:nvPicPr>
          <p:cNvPr id="2970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-1146175"/>
            <a:ext cx="12315825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CFC576-DFC4-FA4B-974D-B54419CB2C48}"/>
              </a:ext>
            </a:extLst>
          </p:cNvPr>
          <p:cNvSpPr txBox="1"/>
          <p:nvPr/>
        </p:nvSpPr>
        <p:spPr>
          <a:xfrm>
            <a:off x="2654596" y="5280819"/>
            <a:ext cx="105509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 Roboto"/>
                <a:ea typeface="Roboto" panose="020B0604020202020204" charset="0"/>
                <a:cs typeface="Roboto" panose="020B0604020202020204" charset="0"/>
              </a:rPr>
              <a:t>PHONE</a:t>
            </a:r>
          </a:p>
        </p:txBody>
      </p:sp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2088357" y="5651500"/>
            <a:ext cx="21883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 Roboto"/>
                <a:ea typeface="Roboto" panose="020B0604020202020204" charset="0"/>
                <a:cs typeface="Roboto" panose="020B0604020202020204" charset="0"/>
              </a:rPr>
              <a:t>+33 1 44 37 19 86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 Roboto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A6BA2-CB02-9F49-814E-D537661A4801}"/>
              </a:ext>
            </a:extLst>
          </p:cNvPr>
          <p:cNvSpPr txBox="1"/>
          <p:nvPr/>
        </p:nvSpPr>
        <p:spPr>
          <a:xfrm>
            <a:off x="5626363" y="5280819"/>
            <a:ext cx="97975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 Roboto"/>
                <a:ea typeface="Roboto" panose="020B0604020202020204" charset="0"/>
                <a:cs typeface="Roboto" panose="020B0604020202020204" charset="0"/>
              </a:rPr>
              <a:t>EMAIL</a:t>
            </a:r>
          </a:p>
        </p:txBody>
      </p:sp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5022057" y="5651500"/>
            <a:ext cx="21883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unep-u4e@un.org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A24BA-0E20-E84E-B8C2-D1B6FBE00E7C}"/>
              </a:ext>
            </a:extLst>
          </p:cNvPr>
          <p:cNvSpPr txBox="1"/>
          <p:nvPr/>
        </p:nvSpPr>
        <p:spPr>
          <a:xfrm>
            <a:off x="8487037" y="5280819"/>
            <a:ext cx="130837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 Roboto"/>
                <a:ea typeface="Roboto" panose="020B0604020202020204" charset="0"/>
                <a:cs typeface="Roboto" panose="020B0604020202020204" charset="0"/>
              </a:rPr>
              <a:t>WEBSITE</a:t>
            </a:r>
          </a:p>
        </p:txBody>
      </p:sp>
      <p:sp>
        <p:nvSpPr>
          <p:cNvPr id="29706" name="TextBox 9"/>
          <p:cNvSpPr txBox="1">
            <a:spLocks noChangeArrowheads="1"/>
          </p:cNvSpPr>
          <p:nvPr/>
        </p:nvSpPr>
        <p:spPr bwMode="auto">
          <a:xfrm>
            <a:off x="8047038" y="5651500"/>
            <a:ext cx="21883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 Roboto"/>
                <a:ea typeface="Roboto" panose="020B0604020202020204" charset="0"/>
                <a:cs typeface="Roboto" panose="020B0604020202020204" charset="0"/>
              </a:rPr>
              <a:t>united4efficiency.org</a:t>
            </a:r>
          </a:p>
        </p:txBody>
      </p:sp>
      <p:sp>
        <p:nvSpPr>
          <p:cNvPr id="14" name="Shape 2643">
            <a:extLst>
              <a:ext uri="{FF2B5EF4-FFF2-40B4-BE49-F238E27FC236}">
                <a16:creationId xmlns:a16="http://schemas.microsoft.com/office/drawing/2014/main" id="{5C8BBA7A-5E31-1340-B980-EF6AC859234F}"/>
              </a:ext>
            </a:extLst>
          </p:cNvPr>
          <p:cNvSpPr/>
          <p:nvPr/>
        </p:nvSpPr>
        <p:spPr>
          <a:xfrm>
            <a:off x="3055938" y="4743450"/>
            <a:ext cx="253207" cy="464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 Roboto"/>
              <a:ea typeface="Roboto" panose="020B0604020202020204" charset="0"/>
              <a:cs typeface="Roboto" panose="020B0604020202020204" charset="0"/>
              <a:sym typeface="Gill Sans"/>
            </a:endParaRPr>
          </a:p>
        </p:txBody>
      </p:sp>
      <p:sp>
        <p:nvSpPr>
          <p:cNvPr id="15" name="Shape 2944">
            <a:extLst>
              <a:ext uri="{FF2B5EF4-FFF2-40B4-BE49-F238E27FC236}">
                <a16:creationId xmlns:a16="http://schemas.microsoft.com/office/drawing/2014/main" id="{8638D6DF-CEAF-814D-A027-0B2AFDD4A031}"/>
              </a:ext>
            </a:extLst>
          </p:cNvPr>
          <p:cNvSpPr/>
          <p:nvPr/>
        </p:nvSpPr>
        <p:spPr>
          <a:xfrm>
            <a:off x="8973344" y="4810919"/>
            <a:ext cx="386556" cy="386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 Roboto"/>
              <a:ea typeface="Roboto" panose="020B0604020202020204" charset="0"/>
              <a:cs typeface="Roboto" panose="020B0604020202020204" charset="0"/>
              <a:sym typeface="Gill Sans"/>
            </a:endParaRPr>
          </a:p>
        </p:txBody>
      </p:sp>
      <p:sp>
        <p:nvSpPr>
          <p:cNvPr id="16" name="Shape 2856">
            <a:extLst>
              <a:ext uri="{FF2B5EF4-FFF2-40B4-BE49-F238E27FC236}">
                <a16:creationId xmlns:a16="http://schemas.microsoft.com/office/drawing/2014/main" id="{703FF7E3-E365-B14B-BC03-C10BB4973A07}"/>
              </a:ext>
            </a:extLst>
          </p:cNvPr>
          <p:cNvSpPr/>
          <p:nvPr/>
        </p:nvSpPr>
        <p:spPr>
          <a:xfrm>
            <a:off x="5920582" y="4813300"/>
            <a:ext cx="350838" cy="350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75" y="14735"/>
                </a:moveTo>
                <a:cubicBezTo>
                  <a:pt x="12008" y="15178"/>
                  <a:pt x="11621" y="15531"/>
                  <a:pt x="11226" y="15783"/>
                </a:cubicBezTo>
                <a:cubicBezTo>
                  <a:pt x="10834" y="16035"/>
                  <a:pt x="10421" y="16209"/>
                  <a:pt x="10002" y="16302"/>
                </a:cubicBezTo>
                <a:cubicBezTo>
                  <a:pt x="9027" y="16517"/>
                  <a:pt x="8105" y="16493"/>
                  <a:pt x="7342" y="16179"/>
                </a:cubicBezTo>
                <a:cubicBezTo>
                  <a:pt x="6912" y="16003"/>
                  <a:pt x="6537" y="15755"/>
                  <a:pt x="6227" y="15442"/>
                </a:cubicBezTo>
                <a:cubicBezTo>
                  <a:pt x="5915" y="15129"/>
                  <a:pt x="5669" y="14758"/>
                  <a:pt x="5493" y="14340"/>
                </a:cubicBezTo>
                <a:cubicBezTo>
                  <a:pt x="5317" y="13924"/>
                  <a:pt x="5228" y="13459"/>
                  <a:pt x="5228" y="12958"/>
                </a:cubicBezTo>
                <a:cubicBezTo>
                  <a:pt x="5228" y="12161"/>
                  <a:pt x="5386" y="11302"/>
                  <a:pt x="5698" y="10406"/>
                </a:cubicBezTo>
                <a:cubicBezTo>
                  <a:pt x="6010" y="9509"/>
                  <a:pt x="6454" y="8665"/>
                  <a:pt x="7018" y="7900"/>
                </a:cubicBezTo>
                <a:cubicBezTo>
                  <a:pt x="7579" y="7140"/>
                  <a:pt x="8265" y="6498"/>
                  <a:pt x="9058" y="5993"/>
                </a:cubicBezTo>
                <a:cubicBezTo>
                  <a:pt x="9839" y="5496"/>
                  <a:pt x="10706" y="5245"/>
                  <a:pt x="11636" y="5245"/>
                </a:cubicBezTo>
                <a:cubicBezTo>
                  <a:pt x="12014" y="5245"/>
                  <a:pt x="12413" y="5288"/>
                  <a:pt x="12821" y="5373"/>
                </a:cubicBezTo>
                <a:cubicBezTo>
                  <a:pt x="13224" y="5457"/>
                  <a:pt x="13613" y="5599"/>
                  <a:pt x="13978" y="5795"/>
                </a:cubicBezTo>
                <a:cubicBezTo>
                  <a:pt x="14337" y="5989"/>
                  <a:pt x="14658" y="6246"/>
                  <a:pt x="14931" y="6561"/>
                </a:cubicBezTo>
                <a:cubicBezTo>
                  <a:pt x="15189" y="6858"/>
                  <a:pt x="15389" y="7238"/>
                  <a:pt x="15526" y="7692"/>
                </a:cubicBezTo>
                <a:lnTo>
                  <a:pt x="13353" y="13035"/>
                </a:lnTo>
                <a:cubicBezTo>
                  <a:pt x="13072" y="13720"/>
                  <a:pt x="12743" y="14292"/>
                  <a:pt x="12375" y="14735"/>
                </a:cubicBezTo>
                <a:moveTo>
                  <a:pt x="20215" y="16108"/>
                </a:moveTo>
                <a:cubicBezTo>
                  <a:pt x="19749" y="16741"/>
                  <a:pt x="19196" y="17344"/>
                  <a:pt x="18569" y="17900"/>
                </a:cubicBezTo>
                <a:cubicBezTo>
                  <a:pt x="17943" y="18456"/>
                  <a:pt x="17242" y="18946"/>
                  <a:pt x="16484" y="19359"/>
                </a:cubicBezTo>
                <a:cubicBezTo>
                  <a:pt x="15729" y="19770"/>
                  <a:pt x="14914" y="20096"/>
                  <a:pt x="14064" y="20327"/>
                </a:cubicBezTo>
                <a:cubicBezTo>
                  <a:pt x="13217" y="20556"/>
                  <a:pt x="12316" y="20673"/>
                  <a:pt x="11388" y="20673"/>
                </a:cubicBezTo>
                <a:cubicBezTo>
                  <a:pt x="9991" y="20673"/>
                  <a:pt x="8647" y="20458"/>
                  <a:pt x="7393" y="20036"/>
                </a:cubicBezTo>
                <a:cubicBezTo>
                  <a:pt x="6143" y="19615"/>
                  <a:pt x="5029" y="18981"/>
                  <a:pt x="4083" y="18149"/>
                </a:cubicBezTo>
                <a:cubicBezTo>
                  <a:pt x="3138" y="17320"/>
                  <a:pt x="2378" y="16274"/>
                  <a:pt x="1823" y="15041"/>
                </a:cubicBezTo>
                <a:cubicBezTo>
                  <a:pt x="1269" y="13809"/>
                  <a:pt x="989" y="12357"/>
                  <a:pt x="989" y="10727"/>
                </a:cubicBezTo>
                <a:cubicBezTo>
                  <a:pt x="989" y="9370"/>
                  <a:pt x="1254" y="8086"/>
                  <a:pt x="1777" y="6911"/>
                </a:cubicBezTo>
                <a:cubicBezTo>
                  <a:pt x="2301" y="5736"/>
                  <a:pt x="3037" y="4693"/>
                  <a:pt x="3964" y="3814"/>
                </a:cubicBezTo>
                <a:cubicBezTo>
                  <a:pt x="4892" y="2933"/>
                  <a:pt x="6002" y="2230"/>
                  <a:pt x="7264" y="1722"/>
                </a:cubicBezTo>
                <a:cubicBezTo>
                  <a:pt x="8526" y="1215"/>
                  <a:pt x="9914" y="958"/>
                  <a:pt x="11388" y="958"/>
                </a:cubicBezTo>
                <a:cubicBezTo>
                  <a:pt x="12700" y="958"/>
                  <a:pt x="13940" y="1156"/>
                  <a:pt x="15072" y="1549"/>
                </a:cubicBezTo>
                <a:cubicBezTo>
                  <a:pt x="16200" y="1942"/>
                  <a:pt x="17185" y="2497"/>
                  <a:pt x="17998" y="3203"/>
                </a:cubicBezTo>
                <a:cubicBezTo>
                  <a:pt x="18809" y="3906"/>
                  <a:pt x="19455" y="4765"/>
                  <a:pt x="19917" y="5754"/>
                </a:cubicBezTo>
                <a:cubicBezTo>
                  <a:pt x="20377" y="6743"/>
                  <a:pt x="20611" y="7843"/>
                  <a:pt x="20611" y="9023"/>
                </a:cubicBezTo>
                <a:cubicBezTo>
                  <a:pt x="20611" y="10070"/>
                  <a:pt x="20418" y="11059"/>
                  <a:pt x="20038" y="11962"/>
                </a:cubicBezTo>
                <a:cubicBezTo>
                  <a:pt x="19656" y="12869"/>
                  <a:pt x="19171" y="13663"/>
                  <a:pt x="18598" y="14320"/>
                </a:cubicBezTo>
                <a:cubicBezTo>
                  <a:pt x="18028" y="14976"/>
                  <a:pt x="17393" y="15502"/>
                  <a:pt x="16714" y="15880"/>
                </a:cubicBezTo>
                <a:cubicBezTo>
                  <a:pt x="16044" y="16255"/>
                  <a:pt x="15398" y="16444"/>
                  <a:pt x="14792" y="16444"/>
                </a:cubicBezTo>
                <a:cubicBezTo>
                  <a:pt x="14424" y="16444"/>
                  <a:pt x="14151" y="16374"/>
                  <a:pt x="13980" y="16235"/>
                </a:cubicBezTo>
                <a:cubicBezTo>
                  <a:pt x="13810" y="16098"/>
                  <a:pt x="13710" y="15916"/>
                  <a:pt x="13675" y="15677"/>
                </a:cubicBezTo>
                <a:cubicBezTo>
                  <a:pt x="13638" y="15420"/>
                  <a:pt x="13667" y="15109"/>
                  <a:pt x="13764" y="14754"/>
                </a:cubicBezTo>
                <a:cubicBezTo>
                  <a:pt x="13864" y="14385"/>
                  <a:pt x="14007" y="13983"/>
                  <a:pt x="14190" y="13556"/>
                </a:cubicBezTo>
                <a:lnTo>
                  <a:pt x="17729" y="4845"/>
                </a:lnTo>
                <a:lnTo>
                  <a:pt x="16677" y="4845"/>
                </a:lnTo>
                <a:lnTo>
                  <a:pt x="16026" y="6544"/>
                </a:lnTo>
                <a:cubicBezTo>
                  <a:pt x="15715" y="5890"/>
                  <a:pt x="15207" y="5363"/>
                  <a:pt x="14512" y="4972"/>
                </a:cubicBezTo>
                <a:cubicBezTo>
                  <a:pt x="13703" y="4517"/>
                  <a:pt x="12777" y="4287"/>
                  <a:pt x="11759" y="4287"/>
                </a:cubicBezTo>
                <a:cubicBezTo>
                  <a:pt x="10637" y="4287"/>
                  <a:pt x="9596" y="4568"/>
                  <a:pt x="8663" y="5121"/>
                </a:cubicBezTo>
                <a:cubicBezTo>
                  <a:pt x="7739" y="5669"/>
                  <a:pt x="6940" y="6381"/>
                  <a:pt x="6289" y="7238"/>
                </a:cubicBezTo>
                <a:cubicBezTo>
                  <a:pt x="5641" y="8091"/>
                  <a:pt x="5132" y="9032"/>
                  <a:pt x="4777" y="10034"/>
                </a:cubicBezTo>
                <a:cubicBezTo>
                  <a:pt x="4420" y="11037"/>
                  <a:pt x="4240" y="12021"/>
                  <a:pt x="4240" y="12958"/>
                </a:cubicBezTo>
                <a:cubicBezTo>
                  <a:pt x="4240" y="13568"/>
                  <a:pt x="4354" y="14151"/>
                  <a:pt x="4579" y="14689"/>
                </a:cubicBezTo>
                <a:cubicBezTo>
                  <a:pt x="4804" y="15227"/>
                  <a:pt x="5113" y="15701"/>
                  <a:pt x="5499" y="16097"/>
                </a:cubicBezTo>
                <a:cubicBezTo>
                  <a:pt x="5887" y="16495"/>
                  <a:pt x="6354" y="16815"/>
                  <a:pt x="6889" y="17048"/>
                </a:cubicBezTo>
                <a:cubicBezTo>
                  <a:pt x="8063" y="17561"/>
                  <a:pt x="9489" y="17484"/>
                  <a:pt x="10904" y="17025"/>
                </a:cubicBezTo>
                <a:cubicBezTo>
                  <a:pt x="11562" y="16811"/>
                  <a:pt x="12160" y="16412"/>
                  <a:pt x="12689" y="15835"/>
                </a:cubicBezTo>
                <a:cubicBezTo>
                  <a:pt x="12715" y="16226"/>
                  <a:pt x="12874" y="16561"/>
                  <a:pt x="13164" y="16837"/>
                </a:cubicBezTo>
                <a:cubicBezTo>
                  <a:pt x="13559" y="17211"/>
                  <a:pt x="14086" y="17402"/>
                  <a:pt x="14731" y="17402"/>
                </a:cubicBezTo>
                <a:cubicBezTo>
                  <a:pt x="15501" y="17402"/>
                  <a:pt x="16307" y="17176"/>
                  <a:pt x="17124" y="16733"/>
                </a:cubicBezTo>
                <a:cubicBezTo>
                  <a:pt x="17934" y="16294"/>
                  <a:pt x="18680" y="15687"/>
                  <a:pt x="19342" y="14930"/>
                </a:cubicBezTo>
                <a:cubicBezTo>
                  <a:pt x="20001" y="14176"/>
                  <a:pt x="20548" y="13284"/>
                  <a:pt x="20967" y="12281"/>
                </a:cubicBezTo>
                <a:cubicBezTo>
                  <a:pt x="21387" y="11274"/>
                  <a:pt x="21600" y="10178"/>
                  <a:pt x="21600" y="9023"/>
                </a:cubicBezTo>
                <a:cubicBezTo>
                  <a:pt x="21600" y="7651"/>
                  <a:pt x="21328" y="6389"/>
                  <a:pt x="20793" y="5274"/>
                </a:cubicBezTo>
                <a:cubicBezTo>
                  <a:pt x="20258" y="4158"/>
                  <a:pt x="19518" y="3199"/>
                  <a:pt x="18594" y="2422"/>
                </a:cubicBezTo>
                <a:cubicBezTo>
                  <a:pt x="17672" y="1647"/>
                  <a:pt x="16579" y="1043"/>
                  <a:pt x="15346" y="627"/>
                </a:cubicBezTo>
                <a:cubicBezTo>
                  <a:pt x="14116" y="211"/>
                  <a:pt x="12784" y="0"/>
                  <a:pt x="11388" y="0"/>
                </a:cubicBezTo>
                <a:cubicBezTo>
                  <a:pt x="9845" y="0"/>
                  <a:pt x="8365" y="271"/>
                  <a:pt x="6989" y="805"/>
                </a:cubicBezTo>
                <a:cubicBezTo>
                  <a:pt x="5612" y="1340"/>
                  <a:pt x="4389" y="2093"/>
                  <a:pt x="3356" y="3045"/>
                </a:cubicBezTo>
                <a:cubicBezTo>
                  <a:pt x="2321" y="3996"/>
                  <a:pt x="1495" y="5137"/>
                  <a:pt x="899" y="6436"/>
                </a:cubicBezTo>
                <a:cubicBezTo>
                  <a:pt x="302" y="7737"/>
                  <a:pt x="0" y="9181"/>
                  <a:pt x="0" y="10727"/>
                </a:cubicBezTo>
                <a:cubicBezTo>
                  <a:pt x="0" y="12605"/>
                  <a:pt x="334" y="14252"/>
                  <a:pt x="993" y="15622"/>
                </a:cubicBezTo>
                <a:cubicBezTo>
                  <a:pt x="1652" y="16992"/>
                  <a:pt x="2528" y="18134"/>
                  <a:pt x="3595" y="19018"/>
                </a:cubicBezTo>
                <a:cubicBezTo>
                  <a:pt x="4661" y="19900"/>
                  <a:pt x="5890" y="20559"/>
                  <a:pt x="7249" y="20975"/>
                </a:cubicBezTo>
                <a:cubicBezTo>
                  <a:pt x="8601" y="21390"/>
                  <a:pt x="9994" y="21600"/>
                  <a:pt x="11388" y="21600"/>
                </a:cubicBezTo>
                <a:cubicBezTo>
                  <a:pt x="12348" y="21600"/>
                  <a:pt x="13317" y="21474"/>
                  <a:pt x="14267" y="21228"/>
                </a:cubicBezTo>
                <a:cubicBezTo>
                  <a:pt x="15214" y="20981"/>
                  <a:pt x="16128" y="20624"/>
                  <a:pt x="16983" y="20169"/>
                </a:cubicBezTo>
                <a:cubicBezTo>
                  <a:pt x="17839" y="19713"/>
                  <a:pt x="18642" y="19152"/>
                  <a:pt x="19372" y="18499"/>
                </a:cubicBezTo>
                <a:cubicBezTo>
                  <a:pt x="20104" y="17845"/>
                  <a:pt x="20729" y="17110"/>
                  <a:pt x="21232" y="16316"/>
                </a:cubicBezTo>
                <a:lnTo>
                  <a:pt x="21411" y="16033"/>
                </a:lnTo>
                <a:lnTo>
                  <a:pt x="20270" y="16033"/>
                </a:lnTo>
                <a:cubicBezTo>
                  <a:pt x="20270" y="16033"/>
                  <a:pt x="20215" y="16108"/>
                  <a:pt x="20215" y="1610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 Roboto"/>
              <a:ea typeface="Roboto" panose="020B0604020202020204" charset="0"/>
              <a:cs typeface="Roboto" panose="020B0604020202020204" charset="0"/>
              <a:sym typeface="Gill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AB4A69-964B-EF4F-B35D-CDFC3A0FFC04}"/>
              </a:ext>
            </a:extLst>
          </p:cNvPr>
          <p:cNvSpPr/>
          <p:nvPr/>
        </p:nvSpPr>
        <p:spPr>
          <a:xfrm>
            <a:off x="0" y="1458119"/>
            <a:ext cx="12429729" cy="89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 Roboto"/>
              <a:ea typeface="+mn-ea"/>
              <a:cs typeface="+mn-cs"/>
            </a:endParaRPr>
          </a:p>
        </p:txBody>
      </p:sp>
      <p:sp>
        <p:nvSpPr>
          <p:cNvPr id="116740" name="TextBox 3">
            <a:extLst>
              <a:ext uri="{FF2B5EF4-FFF2-40B4-BE49-F238E27FC236}">
                <a16:creationId xmlns:a16="http://schemas.microsoft.com/office/drawing/2014/main" id="{251AC9A9-B220-7C4A-9EDF-2EBD73722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13" y="1912144"/>
            <a:ext cx="7678738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 Roboto"/>
                <a:ea typeface="Roboto" panose="020B0604020202020204" charset="0"/>
                <a:cs typeface="Roboto" panose="020B0604020202020204" charset="0"/>
              </a:rPr>
              <a:t>TRANSFORMING MARKETS TO ENERGY-EFFICIENT PRODUCTS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D0A90B-288D-8443-9894-81B78E58B84F}"/>
              </a:ext>
            </a:extLst>
          </p:cNvPr>
          <p:cNvSpPr/>
          <p:nvPr/>
        </p:nvSpPr>
        <p:spPr>
          <a:xfrm>
            <a:off x="1040607" y="1531144"/>
            <a:ext cx="983456" cy="9834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 Roboto"/>
              <a:ea typeface="+mn-ea"/>
              <a:cs typeface="+mn-cs"/>
            </a:endParaRPr>
          </a:p>
        </p:txBody>
      </p:sp>
      <p:sp>
        <p:nvSpPr>
          <p:cNvPr id="29713" name="TextBox 22"/>
          <p:cNvSpPr txBox="1">
            <a:spLocks noChangeArrowheads="1"/>
          </p:cNvSpPr>
          <p:nvPr/>
        </p:nvSpPr>
        <p:spPr bwMode="auto">
          <a:xfrm>
            <a:off x="3558382" y="1342232"/>
            <a:ext cx="2511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 Roboto"/>
                <a:ea typeface="Roboto" panose="020B0604020202020204" charset="0"/>
                <a:cs typeface="Roboto" panose="020B0604020202020204" charset="0"/>
              </a:rPr>
              <a:t>Contact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4CB60A-3B77-4F4F-BA4E-EE5B200D0D09}"/>
              </a:ext>
            </a:extLst>
          </p:cNvPr>
          <p:cNvCxnSpPr/>
          <p:nvPr/>
        </p:nvCxnSpPr>
        <p:spPr>
          <a:xfrm>
            <a:off x="3389313" y="1562894"/>
            <a:ext cx="0" cy="57308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EA27032C-7D8D-A2F3-9A79-29D7F0031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20" y="1629403"/>
            <a:ext cx="1925956" cy="8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738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5">
            <a:extLst>
              <a:ext uri="{FF2B5EF4-FFF2-40B4-BE49-F238E27FC236}">
                <a16:creationId xmlns:a16="http://schemas.microsoft.com/office/drawing/2014/main" id="{FDEE5922-1834-4920-B44F-8F83BC7E0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553" y="435701"/>
            <a:ext cx="36263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-122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64B32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Housekeeping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97A68-DF76-83D3-D742-7046FB924710}"/>
              </a:ext>
            </a:extLst>
          </p:cNvPr>
          <p:cNvSpPr txBox="1"/>
          <p:nvPr/>
        </p:nvSpPr>
        <p:spPr>
          <a:xfrm>
            <a:off x="412183" y="2798230"/>
            <a:ext cx="11367634" cy="36240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US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Each participant can enable audio and video. Kindly mute yourself and turn off your video when you enter the webinar.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US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post questions in the chat during the presentations.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US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raise your hand and unmute yourself during the Q&amp;A session. 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The session is being recorded and will be posted later on our website, along with the slides.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b="1" dirty="0">
              <a:solidFill>
                <a:srgbClr val="7F7F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900"/>
              </a:spcAft>
              <a:defRPr/>
            </a:pPr>
            <a:r>
              <a:rPr lang="en-US" altLang="en-US" sz="2400" b="1" dirty="0">
                <a:solidFill>
                  <a:srgbClr val="0061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joining! Let’s get started. </a:t>
            </a:r>
            <a:r>
              <a:rPr lang="en-US" altLang="en-US" sz="2400" b="1" dirty="0">
                <a:solidFill>
                  <a:srgbClr val="0061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altLang="en-US" sz="2400" b="1" dirty="0">
              <a:solidFill>
                <a:srgbClr val="0061A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82854FC-84A1-BDA8-F573-77742CDB4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004" y="1686820"/>
            <a:ext cx="9187992" cy="8184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01B330-5E90-E0D0-A74D-1FCDD3D42074}"/>
              </a:ext>
            </a:extLst>
          </p:cNvPr>
          <p:cNvSpPr txBox="1"/>
          <p:nvPr/>
        </p:nvSpPr>
        <p:spPr>
          <a:xfrm>
            <a:off x="9125146" y="1213612"/>
            <a:ext cx="72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accent2"/>
                </a:solidFill>
              </a:rPr>
              <a:t>1.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A4D717A-D21B-3AB9-5439-C7479BA7627F}"/>
              </a:ext>
            </a:extLst>
          </p:cNvPr>
          <p:cNvSpPr txBox="1"/>
          <p:nvPr/>
        </p:nvSpPr>
        <p:spPr>
          <a:xfrm>
            <a:off x="1670115" y="1225155"/>
            <a:ext cx="72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accent2"/>
                </a:solidFill>
              </a:rPr>
              <a:t>2.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015554A-95B6-B16A-BCAE-9580CCE41B12}"/>
              </a:ext>
            </a:extLst>
          </p:cNvPr>
          <p:cNvSpPr txBox="1"/>
          <p:nvPr/>
        </p:nvSpPr>
        <p:spPr>
          <a:xfrm>
            <a:off x="3187830" y="1204763"/>
            <a:ext cx="72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accent2"/>
                </a:solidFill>
              </a:rPr>
              <a:t>3.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12A0E4F-6033-9AED-42D4-5B91B718F5A9}"/>
              </a:ext>
            </a:extLst>
          </p:cNvPr>
          <p:cNvSpPr/>
          <p:nvPr/>
        </p:nvSpPr>
        <p:spPr>
          <a:xfrm>
            <a:off x="1417161" y="1666428"/>
            <a:ext cx="893975" cy="8184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6FC22EB-C98D-5806-3D2B-D096BB979B34}"/>
              </a:ext>
            </a:extLst>
          </p:cNvPr>
          <p:cNvSpPr/>
          <p:nvPr/>
        </p:nvSpPr>
        <p:spPr>
          <a:xfrm>
            <a:off x="2936448" y="1666428"/>
            <a:ext cx="893975" cy="8184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56694E7-8348-B249-1D90-B8C9883BABB1}"/>
              </a:ext>
            </a:extLst>
          </p:cNvPr>
          <p:cNvSpPr/>
          <p:nvPr/>
        </p:nvSpPr>
        <p:spPr>
          <a:xfrm>
            <a:off x="8884761" y="1686820"/>
            <a:ext cx="893975" cy="8184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519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14">
            <a:extLst>
              <a:ext uri="{FF2B5EF4-FFF2-40B4-BE49-F238E27FC236}">
                <a16:creationId xmlns:a16="http://schemas.microsoft.com/office/drawing/2014/main" id="{EEBF493F-BCDA-4438-BEB1-24D6DB1E6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72" y="2762160"/>
            <a:ext cx="11449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9pPr>
          </a:lstStyle>
          <a:p>
            <a:pPr algn="ctr" defTabSz="91360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64B32C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Overview of UNEP U4E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E9C701-EB11-4911-BA90-94D2F78196C8}"/>
              </a:ext>
            </a:extLst>
          </p:cNvPr>
          <p:cNvSpPr/>
          <p:nvPr/>
        </p:nvSpPr>
        <p:spPr>
          <a:xfrm>
            <a:off x="0" y="4209392"/>
            <a:ext cx="12192000" cy="2648607"/>
          </a:xfrm>
          <a:prstGeom prst="rect">
            <a:avLst/>
          </a:prstGeom>
          <a:solidFill>
            <a:srgbClr val="006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3B443D-9764-487D-A061-11C685CD6174}"/>
              </a:ext>
            </a:extLst>
          </p:cNvPr>
          <p:cNvSpPr txBox="1"/>
          <p:nvPr/>
        </p:nvSpPr>
        <p:spPr>
          <a:xfrm>
            <a:off x="1479009" y="4512856"/>
            <a:ext cx="9518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Madeleine Edl, Senior Energy Efficiency Expert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October 2024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F9031-1776-3F34-EE81-9458D86C0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242" y="898594"/>
            <a:ext cx="1418115" cy="1071831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3AD0725-74A9-7DD8-BFF5-AA1E8C44C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71" y="981267"/>
            <a:ext cx="2059079" cy="880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6">
            <a:extLst>
              <a:ext uri="{FF2B5EF4-FFF2-40B4-BE49-F238E27FC236}">
                <a16:creationId xmlns:a16="http://schemas.microsoft.com/office/drawing/2014/main" id="{59028DE8-67CF-4941-8246-5D342EFA6602}"/>
              </a:ext>
            </a:extLst>
          </p:cNvPr>
          <p:cNvGrpSpPr>
            <a:grpSpLocks/>
          </p:cNvGrpSpPr>
          <p:nvPr/>
        </p:nvGrpSpPr>
        <p:grpSpPr bwMode="auto">
          <a:xfrm>
            <a:off x="-10648" y="1268606"/>
            <a:ext cx="3385467" cy="1066421"/>
            <a:chOff x="1561997" y="8594193"/>
            <a:chExt cx="5379252" cy="1693835"/>
          </a:xfrm>
        </p:grpSpPr>
        <p:sp>
          <p:nvSpPr>
            <p:cNvPr id="35" name="矩形 15">
              <a:extLst>
                <a:ext uri="{FF2B5EF4-FFF2-40B4-BE49-F238E27FC236}">
                  <a16:creationId xmlns:a16="http://schemas.microsoft.com/office/drawing/2014/main" id="{88FED6C8-2B8C-45F1-9F0A-13ACE1F255FB}"/>
                </a:ext>
              </a:extLst>
            </p:cNvPr>
            <p:cNvSpPr/>
            <p:nvPr/>
          </p:nvSpPr>
          <p:spPr bwMode="auto">
            <a:xfrm>
              <a:off x="1561997" y="8594193"/>
              <a:ext cx="5379252" cy="1256117"/>
            </a:xfrm>
            <a:prstGeom prst="rect">
              <a:avLst/>
            </a:prstGeom>
            <a:solidFill>
              <a:srgbClr val="0061A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173370" tIns="86685" rIns="173370" bIns="86685" anchor="ctr"/>
            <a:lstStyle>
              <a:defPPr>
                <a:defRPr lang="en-US"/>
              </a:defPPr>
              <a:lvl1pPr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03288" indent="-4460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14513" indent="-9032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28913" indent="-13604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38550" indent="-1814513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814513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矩形 7">
              <a:extLst>
                <a:ext uri="{FF2B5EF4-FFF2-40B4-BE49-F238E27FC236}">
                  <a16:creationId xmlns:a16="http://schemas.microsoft.com/office/drawing/2014/main" id="{35BF1B83-C8E2-4FBD-B9B9-76AB4C26C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6124" y="8674814"/>
              <a:ext cx="4828046" cy="161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1pPr>
              <a:lvl2pPr marL="903288" indent="-4460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2pPr>
              <a:lvl3pPr marL="1814513" indent="-9032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3pPr>
              <a:lvl4pPr marL="2728913" indent="-13604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4pPr>
              <a:lvl5pPr marL="3638550" indent="-1814513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marR="0" lvl="0" indent="0" algn="ctr" defTabSz="1814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ontserrat" charset="-122"/>
                  <a:cs typeface="Calibri" panose="020F0502020204030204" pitchFamily="34" charset="0"/>
                </a:rPr>
                <a:t>Manufacturers &amp; Industry Associations</a:t>
              </a:r>
            </a:p>
            <a:p>
              <a:pPr marL="0" marR="0" lvl="0" indent="0" algn="ctr" defTabSz="1814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ontserrat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组 1">
            <a:extLst>
              <a:ext uri="{FF2B5EF4-FFF2-40B4-BE49-F238E27FC236}">
                <a16:creationId xmlns:a16="http://schemas.microsoft.com/office/drawing/2014/main" id="{8C1AAA7B-D887-47E7-ACB8-BE87720C5ED0}"/>
              </a:ext>
            </a:extLst>
          </p:cNvPr>
          <p:cNvGrpSpPr>
            <a:grpSpLocks/>
          </p:cNvGrpSpPr>
          <p:nvPr/>
        </p:nvGrpSpPr>
        <p:grpSpPr bwMode="auto">
          <a:xfrm>
            <a:off x="-535351" y="4091334"/>
            <a:ext cx="4542827" cy="790292"/>
            <a:chOff x="671577" y="9530277"/>
            <a:chExt cx="3496961" cy="841927"/>
          </a:xfrm>
        </p:grpSpPr>
        <p:sp>
          <p:nvSpPr>
            <p:cNvPr id="48" name="矩形 17">
              <a:extLst>
                <a:ext uri="{FF2B5EF4-FFF2-40B4-BE49-F238E27FC236}">
                  <a16:creationId xmlns:a16="http://schemas.microsoft.com/office/drawing/2014/main" id="{AB943EBA-9012-4E8D-84B2-A11A923610C1}"/>
                </a:ext>
              </a:extLst>
            </p:cNvPr>
            <p:cNvSpPr/>
            <p:nvPr/>
          </p:nvSpPr>
          <p:spPr bwMode="auto">
            <a:xfrm>
              <a:off x="1084525" y="9530277"/>
              <a:ext cx="2646903" cy="841927"/>
            </a:xfrm>
            <a:prstGeom prst="rect">
              <a:avLst/>
            </a:prstGeom>
            <a:solidFill>
              <a:srgbClr val="64B32C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173370" tIns="86685" rIns="173370" bIns="86685" anchor="ctr"/>
            <a:lstStyle>
              <a:defPPr>
                <a:defRPr lang="en-US"/>
              </a:defPPr>
              <a:lvl1pPr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03288" indent="-4460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14513" indent="-9032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28913" indent="-13604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38550" indent="-1814513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814513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85898AC-6CC8-425B-8F11-D6AD80552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77" y="9675690"/>
              <a:ext cx="3496961" cy="55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07509" tIns="103751" rIns="207509" bIns="103751">
              <a:spAutoFit/>
            </a:bodyPr>
            <a:lstStyle>
              <a:defPPr>
                <a:defRPr lang="en-US"/>
              </a:defPPr>
              <a:lvl1pPr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1pPr>
              <a:lvl2pPr marL="903288" indent="-4460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2pPr>
              <a:lvl3pPr marL="1814513" indent="-9032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3pPr>
              <a:lvl4pPr marL="2728913" indent="-13604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4pPr>
              <a:lvl5pPr marL="3638550" indent="-1814513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marR="0" lvl="0" indent="0" algn="ctr" defTabSz="1814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Funders and Financiers 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06AE115D-0199-4334-9267-0D7DFB528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64" r="5415"/>
          <a:stretch/>
        </p:blipFill>
        <p:spPr>
          <a:xfrm>
            <a:off x="4779836" y="4267731"/>
            <a:ext cx="953401" cy="7926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E9BB87-068C-484D-BEBA-8116C8C7D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725" y="4371065"/>
            <a:ext cx="1005539" cy="517227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C54A099-B9DA-4309-8D12-F3A563B71498}"/>
              </a:ext>
            </a:extLst>
          </p:cNvPr>
          <p:cNvGrpSpPr/>
          <p:nvPr/>
        </p:nvGrpSpPr>
        <p:grpSpPr>
          <a:xfrm>
            <a:off x="-245355" y="2632881"/>
            <a:ext cx="3843517" cy="790839"/>
            <a:chOff x="-252576" y="3358248"/>
            <a:chExt cx="3843517" cy="79083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538ABBC-F25D-498B-B557-1092DB74B4A9}"/>
                </a:ext>
              </a:extLst>
            </p:cNvPr>
            <p:cNvSpPr/>
            <p:nvPr/>
          </p:nvSpPr>
          <p:spPr>
            <a:xfrm>
              <a:off x="-36891" y="3358248"/>
              <a:ext cx="3422360" cy="79083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" name="矩形 7">
              <a:extLst>
                <a:ext uri="{FF2B5EF4-FFF2-40B4-BE49-F238E27FC236}">
                  <a16:creationId xmlns:a16="http://schemas.microsoft.com/office/drawing/2014/main" id="{8B38816A-41DF-4063-A786-984877CE9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2576" y="3433641"/>
              <a:ext cx="384351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1pPr>
              <a:lvl2pPr marL="903288" indent="-4460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2pPr>
              <a:lvl3pPr marL="1814513" indent="-9032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3pPr>
              <a:lvl4pPr marL="2728913" indent="-13604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4pPr>
              <a:lvl5pPr marL="3638550" indent="-1814513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marR="0" lvl="0" indent="0" algn="ctr" defTabSz="1814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ontserrat" charset="-122"/>
                  <a:cs typeface="Calibri" panose="020F0502020204030204" pitchFamily="34" charset="0"/>
                </a:rPr>
                <a:t>Technical Organizations </a:t>
              </a:r>
            </a:p>
            <a:p>
              <a:pPr marL="0" marR="0" lvl="0" indent="0" algn="ctr" defTabSz="1814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ontserrat" charset="-122"/>
                  <a:cs typeface="Calibri" panose="020F0502020204030204" pitchFamily="34" charset="0"/>
                </a:rPr>
                <a:t>&amp; </a:t>
              </a:r>
              <a:r>
                <a:rPr lang="en-US" altLang="zh-CN" sz="2000" b="1" dirty="0" err="1">
                  <a:solidFill>
                    <a:srgbClr val="FFFFFF"/>
                  </a:solidFill>
                  <a:latin typeface="Calibri" panose="020F0502020204030204" pitchFamily="34" charset="0"/>
                  <a:ea typeface="Montserrat" charset="-122"/>
                  <a:cs typeface="Calibri" panose="020F0502020204030204" pitchFamily="34" charset="0"/>
                </a:rPr>
                <a:t>Centres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ontserrat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A2D47D1-37A1-4C8E-8EE4-3447FC1B8A97}"/>
              </a:ext>
            </a:extLst>
          </p:cNvPr>
          <p:cNvGrpSpPr/>
          <p:nvPr/>
        </p:nvGrpSpPr>
        <p:grpSpPr>
          <a:xfrm>
            <a:off x="3753825" y="1279512"/>
            <a:ext cx="7501887" cy="785307"/>
            <a:chOff x="4308376" y="1809040"/>
            <a:chExt cx="8612898" cy="90160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9D9A608-693C-47AE-B46D-87228B88B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6540" y="2326698"/>
              <a:ext cx="1142178" cy="35476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CC9B78B-89E9-4238-B8B2-F3DD3543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6854" y="1809040"/>
              <a:ext cx="847265" cy="35302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63CE61E-4FE0-4F0D-BA67-85F903396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8376" y="2249008"/>
              <a:ext cx="1715658" cy="44024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2CA2BA0-7626-4A31-93E9-CF00D4973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16341" y="2250259"/>
              <a:ext cx="1104933" cy="460388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C6A7902-4F31-4CAB-BFED-46D7445B0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441" y="1856050"/>
              <a:ext cx="1109566" cy="34211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709D4AF-A84B-4B90-830D-06E48BE41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6052" y="1817400"/>
              <a:ext cx="1349792" cy="37883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0F95DB6-AE07-4336-AE95-FE937AC4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1994" y="1862925"/>
              <a:ext cx="1537778" cy="35083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E29369A-95F3-4EB7-A2D8-9F5F43217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2045" y="2230477"/>
              <a:ext cx="1260654" cy="412494"/>
            </a:xfrm>
            <a:prstGeom prst="rect">
              <a:avLst/>
            </a:prstGeom>
          </p:spPr>
        </p:pic>
        <p:pic>
          <p:nvPicPr>
            <p:cNvPr id="74" name="Picture 2" descr="Image result for Gree logo">
              <a:extLst>
                <a:ext uri="{FF2B5EF4-FFF2-40B4-BE49-F238E27FC236}">
                  <a16:creationId xmlns:a16="http://schemas.microsoft.com/office/drawing/2014/main" id="{A46C9375-8A63-4F6C-9325-D63D36D39D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456" t="23875" r="20136" b="30906"/>
            <a:stretch/>
          </p:blipFill>
          <p:spPr bwMode="auto">
            <a:xfrm>
              <a:off x="9643546" y="1831104"/>
              <a:ext cx="1429979" cy="402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Image result for sanhua logo">
              <a:extLst>
                <a:ext uri="{FF2B5EF4-FFF2-40B4-BE49-F238E27FC236}">
                  <a16:creationId xmlns:a16="http://schemas.microsoft.com/office/drawing/2014/main" id="{2EA01450-5CCB-4E2A-9895-EF33E5225C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731" b="37567"/>
            <a:stretch/>
          </p:blipFill>
          <p:spPr bwMode="auto">
            <a:xfrm>
              <a:off x="8613326" y="2297171"/>
              <a:ext cx="1532265" cy="378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6" descr="Image result for signify logo">
              <a:extLst>
                <a:ext uri="{FF2B5EF4-FFF2-40B4-BE49-F238E27FC236}">
                  <a16:creationId xmlns:a16="http://schemas.microsoft.com/office/drawing/2014/main" id="{6EBE4A2A-729D-40A7-8330-FFA4998FB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9463" y="2262352"/>
              <a:ext cx="1511789" cy="410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Picture 38" descr="Screen Shot 2015-06-01 at 10.23.11 AM.png">
            <a:extLst>
              <a:ext uri="{FF2B5EF4-FFF2-40B4-BE49-F238E27FC236}">
                <a16:creationId xmlns:a16="http://schemas.microsoft.com/office/drawing/2014/main" id="{9811E817-EBAC-45A4-B1E3-55540A3A83C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897" y="5500476"/>
            <a:ext cx="985755" cy="4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7" descr="CLASP">
            <a:extLst>
              <a:ext uri="{FF2B5EF4-FFF2-40B4-BE49-F238E27FC236}">
                <a16:creationId xmlns:a16="http://schemas.microsoft.com/office/drawing/2014/main" id="{42B73A90-0C5B-44A0-BDAF-E8E3CDA48F6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2697" y="3248502"/>
            <a:ext cx="1027413" cy="41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 descr="Image result for Carbon Trust">
            <a:extLst>
              <a:ext uri="{FF2B5EF4-FFF2-40B4-BE49-F238E27FC236}">
                <a16:creationId xmlns:a16="http://schemas.microsoft.com/office/drawing/2014/main" id="{ADA38E74-753D-4CA3-AB2F-958FF92C3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59" b="17793"/>
          <a:stretch/>
        </p:blipFill>
        <p:spPr bwMode="auto">
          <a:xfrm>
            <a:off x="5858205" y="3133122"/>
            <a:ext cx="739229" cy="46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28FBC7F-3816-4CC6-86C7-7169009425F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683" y="2620134"/>
            <a:ext cx="927680" cy="29221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F12C41F-8A79-41D4-AFC6-A82ED98BC60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9235" y="3105437"/>
            <a:ext cx="805287" cy="39073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5AA3F81-CCF7-4632-9483-DA2BD98C0C3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4606" y="2554524"/>
            <a:ext cx="438411" cy="5853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F318CE7-2F52-4804-A164-959295CC8D6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9878" y="2581901"/>
            <a:ext cx="500086" cy="43137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3022FA3-67BF-43B3-8A2C-A25C357B83C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1484" y="3172368"/>
            <a:ext cx="1135682" cy="29368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07729A9-4CCF-4027-8A9E-1442D0ABA37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6751" y="3093996"/>
            <a:ext cx="885424" cy="448177"/>
          </a:xfrm>
          <a:prstGeom prst="rect">
            <a:avLst/>
          </a:prstGeom>
        </p:spPr>
      </p:pic>
      <p:pic>
        <p:nvPicPr>
          <p:cNvPr id="90" name="Picture 8" descr="Image result for lawrence berkeley national laboratory logo">
            <a:extLst>
              <a:ext uri="{FF2B5EF4-FFF2-40B4-BE49-F238E27FC236}">
                <a16:creationId xmlns:a16="http://schemas.microsoft.com/office/drawing/2014/main" id="{2495BB75-5196-4F09-86EC-7CB3341CF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966" y="2555645"/>
            <a:ext cx="580956" cy="44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https://www.eacreee.org/sites/all/themes/eventus/logo.png">
            <a:extLst>
              <a:ext uri="{FF2B5EF4-FFF2-40B4-BE49-F238E27FC236}">
                <a16:creationId xmlns:a16="http://schemas.microsoft.com/office/drawing/2014/main" id="{8FA90FC2-E110-44B3-877F-E46D75FA7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096"/>
          <a:stretch/>
        </p:blipFill>
        <p:spPr bwMode="auto">
          <a:xfrm>
            <a:off x="7914092" y="2632881"/>
            <a:ext cx="1248009" cy="40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1A7EE1B-5DA3-417B-8B61-B027C8691CF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939" y="2516514"/>
            <a:ext cx="1133006" cy="49946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30E52FA-C85C-4BD7-A33A-1CED34E72ADF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57" t="-16580" r="13865"/>
          <a:stretch/>
        </p:blipFill>
        <p:spPr>
          <a:xfrm>
            <a:off x="10936879" y="2498260"/>
            <a:ext cx="609445" cy="64701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16F26DA-7500-4B80-97A0-FA0A7E14B65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384" y="2693591"/>
            <a:ext cx="841427" cy="361666"/>
          </a:xfrm>
          <a:prstGeom prst="rect">
            <a:avLst/>
          </a:prstGeom>
        </p:spPr>
      </p:pic>
      <p:sp>
        <p:nvSpPr>
          <p:cNvPr id="103" name="TextBox 25">
            <a:extLst>
              <a:ext uri="{FF2B5EF4-FFF2-40B4-BE49-F238E27FC236}">
                <a16:creationId xmlns:a16="http://schemas.microsoft.com/office/drawing/2014/main" id="{9E6929B1-1D42-49C3-A46F-A319F9289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50" y="197228"/>
            <a:ext cx="57816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-122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64B32C"/>
                </a:solidFill>
                <a:effectLst/>
                <a:uLnTx/>
                <a:uFillTx/>
                <a:latin typeface="Calibri" panose="020F0502020204030204" pitchFamily="34" charset="0"/>
                <a:ea typeface="Montserrat Semi"/>
                <a:cs typeface="Calibri" panose="020F0502020204030204" pitchFamily="34" charset="0"/>
              </a:rPr>
              <a:t>U4E Partner Organizations</a:t>
            </a:r>
          </a:p>
        </p:txBody>
      </p:sp>
      <p:pic>
        <p:nvPicPr>
          <p:cNvPr id="58" name="Picture 4" descr="K-CEP appoints new director as name changes - Cooling Post">
            <a:extLst>
              <a:ext uri="{FF2B5EF4-FFF2-40B4-BE49-F238E27FC236}">
                <a16:creationId xmlns:a16="http://schemas.microsoft.com/office/drawing/2014/main" id="{0A94490A-1C70-4754-82E4-258DB4D4D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1" b="19400"/>
          <a:stretch/>
        </p:blipFill>
        <p:spPr bwMode="auto">
          <a:xfrm>
            <a:off x="5880448" y="4250682"/>
            <a:ext cx="1491066" cy="54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组 6">
            <a:extLst>
              <a:ext uri="{FF2B5EF4-FFF2-40B4-BE49-F238E27FC236}">
                <a16:creationId xmlns:a16="http://schemas.microsoft.com/office/drawing/2014/main" id="{59028DE8-67CF-4941-8246-5D342EFA6602}"/>
              </a:ext>
            </a:extLst>
          </p:cNvPr>
          <p:cNvGrpSpPr>
            <a:grpSpLocks/>
          </p:cNvGrpSpPr>
          <p:nvPr/>
        </p:nvGrpSpPr>
        <p:grpSpPr bwMode="auto">
          <a:xfrm>
            <a:off x="-81751" y="5624452"/>
            <a:ext cx="3546597" cy="1087232"/>
            <a:chOff x="1451633" y="8594208"/>
            <a:chExt cx="5489616" cy="1825358"/>
          </a:xfrm>
        </p:grpSpPr>
        <p:sp>
          <p:nvSpPr>
            <p:cNvPr id="62" name="矩形 15">
              <a:extLst>
                <a:ext uri="{FF2B5EF4-FFF2-40B4-BE49-F238E27FC236}">
                  <a16:creationId xmlns:a16="http://schemas.microsoft.com/office/drawing/2014/main" id="{88FED6C8-2B8C-45F1-9F0A-13ACE1F255FB}"/>
                </a:ext>
              </a:extLst>
            </p:cNvPr>
            <p:cNvSpPr/>
            <p:nvPr/>
          </p:nvSpPr>
          <p:spPr bwMode="auto">
            <a:xfrm>
              <a:off x="1561997" y="8594208"/>
              <a:ext cx="5379252" cy="1256118"/>
            </a:xfrm>
            <a:prstGeom prst="rect">
              <a:avLst/>
            </a:prstGeom>
            <a:solidFill>
              <a:srgbClr val="0061A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173370" tIns="86685" rIns="173370" bIns="86685" anchor="ctr"/>
            <a:lstStyle>
              <a:defPPr>
                <a:defRPr lang="en-US"/>
              </a:defPPr>
              <a:lvl1pPr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03288" indent="-4460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14513" indent="-9032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28913" indent="-13604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38550" indent="-1814513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814513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矩形 7">
              <a:extLst>
                <a:ext uri="{FF2B5EF4-FFF2-40B4-BE49-F238E27FC236}">
                  <a16:creationId xmlns:a16="http://schemas.microsoft.com/office/drawing/2014/main" id="{35BF1B83-C8E2-4FBD-B9B9-76AB4C26C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1633" y="8714365"/>
              <a:ext cx="5202537" cy="1705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1pPr>
              <a:lvl2pPr marL="903288" indent="-4460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2pPr>
              <a:lvl3pPr marL="1814513" indent="-9032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3pPr>
              <a:lvl4pPr marL="2728913" indent="-1360488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4pPr>
              <a:lvl5pPr marL="3638550" indent="-1814513" algn="l" defTabSz="1814513" rtl="0" eaLnBrk="0" fontAlgn="base" hangingPunct="0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Lato Light" charset="-122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marR="0" lvl="0" indent="0" algn="ctr" defTabSz="1814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ontserrat" charset="-122"/>
                  <a:cs typeface="Calibri"/>
                </a:rPr>
                <a:t>International Organizations 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ontserrat" charset="-122"/>
                  <a:cs typeface="Calibri"/>
                </a:rPr>
                <a:t>&amp; Initiatives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 charset="-122"/>
                <a:ea typeface="MS PGothic" panose="020B0600070205080204" pitchFamily="34" charset="-128"/>
                <a:cs typeface="+mn-cs"/>
              </a:endParaRPr>
            </a:p>
            <a:p>
              <a:pPr marL="0" marR="0" lvl="0" indent="0" algn="ctr" defTabSz="1814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ontserrat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0"/>
          <a:srcRect l="26120" r="27138" b="-4095"/>
          <a:stretch/>
        </p:blipFill>
        <p:spPr>
          <a:xfrm>
            <a:off x="4551354" y="5677851"/>
            <a:ext cx="425061" cy="7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782346" y="6145467"/>
            <a:ext cx="656810" cy="654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407797" y="6168774"/>
            <a:ext cx="997095" cy="432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60606" y="5485796"/>
            <a:ext cx="1091475" cy="55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4"/>
          <a:srcRect l="41260" t="-720" b="-1"/>
          <a:stretch/>
        </p:blipFill>
        <p:spPr>
          <a:xfrm>
            <a:off x="5166279" y="6125022"/>
            <a:ext cx="1099333" cy="520262"/>
          </a:xfrm>
          <a:prstGeom prst="rect">
            <a:avLst/>
          </a:prstGeom>
        </p:spPr>
      </p:pic>
      <p:pic>
        <p:nvPicPr>
          <p:cNvPr id="3" name="Picture 4" descr="Icon&#10;&#10;Description automatically generated">
            <a:extLst>
              <a:ext uri="{FF2B5EF4-FFF2-40B4-BE49-F238E27FC236}">
                <a16:creationId xmlns:a16="http://schemas.microsoft.com/office/drawing/2014/main" id="{FCF29EE1-AA29-2FA9-D7D2-54EF6A96C10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156530" y="5591002"/>
            <a:ext cx="1186312" cy="384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3CBF2-C5CF-4818-9969-94F870772AF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34523" y="1291360"/>
            <a:ext cx="1480180" cy="26696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0424462-2E1A-1878-BA67-2802E44CA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22823" r="16634" b="-920"/>
          <a:stretch/>
        </p:blipFill>
        <p:spPr bwMode="auto">
          <a:xfrm>
            <a:off x="3729097" y="5485796"/>
            <a:ext cx="755972" cy="54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ustainable energy for all">
            <a:extLst>
              <a:ext uri="{FF2B5EF4-FFF2-40B4-BE49-F238E27FC236}">
                <a16:creationId xmlns:a16="http://schemas.microsoft.com/office/drawing/2014/main" id="{D3FB4FC5-0CED-75F0-0B33-4EAEA4158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6" t="17462" r="28221" b="19658"/>
          <a:stretch/>
        </p:blipFill>
        <p:spPr bwMode="auto">
          <a:xfrm>
            <a:off x="6476214" y="5689213"/>
            <a:ext cx="804028" cy="75874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-Cool-Coalition">
            <a:extLst>
              <a:ext uri="{FF2B5EF4-FFF2-40B4-BE49-F238E27FC236}">
                <a16:creationId xmlns:a16="http://schemas.microsoft.com/office/drawing/2014/main" id="{2A5D2A17-60AB-3914-4E2E-9787935CF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401" y="6185957"/>
            <a:ext cx="949243" cy="39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3B0E26-9075-E506-D2B9-755B00512BE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831795" y="6303132"/>
            <a:ext cx="1159257" cy="3693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074718-6E72-664D-9644-A3178A37770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54256" y="5476735"/>
            <a:ext cx="1180293" cy="740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03FBAD-4814-528C-F7C2-A4038B6D909E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636654" y="2588834"/>
            <a:ext cx="1093575" cy="601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EE3C3-3357-BEF8-4FA3-75CAD0DA008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757862" y="3274596"/>
            <a:ext cx="1093575" cy="298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FA84A3-8222-86A0-5921-1680094AF9FF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7063" t="1138" r="10448" b="-11556"/>
          <a:stretch/>
        </p:blipFill>
        <p:spPr>
          <a:xfrm>
            <a:off x="8808252" y="4424682"/>
            <a:ext cx="1501500" cy="456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B180B0-118D-6783-8B2F-AE704A46A49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781564" y="3067728"/>
            <a:ext cx="1080710" cy="500715"/>
          </a:xfrm>
          <a:prstGeom prst="rect">
            <a:avLst/>
          </a:prstGeom>
        </p:spPr>
      </p:pic>
      <p:pic>
        <p:nvPicPr>
          <p:cNvPr id="11" name="Picture 3" descr="A blue and green circle with a black background&#10;&#10;Description automatically generated">
            <a:extLst>
              <a:ext uri="{FF2B5EF4-FFF2-40B4-BE49-F238E27FC236}">
                <a16:creationId xmlns:a16="http://schemas.microsoft.com/office/drawing/2014/main" id="{3D8D8E6B-434B-00AC-04F2-B1A0D30C3D6A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804760" y="4227829"/>
            <a:ext cx="494830" cy="6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46616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7605E311-D5BA-445B-901D-4FEDD2B939AD}"/>
              </a:ext>
            </a:extLst>
          </p:cNvPr>
          <p:cNvSpPr/>
          <p:nvPr/>
        </p:nvSpPr>
        <p:spPr>
          <a:xfrm>
            <a:off x="562585" y="5738660"/>
            <a:ext cx="2405856" cy="11193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951" name="TextBox 15">
            <a:extLst>
              <a:ext uri="{FF2B5EF4-FFF2-40B4-BE49-F238E27FC236}">
                <a16:creationId xmlns:a16="http://schemas.microsoft.com/office/drawing/2014/main" id="{D5F41DB6-8D75-4C05-806E-1810480A5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30" y="5877872"/>
            <a:ext cx="196553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7900">
              <a:defRPr sz="3600">
                <a:solidFill>
                  <a:schemeClr val="tx1"/>
                </a:solidFill>
                <a:latin typeface="Lato Light" charset="-122"/>
              </a:defRPr>
            </a:lvl1pPr>
            <a:lvl2pPr defTabSz="977900">
              <a:defRPr sz="3600">
                <a:solidFill>
                  <a:schemeClr val="tx1"/>
                </a:solidFill>
                <a:latin typeface="Lato Light" charset="-122"/>
              </a:defRPr>
            </a:lvl2pPr>
            <a:lvl3pPr defTabSz="977900">
              <a:defRPr sz="3600">
                <a:solidFill>
                  <a:schemeClr val="tx1"/>
                </a:solidFill>
                <a:latin typeface="Lato Light" charset="-122"/>
              </a:defRPr>
            </a:lvl3pPr>
            <a:lvl4pPr defTabSz="977900">
              <a:defRPr sz="3600">
                <a:solidFill>
                  <a:schemeClr val="tx1"/>
                </a:solidFill>
                <a:latin typeface="Lato Light" charset="-122"/>
              </a:defRPr>
            </a:lvl4pPr>
            <a:lvl5pPr defTabSz="977900">
              <a:defRPr sz="3600">
                <a:solidFill>
                  <a:schemeClr val="tx1"/>
                </a:solidFill>
                <a:latin typeface="Lato Light" charset="-122"/>
              </a:defRPr>
            </a:lvl5pPr>
            <a:lvl6pPr marL="4113213" indent="-1827213" defTabSz="977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6pPr>
            <a:lvl7pPr marL="4570413" indent="-1827213" defTabSz="977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7pPr>
            <a:lvl8pPr marL="5027613" indent="-1827213" defTabSz="977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8pPr>
            <a:lvl9pPr marL="5484813" indent="-1827213" defTabSz="977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9pPr>
          </a:lstStyle>
          <a:p>
            <a:pPr marL="0" marR="0" lvl="0" indent="0" algn="ctr" defTabSz="977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Why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is EE important? </a:t>
            </a:r>
          </a:p>
          <a:p>
            <a:pPr marL="0" marR="0" lvl="0" indent="0" algn="ctr" defTabSz="977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Which products should we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prioritise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C84DEA-693A-46D7-859A-3A6D21EB3D09}"/>
              </a:ext>
            </a:extLst>
          </p:cNvPr>
          <p:cNvSpPr txBox="1"/>
          <p:nvPr/>
        </p:nvSpPr>
        <p:spPr>
          <a:xfrm>
            <a:off x="314678" y="5338076"/>
            <a:ext cx="2787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Country Savings Assessments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04B9DD-2C6C-7EC8-1C4F-CD1BF078F7E4}"/>
              </a:ext>
            </a:extLst>
          </p:cNvPr>
          <p:cNvGrpSpPr/>
          <p:nvPr/>
        </p:nvGrpSpPr>
        <p:grpSpPr>
          <a:xfrm>
            <a:off x="2872606" y="5366454"/>
            <a:ext cx="2890019" cy="1491547"/>
            <a:chOff x="2872606" y="5366454"/>
            <a:chExt cx="2890019" cy="1491547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65E508A1-7550-4122-8C59-4AFA5A7216EF}"/>
                </a:ext>
              </a:extLst>
            </p:cNvPr>
            <p:cNvSpPr/>
            <p:nvPr/>
          </p:nvSpPr>
          <p:spPr>
            <a:xfrm>
              <a:off x="3283744" y="5738660"/>
              <a:ext cx="2478881" cy="1119341"/>
            </a:xfrm>
            <a:prstGeom prst="rect">
              <a:avLst/>
            </a:prstGeom>
            <a:solidFill>
              <a:srgbClr val="64B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953" name="TextBox 15">
              <a:extLst>
                <a:ext uri="{FF2B5EF4-FFF2-40B4-BE49-F238E27FC236}">
                  <a16:creationId xmlns:a16="http://schemas.microsoft.com/office/drawing/2014/main" id="{4AA8F823-5DC3-43F2-AA40-33FBF4FBC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0256" y="5770916"/>
              <a:ext cx="240585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77900">
                <a:defRPr sz="3600">
                  <a:solidFill>
                    <a:schemeClr val="tx1"/>
                  </a:solidFill>
                  <a:latin typeface="Lato Light" charset="-122"/>
                </a:defRPr>
              </a:lvl1pPr>
              <a:lvl2pPr defTabSz="977900">
                <a:defRPr sz="3600">
                  <a:solidFill>
                    <a:schemeClr val="tx1"/>
                  </a:solidFill>
                  <a:latin typeface="Lato Light" charset="-122"/>
                </a:defRPr>
              </a:lvl2pPr>
              <a:lvl3pPr defTabSz="977900">
                <a:defRPr sz="3600">
                  <a:solidFill>
                    <a:schemeClr val="tx1"/>
                  </a:solidFill>
                  <a:latin typeface="Lato Light" charset="-122"/>
                </a:defRPr>
              </a:lvl3pPr>
              <a:lvl4pPr defTabSz="977900">
                <a:defRPr sz="3600">
                  <a:solidFill>
                    <a:schemeClr val="tx1"/>
                  </a:solidFill>
                  <a:latin typeface="Lato Light" charset="-122"/>
                </a:defRPr>
              </a:lvl4pPr>
              <a:lvl5pPr defTabSz="977900">
                <a:defRPr sz="3600">
                  <a:solidFill>
                    <a:schemeClr val="tx1"/>
                  </a:solidFill>
                  <a:latin typeface="Lato Light" charset="-122"/>
                </a:defRPr>
              </a:lvl5pPr>
              <a:lvl6pPr marL="4113213" indent="-1827213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-122"/>
                </a:defRPr>
              </a:lvl6pPr>
              <a:lvl7pPr marL="4570413" indent="-1827213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-122"/>
                </a:defRPr>
              </a:lvl7pPr>
              <a:lvl8pPr marL="5027613" indent="-1827213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-122"/>
                </a:defRPr>
              </a:lvl8pPr>
              <a:lvl9pPr marL="5484813" indent="-1827213" defTabSz="9779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-122"/>
                </a:defRPr>
              </a:lvl9pPr>
            </a:lstStyle>
            <a:p>
              <a:pPr marL="0" marR="0" lvl="0" indent="0" algn="ctr" defTabSz="977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Which</a:t>
              </a:r>
              <a:r>
                <a:rPr kumimoji="0" lang="en-US" altLang="zh-CN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integrated policies and interventions should be considered? How have others done it?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AAF3D2-8592-45C7-808C-A0F4E6732008}"/>
                </a:ext>
              </a:extLst>
            </p:cNvPr>
            <p:cNvSpPr/>
            <p:nvPr/>
          </p:nvSpPr>
          <p:spPr>
            <a:xfrm>
              <a:off x="3871259" y="5366454"/>
              <a:ext cx="12875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64B32C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Policy Guides</a:t>
              </a: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27478025-29A8-4F37-8FBA-79085618999A}"/>
                </a:ext>
              </a:extLst>
            </p:cNvPr>
            <p:cNvSpPr/>
            <p:nvPr/>
          </p:nvSpPr>
          <p:spPr>
            <a:xfrm>
              <a:off x="2872606" y="6129326"/>
              <a:ext cx="518390" cy="328091"/>
            </a:xfrm>
            <a:prstGeom prst="rightArrow">
              <a:avLst/>
            </a:prstGeom>
            <a:solidFill>
              <a:schemeClr val="tx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08FE04-BEA4-9A56-0035-0E5C0D8459BD}"/>
              </a:ext>
            </a:extLst>
          </p:cNvPr>
          <p:cNvGrpSpPr/>
          <p:nvPr/>
        </p:nvGrpSpPr>
        <p:grpSpPr>
          <a:xfrm>
            <a:off x="5671347" y="1726598"/>
            <a:ext cx="3084510" cy="5131402"/>
            <a:chOff x="5671347" y="1726598"/>
            <a:chExt cx="3084510" cy="513140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B7E66E2C-C92B-4ACB-BBA2-4EEA1040C10C}"/>
                </a:ext>
              </a:extLst>
            </p:cNvPr>
            <p:cNvSpPr/>
            <p:nvPr/>
          </p:nvSpPr>
          <p:spPr>
            <a:xfrm>
              <a:off x="6119019" y="5738660"/>
              <a:ext cx="2636838" cy="11193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D83B7CAE-7417-47C8-AAC4-93A1C290E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9759" y="5895470"/>
              <a:ext cx="238839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How</a:t>
              </a:r>
              <a:r>
                <a:rPr kumimoji="0" lang="en-US" altLang="en-US" sz="12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to analyze data, test products, enforce regulations?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EA67936-6439-4672-A5D7-1B9CC3550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3864" y="1726598"/>
              <a:ext cx="2561593" cy="356805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851EEE-644F-4F21-9E50-2C1618B6C480}"/>
                </a:ext>
              </a:extLst>
            </p:cNvPr>
            <p:cNvSpPr/>
            <p:nvPr/>
          </p:nvSpPr>
          <p:spPr>
            <a:xfrm>
              <a:off x="6484870" y="5366454"/>
              <a:ext cx="17780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Technical Guidance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82FF6BE8-F52E-4ACC-AA52-7E3B4309AC4B}"/>
                </a:ext>
              </a:extLst>
            </p:cNvPr>
            <p:cNvSpPr/>
            <p:nvPr/>
          </p:nvSpPr>
          <p:spPr>
            <a:xfrm>
              <a:off x="5671347" y="6136435"/>
              <a:ext cx="518390" cy="328091"/>
            </a:xfrm>
            <a:prstGeom prst="rightArrow">
              <a:avLst/>
            </a:prstGeom>
            <a:solidFill>
              <a:srgbClr val="0061AD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7DC496-AF87-A513-B3A0-4FED3778EC92}"/>
              </a:ext>
            </a:extLst>
          </p:cNvPr>
          <p:cNvGrpSpPr/>
          <p:nvPr/>
        </p:nvGrpSpPr>
        <p:grpSpPr>
          <a:xfrm>
            <a:off x="8684069" y="5366454"/>
            <a:ext cx="3020114" cy="1495849"/>
            <a:chOff x="8684069" y="5366454"/>
            <a:chExt cx="3020114" cy="1495849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C1DF47FC-B6C8-4633-888B-857DBA7D642B}"/>
                </a:ext>
              </a:extLst>
            </p:cNvPr>
            <p:cNvSpPr/>
            <p:nvPr/>
          </p:nvSpPr>
          <p:spPr>
            <a:xfrm>
              <a:off x="9112251" y="5738660"/>
              <a:ext cx="2532063" cy="11236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946" name="Rectangle 28">
              <a:extLst>
                <a:ext uri="{FF2B5EF4-FFF2-40B4-BE49-F238E27FC236}">
                  <a16:creationId xmlns:a16="http://schemas.microsoft.com/office/drawing/2014/main" id="{D1B7D1CA-95E3-4F94-9DFD-F8FA1BB93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2591" y="5770916"/>
              <a:ext cx="256159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Which</a:t>
              </a:r>
              <a:r>
                <a:rPr kumimoji="0" lang="en-US" altLang="en-US" sz="12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scope, performance, safety, testing, etc. are a good starting point for MEPS &amp; labels?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6019C1A-994E-4EB9-BA7D-DC0D8E5C99B3}"/>
                </a:ext>
              </a:extLst>
            </p:cNvPr>
            <p:cNvSpPr/>
            <p:nvPr/>
          </p:nvSpPr>
          <p:spPr>
            <a:xfrm>
              <a:off x="9514569" y="5366454"/>
              <a:ext cx="16979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61AD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Model Regulations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2FF1B42E-A88E-4F9F-9B50-7E45313B1B0C}"/>
                </a:ext>
              </a:extLst>
            </p:cNvPr>
            <p:cNvSpPr/>
            <p:nvPr/>
          </p:nvSpPr>
          <p:spPr>
            <a:xfrm>
              <a:off x="8684069" y="6136435"/>
              <a:ext cx="518390" cy="328091"/>
            </a:xfrm>
            <a:prstGeom prst="rightArrow">
              <a:avLst/>
            </a:prstGeom>
            <a:solidFill>
              <a:srgbClr val="64B32C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4" name="TextBox 25">
            <a:extLst>
              <a:ext uri="{FF2B5EF4-FFF2-40B4-BE49-F238E27FC236}">
                <a16:creationId xmlns:a16="http://schemas.microsoft.com/office/drawing/2014/main" id="{FDEE5922-1834-4920-B44F-8F83BC7E0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110" y="256087"/>
            <a:ext cx="86693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-122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64B32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Overview of U4E Tools and Guidance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1D40F-363C-593A-F896-05BFC388A640}"/>
              </a:ext>
            </a:extLst>
          </p:cNvPr>
          <p:cNvSpPr/>
          <p:nvPr/>
        </p:nvSpPr>
        <p:spPr>
          <a:xfrm>
            <a:off x="672110" y="1220123"/>
            <a:ext cx="90036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R</a:t>
            </a: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esources: </a:t>
            </a: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hlinkClick r:id="rId4"/>
              </a:rPr>
              <a:t>U4E website</a:t>
            </a:r>
            <a:endParaRPr kumimoji="1" lang="en-US" sz="1100" b="0" i="0" u="none" strike="noStrike" kern="1200" cap="none" spc="0" normalizeH="0" baseline="0" noProof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89BE4B-8AD9-54E1-EC7F-0B96F5E26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989" y="1802383"/>
            <a:ext cx="2375973" cy="338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54666D-D2BB-9B6D-04E1-BA8B81D48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96" y="1763955"/>
            <a:ext cx="2474446" cy="3493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9723D4-F3BC-77AE-6C3B-F37A30C6B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16" y="1784178"/>
            <a:ext cx="2375974" cy="34171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DD527E-1C47-7713-FCBE-9F8822DA72D7}"/>
              </a:ext>
            </a:extLst>
          </p:cNvPr>
          <p:cNvSpPr/>
          <p:nvPr/>
        </p:nvSpPr>
        <p:spPr bwMode="auto">
          <a:xfrm>
            <a:off x="4735867" y="1329492"/>
            <a:ext cx="1360133" cy="1363557"/>
          </a:xfrm>
          <a:prstGeom prst="ellipse">
            <a:avLst/>
          </a:prstGeom>
          <a:solidFill>
            <a:srgbClr val="FFFFFF">
              <a:alpha val="69804"/>
            </a:srgbClr>
          </a:solidFill>
          <a:ln w="28575" cap="flat">
            <a:solidFill>
              <a:srgbClr val="C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Updated motors policy guide is available shortly!</a:t>
            </a:r>
            <a:endParaRPr lang="en-IN" sz="1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200" kern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6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BA96C-1A26-31AC-1093-0C0D6D58B710}"/>
              </a:ext>
            </a:extLst>
          </p:cNvPr>
          <p:cNvGrpSpPr/>
          <p:nvPr/>
        </p:nvGrpSpPr>
        <p:grpSpPr>
          <a:xfrm>
            <a:off x="522956" y="5733381"/>
            <a:ext cx="5217319" cy="1124619"/>
            <a:chOff x="38572" y="5812868"/>
            <a:chExt cx="5217319" cy="913599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6F3B5689-69AD-F0C1-EADD-3AAA8A155EED}"/>
                </a:ext>
              </a:extLst>
            </p:cNvPr>
            <p:cNvSpPr/>
            <p:nvPr/>
          </p:nvSpPr>
          <p:spPr>
            <a:xfrm>
              <a:off x="38572" y="5812868"/>
              <a:ext cx="5217319" cy="913599"/>
            </a:xfrm>
            <a:prstGeom prst="rect">
              <a:avLst/>
            </a:prstGeom>
            <a:solidFill>
              <a:srgbClr val="64B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DD11AA-C88B-D5A4-CDD8-1490D2B9DB52}"/>
                </a:ext>
              </a:extLst>
            </p:cNvPr>
            <p:cNvSpPr/>
            <p:nvPr/>
          </p:nvSpPr>
          <p:spPr>
            <a:xfrm>
              <a:off x="575583" y="5945209"/>
              <a:ext cx="4143295" cy="70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360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Which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products are claimed to meet the Model Regulation Guidelines and where are they available?</a:t>
              </a:r>
            </a:p>
            <a:p>
              <a:pPr marL="0" marR="0" lvl="0" indent="0" algn="l" defTabSz="91360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How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to assess their benefits for end users?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4AAF3D2-8592-45C7-808C-A0F4E6732008}"/>
              </a:ext>
            </a:extLst>
          </p:cNvPr>
          <p:cNvSpPr/>
          <p:nvPr/>
        </p:nvSpPr>
        <p:spPr>
          <a:xfrm>
            <a:off x="2149807" y="5360125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4B32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Sustainable Public Procurement</a:t>
            </a: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FDEE5922-1834-4920-B44F-8F83BC7E0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110" y="256087"/>
            <a:ext cx="86693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-122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64B32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Overview of U4E Tools and Guidance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46111A-6B58-BCAE-5BF9-5F4E1294043C}"/>
              </a:ext>
            </a:extLst>
          </p:cNvPr>
          <p:cNvGrpSpPr/>
          <p:nvPr/>
        </p:nvGrpSpPr>
        <p:grpSpPr>
          <a:xfrm>
            <a:off x="8684069" y="1677469"/>
            <a:ext cx="3021785" cy="5184834"/>
            <a:chOff x="8684069" y="1677469"/>
            <a:chExt cx="3021785" cy="5184834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C1DF47FC-B6C8-4633-888B-857DBA7D642B}"/>
                </a:ext>
              </a:extLst>
            </p:cNvPr>
            <p:cNvSpPr/>
            <p:nvPr/>
          </p:nvSpPr>
          <p:spPr>
            <a:xfrm>
              <a:off x="9112251" y="5738660"/>
              <a:ext cx="2593603" cy="11236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6019C1A-994E-4EB9-BA7D-DC0D8E5C99B3}"/>
                </a:ext>
              </a:extLst>
            </p:cNvPr>
            <p:cNvSpPr/>
            <p:nvPr/>
          </p:nvSpPr>
          <p:spPr>
            <a:xfrm>
              <a:off x="9366295" y="5366454"/>
              <a:ext cx="19944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61AD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Financial Mechanisms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2FF1B42E-A88E-4F9F-9B50-7E45313B1B0C}"/>
                </a:ext>
              </a:extLst>
            </p:cNvPr>
            <p:cNvSpPr/>
            <p:nvPr/>
          </p:nvSpPr>
          <p:spPr>
            <a:xfrm>
              <a:off x="8684069" y="6136435"/>
              <a:ext cx="518390" cy="328091"/>
            </a:xfrm>
            <a:prstGeom prst="rightArrow">
              <a:avLst/>
            </a:prstGeom>
            <a:solidFill>
              <a:srgbClr val="64B32C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8" name="图片 2" descr="手机屏幕的截图&#10;&#10;描述已自动生成">
              <a:extLst>
                <a:ext uri="{FF2B5EF4-FFF2-40B4-BE49-F238E27FC236}">
                  <a16:creationId xmlns:a16="http://schemas.microsoft.com/office/drawing/2014/main" id="{C9991929-EF6F-3A19-A3A3-207539D66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4554" y="1677469"/>
              <a:ext cx="2581300" cy="357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24">
              <a:extLst>
                <a:ext uri="{FF2B5EF4-FFF2-40B4-BE49-F238E27FC236}">
                  <a16:creationId xmlns:a16="http://schemas.microsoft.com/office/drawing/2014/main" id="{BAEC97B9-7A00-9E2E-248F-6075D3406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2459" y="5823024"/>
              <a:ext cx="240585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360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How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to address higher first costs, risk, access to capital, &amp; other barriers?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FF15654-BAB6-BD02-DB31-3B066D51E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40" y="1885091"/>
            <a:ext cx="2151617" cy="3036208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9A6142-2E2A-089D-F10E-B01F014CE713}"/>
              </a:ext>
            </a:extLst>
          </p:cNvPr>
          <p:cNvGrpSpPr/>
          <p:nvPr/>
        </p:nvGrpSpPr>
        <p:grpSpPr>
          <a:xfrm>
            <a:off x="5671347" y="1691718"/>
            <a:ext cx="3084510" cy="5166282"/>
            <a:chOff x="5671347" y="1691718"/>
            <a:chExt cx="3084510" cy="516628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B7E66E2C-C92B-4ACB-BBA2-4EEA1040C10C}"/>
                </a:ext>
              </a:extLst>
            </p:cNvPr>
            <p:cNvSpPr/>
            <p:nvPr/>
          </p:nvSpPr>
          <p:spPr>
            <a:xfrm>
              <a:off x="6119019" y="5738660"/>
              <a:ext cx="2636838" cy="11193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851EEE-644F-4F21-9E50-2C1618B6C480}"/>
                </a:ext>
              </a:extLst>
            </p:cNvPr>
            <p:cNvSpPr/>
            <p:nvPr/>
          </p:nvSpPr>
          <p:spPr>
            <a:xfrm>
              <a:off x="6119392" y="5366454"/>
              <a:ext cx="25090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Product Registration System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82FF6BE8-F52E-4ACC-AA52-7E3B4309AC4B}"/>
                </a:ext>
              </a:extLst>
            </p:cNvPr>
            <p:cNvSpPr/>
            <p:nvPr/>
          </p:nvSpPr>
          <p:spPr>
            <a:xfrm>
              <a:off x="5671347" y="6136435"/>
              <a:ext cx="518390" cy="328091"/>
            </a:xfrm>
            <a:prstGeom prst="rightArrow">
              <a:avLst/>
            </a:prstGeom>
            <a:solidFill>
              <a:srgbClr val="0061AD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AD1F90-156F-DA23-E90D-4A56D70071AE}"/>
                </a:ext>
              </a:extLst>
            </p:cNvPr>
            <p:cNvSpPr/>
            <p:nvPr/>
          </p:nvSpPr>
          <p:spPr>
            <a:xfrm>
              <a:off x="6490757" y="5705768"/>
              <a:ext cx="202495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360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How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to monitor the market, enhance enforcement, and share information?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484D783-0C1D-A9C3-6C29-090B38A453A1}"/>
                </a:ext>
              </a:extLst>
            </p:cNvPr>
            <p:cNvGrpSpPr/>
            <p:nvPr/>
          </p:nvGrpSpPr>
          <p:grpSpPr>
            <a:xfrm>
              <a:off x="6085312" y="1691718"/>
              <a:ext cx="2664000" cy="3556951"/>
              <a:chOff x="6085312" y="1691718"/>
              <a:chExt cx="2664000" cy="355695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9B2925B-5AB0-0D45-BF8D-11D096E388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1941"/>
              <a:stretch/>
            </p:blipFill>
            <p:spPr>
              <a:xfrm>
                <a:off x="6085312" y="1691718"/>
                <a:ext cx="2664000" cy="2170912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67B11D8-1758-5E0D-33DB-8AB6669E02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063" r="40676" b="17737"/>
              <a:stretch/>
            </p:blipFill>
            <p:spPr>
              <a:xfrm>
                <a:off x="6085312" y="3752850"/>
                <a:ext cx="2664000" cy="1495819"/>
              </a:xfrm>
              <a:prstGeom prst="rect">
                <a:avLst/>
              </a:prstGeom>
            </p:spPr>
          </p:pic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787342DA-87B2-AC2F-6DE7-B24C0691F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010" y="2991895"/>
            <a:ext cx="3080821" cy="222082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F41494F-E7C6-8C02-A48E-0015B777B99D}"/>
              </a:ext>
            </a:extLst>
          </p:cNvPr>
          <p:cNvSpPr/>
          <p:nvPr/>
        </p:nvSpPr>
        <p:spPr>
          <a:xfrm>
            <a:off x="672110" y="1220123"/>
            <a:ext cx="90036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R</a:t>
            </a: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esources: </a:t>
            </a: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hlinkClick r:id="rId8"/>
              </a:rPr>
              <a:t>U4E website</a:t>
            </a:r>
            <a:endParaRPr kumimoji="1" lang="en-US" sz="1100" b="0" i="0" u="none" strike="noStrike" kern="1200" cap="none" spc="0" normalizeH="0" baseline="0" noProof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6C5E6E9-65F4-404C-08B2-D2F86D050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0" y="936631"/>
            <a:ext cx="7903218" cy="5102352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0FB3DECA-A1E9-C936-906C-685232D9A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84" y="213445"/>
            <a:ext cx="8256236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9pPr>
          </a:lstStyle>
          <a:p>
            <a:pPr algn="ctr"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/>
                <a:cs typeface="Calibri"/>
              </a:rPr>
              <a:t>U4E Country Savings </a:t>
            </a:r>
            <a:r>
              <a:rPr lang="en-US" altLang="x-none" sz="3200" b="1" dirty="0">
                <a:solidFill>
                  <a:srgbClr val="0061AD"/>
                </a:solidFill>
                <a:latin typeface="Calibri"/>
                <a:cs typeface="Calibri"/>
              </a:rPr>
              <a:t>Assessment -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64B3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 Update</a:t>
            </a:r>
            <a:endParaRPr kumimoji="0" lang="en-US" altLang="x-none" sz="3600" b="1" i="0" u="none" strike="noStrike" kern="1200" cap="none" spc="0" normalizeH="0" baseline="0" noProof="0" dirty="0">
              <a:ln>
                <a:noFill/>
              </a:ln>
              <a:solidFill>
                <a:srgbClr val="6F3885"/>
              </a:solidFill>
              <a:effectLst/>
              <a:uLnTx/>
              <a:uFillTx/>
              <a:latin typeface="Calibri" panose="020F0502020204030204" pitchFamily="34" charset="0"/>
              <a:ea typeface="Montserrat Semi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B73DAA-10BE-B5D3-F2CF-13EF78152628}"/>
              </a:ext>
            </a:extLst>
          </p:cNvPr>
          <p:cNvSpPr txBox="1"/>
          <p:nvPr/>
        </p:nvSpPr>
        <p:spPr>
          <a:xfrm>
            <a:off x="53551" y="6075096"/>
            <a:ext cx="107371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156 developing countries and emerging economies have been assessed under the U4E Country Saving Assessments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Explore for each country on: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https://united4efficiency.org/countries/country-assessments/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61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U4E Country Savings Assessments Factsheet is available </a:t>
            </a:r>
            <a:r>
              <a:rPr lang="en-US" sz="1600">
                <a:solidFill>
                  <a:srgbClr val="0061A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here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2176FF-9414-9FE1-5BEB-EB93AA3148FE}"/>
              </a:ext>
            </a:extLst>
          </p:cNvPr>
          <p:cNvCxnSpPr>
            <a:cxnSpLocks/>
          </p:cNvCxnSpPr>
          <p:nvPr/>
        </p:nvCxnSpPr>
        <p:spPr bwMode="auto">
          <a:xfrm>
            <a:off x="22260" y="0"/>
            <a:ext cx="0" cy="6869666"/>
          </a:xfrm>
          <a:prstGeom prst="line">
            <a:avLst/>
          </a:prstGeom>
          <a:ln w="47625">
            <a:solidFill>
              <a:srgbClr val="006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F043CB4-3198-546E-A2F9-1D6973B61A98}"/>
              </a:ext>
            </a:extLst>
          </p:cNvPr>
          <p:cNvGrpSpPr>
            <a:grpSpLocks noChangeAspect="1"/>
          </p:cNvGrpSpPr>
          <p:nvPr/>
        </p:nvGrpSpPr>
        <p:grpSpPr>
          <a:xfrm>
            <a:off x="7775007" y="1063852"/>
            <a:ext cx="4149408" cy="666420"/>
            <a:chOff x="1226651" y="4101316"/>
            <a:chExt cx="5653956" cy="90806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DA5814-F28E-D453-F315-0611D70DF262}"/>
                </a:ext>
              </a:extLst>
            </p:cNvPr>
            <p:cNvGrpSpPr/>
            <p:nvPr/>
          </p:nvGrpSpPr>
          <p:grpSpPr>
            <a:xfrm>
              <a:off x="2452600" y="4106446"/>
              <a:ext cx="4428007" cy="902931"/>
              <a:chOff x="2452600" y="4106446"/>
              <a:chExt cx="4428007" cy="90293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834512C-8298-EB32-F36D-833C1F008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2600" y="4106446"/>
                <a:ext cx="902938" cy="89611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CF03C82-CC49-60B0-A0E1-CEF05B0B8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4017" y="4106446"/>
                <a:ext cx="909633" cy="89611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8EC4CD8-AE94-8746-D820-29AC94682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14001" y="4106446"/>
                <a:ext cx="896400" cy="8964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9225753-16DF-BC07-1D16-DB86978AE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6170" y="4108739"/>
                <a:ext cx="884364" cy="89611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15B940C-5937-2E75-7A90-8D1E31C60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4495" y="4113265"/>
                <a:ext cx="896112" cy="89611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C620FB-1195-D6FD-4804-2834BA2BB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651" y="4101316"/>
              <a:ext cx="896717" cy="896717"/>
            </a:xfrm>
            <a:prstGeom prst="rect">
              <a:avLst/>
            </a:prstGeom>
          </p:spPr>
        </p:pic>
      </p:grp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9751A6C-74E5-0297-E3D0-6912BB8ADD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91" y="6162587"/>
            <a:ext cx="1340190" cy="5728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D44DA43-08ED-3D54-4B64-2EE478D2FA6B}"/>
              </a:ext>
            </a:extLst>
          </p:cNvPr>
          <p:cNvSpPr txBox="1">
            <a:spLocks/>
          </p:cNvSpPr>
          <p:nvPr/>
        </p:nvSpPr>
        <p:spPr>
          <a:xfrm>
            <a:off x="9011824" y="657741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5E15A-3DF1-4940-AB4F-57491907D342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D64C32-CF49-5262-9842-20E28FA17644}"/>
              </a:ext>
            </a:extLst>
          </p:cNvPr>
          <p:cNvGrpSpPr/>
          <p:nvPr/>
        </p:nvGrpSpPr>
        <p:grpSpPr>
          <a:xfrm>
            <a:off x="8411493" y="2581377"/>
            <a:ext cx="2818269" cy="2424791"/>
            <a:chOff x="7972433" y="2227591"/>
            <a:chExt cx="2818269" cy="24247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E98726-75E3-76A1-5C4E-8A0DD6776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72433" y="2255722"/>
              <a:ext cx="1631573" cy="234655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F8B656-2029-6F22-630A-596D07139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585067">
              <a:off x="8262233" y="2249979"/>
              <a:ext cx="1675561" cy="237335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257AEE7-2885-72E9-D465-8A8F70421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021440">
              <a:off x="8616597" y="2227591"/>
              <a:ext cx="1675561" cy="24181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5DBBCA-4950-8A84-9D16-661C87631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618028">
              <a:off x="9115141" y="2249979"/>
              <a:ext cx="1675561" cy="24024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218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EDD73C5-C819-FF5C-8A72-A1D64C165FC3}"/>
              </a:ext>
            </a:extLst>
          </p:cNvPr>
          <p:cNvGrpSpPr/>
          <p:nvPr/>
        </p:nvGrpSpPr>
        <p:grpSpPr>
          <a:xfrm>
            <a:off x="-46573" y="0"/>
            <a:ext cx="6366278" cy="6869666"/>
            <a:chOff x="-46573" y="1587"/>
            <a:chExt cx="6366278" cy="686966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219F3A-1E6E-7654-C4C4-6CE26D0CE0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6382" y="1587"/>
              <a:ext cx="0" cy="6869666"/>
            </a:xfrm>
            <a:prstGeom prst="line">
              <a:avLst/>
            </a:prstGeom>
            <a:ln w="47625">
              <a:solidFill>
                <a:srgbClr val="0061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A0A81E27-EE29-744D-77AD-BD212D19F9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6573" y="3436420"/>
              <a:ext cx="3730844" cy="577059"/>
              <a:chOff x="-107201" y="7418782"/>
              <a:chExt cx="7461231" cy="1153703"/>
            </a:xfrm>
          </p:grpSpPr>
          <p:sp>
            <p:nvSpPr>
              <p:cNvPr id="34" name="TextBox 3">
                <a:extLst>
                  <a:ext uri="{FF2B5EF4-FFF2-40B4-BE49-F238E27FC236}">
                    <a16:creationId xmlns:a16="http://schemas.microsoft.com/office/drawing/2014/main" id="{EDC65700-D469-7C79-299E-D5FD1C9318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1154" y="7684435"/>
                <a:ext cx="6492876" cy="738398"/>
              </a:xfrm>
              <a:prstGeom prst="rect">
                <a:avLst/>
              </a:prstGeom>
              <a:solidFill>
                <a:srgbClr val="0061AD"/>
              </a:solidFill>
              <a:ln w="412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360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600" b="1">
                    <a:solidFill>
                      <a:srgbClr val="FFFFFF"/>
                    </a:solidFill>
                    <a:latin typeface="Calibri  "/>
                  </a:rPr>
                  <a:t>   </a:t>
                </a:r>
                <a:r>
                  <a:rPr lang="en-US" altLang="en-US" b="1">
                    <a:solidFill>
                      <a:srgbClr val="FFFFFF"/>
                    </a:solidFill>
                    <a:latin typeface="Calibri  "/>
                  </a:rPr>
                  <a:t>Overview</a:t>
                </a:r>
                <a:endParaRPr lang="en-US" altLang="zh-CN" sz="2000" b="1">
                  <a:solidFill>
                    <a:srgbClr val="FFFFFF"/>
                  </a:solidFill>
                  <a:latin typeface="Calibri  "/>
                  <a:ea typeface="SimSun" panose="02010600030101010101" pitchFamily="2" charset="-122"/>
                </a:endParaRPr>
              </a:p>
            </p:txBody>
          </p:sp>
          <p:grpSp>
            <p:nvGrpSpPr>
              <p:cNvPr id="35" name="Group 66">
                <a:extLst>
                  <a:ext uri="{FF2B5EF4-FFF2-40B4-BE49-F238E27FC236}">
                    <a16:creationId xmlns:a16="http://schemas.microsoft.com/office/drawing/2014/main" id="{4C781B95-3426-DC86-A9EC-E660BC0079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07201" y="7418782"/>
                <a:ext cx="1155626" cy="1153703"/>
                <a:chOff x="277497" y="11081592"/>
                <a:chExt cx="1127419" cy="1126454"/>
              </a:xfrm>
            </p:grpSpPr>
            <p:sp>
              <p:nvSpPr>
                <p:cNvPr id="36" name="椭圆 26">
                  <a:extLst>
                    <a:ext uri="{FF2B5EF4-FFF2-40B4-BE49-F238E27FC236}">
                      <a16:creationId xmlns:a16="http://schemas.microsoft.com/office/drawing/2014/main" id="{7E3649C8-A403-C426-5E58-8A005D60494B}"/>
                    </a:ext>
                  </a:extLst>
                </p:cNvPr>
                <p:cNvSpPr/>
                <p:nvPr/>
              </p:nvSpPr>
              <p:spPr bwMode="auto">
                <a:xfrm rot="16200000">
                  <a:off x="277980" y="11081109"/>
                  <a:ext cx="1126454" cy="1127419"/>
                </a:xfrm>
                <a:prstGeom prst="ellipse">
                  <a:avLst/>
                </a:prstGeom>
                <a:solidFill>
                  <a:srgbClr val="0061AD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CN" altLang="en-US" sz="3200">
                    <a:solidFill>
                      <a:srgbClr val="FFFFFF"/>
                    </a:solidFill>
                    <a:latin typeface="Lato Light"/>
                    <a:ea typeface="SimSun" panose="02010600030101010101" pitchFamily="2" charset="-122"/>
                  </a:endParaRPr>
                </a:p>
              </p:txBody>
            </p:sp>
            <p:pic>
              <p:nvPicPr>
                <p:cNvPr id="37" name="Picture 36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92AFB58D-8F70-CA6E-666B-B31BC54992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348" y="11240093"/>
                  <a:ext cx="856933" cy="7451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A8797D-3D04-4201-319C-B8E9AC42F547}"/>
                </a:ext>
              </a:extLst>
            </p:cNvPr>
            <p:cNvSpPr/>
            <p:nvPr/>
          </p:nvSpPr>
          <p:spPr>
            <a:xfrm>
              <a:off x="217115" y="3985558"/>
              <a:ext cx="5485241" cy="242630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spcAft>
                  <a:spcPts val="200"/>
                </a:spcAft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kumimoji="0" lang="en-US" sz="15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cs typeface="Calibri"/>
                </a:rPr>
                <a:t>The</a:t>
              </a:r>
              <a:r>
                <a:rPr kumimoji="0" lang="en-US" sz="150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cs typeface="Calibri"/>
                </a:rPr>
                <a:t> assessment </a:t>
              </a:r>
              <a:r>
                <a:rPr lang="en-US" sz="1500" dirty="0">
                  <a:solidFill>
                    <a:schemeClr val="tx2"/>
                  </a:solidFill>
                  <a:latin typeface="Calibri"/>
                  <a:cs typeface="Calibri"/>
                </a:rPr>
                <a:t>provides three scenarios: 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cs typeface="Calibri"/>
                </a:rPr>
                <a:t>Business As Usual Scenario (BAU)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cs typeface="Calibri"/>
                </a:rPr>
                <a:t>– No policy intervention;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cs typeface="Calibri"/>
                </a:rPr>
                <a:t>Minimum Ambition Scenario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cs typeface="Calibri"/>
                </a:rPr>
                <a:t>– assumes Minimum Energy Performance Standards (MEPS) implemented;</a:t>
              </a:r>
              <a:r>
                <a:rPr kumimoji="0" lang="en-US" sz="15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cs typeface="Calibri"/>
                </a:rPr>
                <a:t>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cs typeface="Calibri"/>
                </a:rPr>
                <a:t>High Ambition Scenario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cs typeface="Calibri"/>
                </a:rPr>
                <a:t>– Assumes MEPS are implemented at a higher level of ambition</a:t>
              </a:r>
              <a:r>
                <a:rPr lang="en-US" sz="1500" dirty="0">
                  <a:solidFill>
                    <a:schemeClr val="tx2"/>
                  </a:solidFill>
                  <a:latin typeface="Calibri"/>
                  <a:cs typeface="Calibri"/>
                </a:rPr>
                <a:t> for six products.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indent="-285750">
                <a:spcAft>
                  <a:spcPts val="200"/>
                </a:spcAft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1500" dirty="0">
                  <a:solidFill>
                    <a:schemeClr val="tx2"/>
                  </a:solidFill>
                  <a:latin typeface="Calibri"/>
                  <a:cs typeface="Calibri"/>
                </a:rPr>
                <a:t>The </a:t>
              </a:r>
              <a:r>
                <a:rPr lang="en-US" sz="1500" b="1" dirty="0">
                  <a:solidFill>
                    <a:schemeClr val="tx2"/>
                  </a:solidFill>
                  <a:latin typeface="Calibri"/>
                  <a:cs typeface="Calibri"/>
                </a:rPr>
                <a:t>energy savings potential </a:t>
              </a:r>
              <a:r>
                <a:rPr lang="en-US" sz="1500" dirty="0">
                  <a:solidFill>
                    <a:schemeClr val="tx2"/>
                  </a:solidFill>
                  <a:latin typeface="Calibri"/>
                  <a:cs typeface="Calibri"/>
                </a:rPr>
                <a:t>is calculated till 2040 and is computed based on the difference between total energy consumption in the ambition scenarios and that of the BAU scenario and is expressed in terms of </a:t>
              </a:r>
              <a:r>
                <a:rPr lang="en-US" sz="1500" b="1" dirty="0">
                  <a:solidFill>
                    <a:schemeClr val="tx2"/>
                  </a:solidFill>
                  <a:latin typeface="Calibri"/>
                  <a:cs typeface="Calibri"/>
                </a:rPr>
                <a:t>GHG emissions mitigated, Capacity (Power plants) avoidance and Financial savings.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233C4CF1-17C7-D447-0BF7-A89BAD874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796" y="181162"/>
              <a:ext cx="589590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-122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-122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-122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-122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-122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-122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-122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-122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-122"/>
                </a:defRPr>
              </a:lvl9pPr>
            </a:lstStyle>
            <a:p>
              <a:r>
                <a:rPr lang="en-US" altLang="zh-CN" b="1">
                  <a:solidFill>
                    <a:srgbClr val="0061AD"/>
                  </a:solidFill>
                  <a:latin typeface="Calibri" panose="020F0502020204030204" pitchFamily="34" charset="0"/>
                  <a:ea typeface="Montserrat Semi"/>
                  <a:cs typeface="Calibri" panose="020F0502020204030204" pitchFamily="34" charset="0"/>
                </a:rPr>
                <a:t>Country Savings Assessments 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390625B-F56B-D700-0FD7-3477C0390952}"/>
              </a:ext>
            </a:extLst>
          </p:cNvPr>
          <p:cNvSpPr/>
          <p:nvPr/>
        </p:nvSpPr>
        <p:spPr>
          <a:xfrm>
            <a:off x="6225336" y="5682383"/>
            <a:ext cx="4974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*Available in English for all 156 developing and emerging economies.</a:t>
            </a:r>
          </a:p>
          <a:p>
            <a:pPr marL="0" marR="0" lvl="0" indent="0" algn="l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 French and Spanish translations are a</a:t>
            </a:r>
            <a:r>
              <a:rPr lang="en-US" altLang="x-none" sz="1200" dirty="0" err="1">
                <a:solidFill>
                  <a:srgbClr val="0061AD"/>
                </a:solidFill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vailable</a:t>
            </a:r>
            <a:r>
              <a:rPr lang="en-US" altLang="x-none" sz="1200" dirty="0">
                <a:solidFill>
                  <a:srgbClr val="0061AD"/>
                </a:solidFill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 for select countries</a:t>
            </a:r>
            <a:r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C7DB42-A437-160B-F587-D7DA8186D976}"/>
              </a:ext>
            </a:extLst>
          </p:cNvPr>
          <p:cNvSpPr txBox="1"/>
          <p:nvPr/>
        </p:nvSpPr>
        <p:spPr>
          <a:xfrm>
            <a:off x="1540522" y="6530261"/>
            <a:ext cx="81276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>
                <a:solidFill>
                  <a:srgbClr val="0061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country CSA reports can be downloaded from </a:t>
            </a:r>
            <a:r>
              <a:rPr lang="en-US" altLang="en-US" sz="1200">
                <a:solidFill>
                  <a:srgbClr val="0061A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https://united4efficiency.org/countries/country-assessments/ </a:t>
            </a:r>
            <a:endParaRPr lang="en-US" altLang="en-US" sz="1200">
              <a:solidFill>
                <a:srgbClr val="0061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A10C41C-7B23-27A3-8B34-DF4AEF94D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72" y="1169322"/>
            <a:ext cx="3246637" cy="369332"/>
          </a:xfrm>
          <a:prstGeom prst="rect">
            <a:avLst/>
          </a:prstGeom>
          <a:solidFill>
            <a:srgbClr val="0061AD"/>
          </a:solidFill>
          <a:ln w="412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FFFFFF"/>
                </a:solidFill>
                <a:latin typeface="Calibri  "/>
              </a:rPr>
              <a:t>   </a:t>
            </a:r>
            <a:r>
              <a:rPr lang="en-US" altLang="en-US" b="1">
                <a:solidFill>
                  <a:srgbClr val="FFFFFF"/>
                </a:solidFill>
                <a:latin typeface="Calibri  "/>
              </a:rPr>
              <a:t>Objective</a:t>
            </a:r>
            <a:endParaRPr lang="en-US" altLang="zh-CN" sz="2000" b="1">
              <a:solidFill>
                <a:srgbClr val="FFFFFF"/>
              </a:solidFill>
              <a:latin typeface="Calibri  "/>
              <a:ea typeface="SimSun" panose="02010600030101010101" pitchFamily="2" charset="-122"/>
            </a:endParaRPr>
          </a:p>
        </p:txBody>
      </p:sp>
      <p:sp>
        <p:nvSpPr>
          <p:cNvPr id="4" name="椭圆 26">
            <a:extLst>
              <a:ext uri="{FF2B5EF4-FFF2-40B4-BE49-F238E27FC236}">
                <a16:creationId xmlns:a16="http://schemas.microsoft.com/office/drawing/2014/main" id="{E558F0E4-E1B9-0894-7DCD-ECD770162E99}"/>
              </a:ext>
            </a:extLst>
          </p:cNvPr>
          <p:cNvSpPr/>
          <p:nvPr/>
        </p:nvSpPr>
        <p:spPr bwMode="auto">
          <a:xfrm rot="16200000">
            <a:off x="14260" y="1036053"/>
            <a:ext cx="577059" cy="577848"/>
          </a:xfrm>
          <a:prstGeom prst="ellipse">
            <a:avLst/>
          </a:prstGeom>
          <a:solidFill>
            <a:srgbClr val="0061A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60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3200">
              <a:solidFill>
                <a:srgbClr val="FFFFFF"/>
              </a:solidFill>
              <a:latin typeface="Lato Light"/>
              <a:ea typeface="SimSun" panose="02010600030101010101" pitchFamily="2" charset="-122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E8A39C-58E8-3E85-C545-60ADD46183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4" y="1075492"/>
            <a:ext cx="546395" cy="463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695840-5C8F-CD45-8F38-3A3B3E05EEB9}"/>
              </a:ext>
            </a:extLst>
          </p:cNvPr>
          <p:cNvSpPr txBox="1"/>
          <p:nvPr/>
        </p:nvSpPr>
        <p:spPr>
          <a:xfrm>
            <a:off x="418262" y="1646833"/>
            <a:ext cx="4195984" cy="18697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900"/>
              </a:spcBef>
              <a:buSzPct val="175000"/>
              <a:defRPr/>
            </a:pPr>
            <a:r>
              <a:rPr lang="en-GB" sz="1500" dirty="0">
                <a:solidFill>
                  <a:schemeClr val="tx2"/>
                </a:solidFill>
                <a:latin typeface="Calibri"/>
                <a:cs typeface="Calibri"/>
              </a:rPr>
              <a:t>Analysis of the </a:t>
            </a:r>
            <a:r>
              <a:rPr lang="en-GB" sz="1500" b="1" dirty="0">
                <a:solidFill>
                  <a:schemeClr val="tx2"/>
                </a:solidFill>
                <a:latin typeface="Calibri"/>
                <a:cs typeface="Calibri"/>
              </a:rPr>
              <a:t>potential impact </a:t>
            </a:r>
            <a:r>
              <a:rPr lang="en-GB" sz="1500" dirty="0">
                <a:solidFill>
                  <a:schemeClr val="tx2"/>
                </a:solidFill>
                <a:latin typeface="Calibri"/>
                <a:cs typeface="Calibri"/>
              </a:rPr>
              <a:t>of adopting Model Regulation guidelines for </a:t>
            </a:r>
            <a:r>
              <a:rPr lang="en-GB" sz="1500" b="1" dirty="0">
                <a:solidFill>
                  <a:schemeClr val="tx2"/>
                </a:solidFill>
                <a:latin typeface="Calibri"/>
                <a:cs typeface="Calibri"/>
              </a:rPr>
              <a:t>lighting, room air conditioners, residential refrigerators, commercial refrigeration equipment, industrial electric motors, and distribution transformers. </a:t>
            </a:r>
          </a:p>
          <a:p>
            <a:pPr>
              <a:spcBef>
                <a:spcPts val="900"/>
              </a:spcBef>
              <a:buSzPct val="175000"/>
              <a:defRPr/>
            </a:pPr>
            <a:r>
              <a:rPr lang="en-GB" sz="1500" dirty="0">
                <a:solidFill>
                  <a:schemeClr val="tx2"/>
                </a:solidFill>
                <a:latin typeface="Calibri"/>
                <a:cs typeface="Calibri"/>
              </a:rPr>
              <a:t>These product categories are responsible for </a:t>
            </a:r>
            <a:r>
              <a:rPr lang="en-GB" sz="1500" b="1" dirty="0">
                <a:solidFill>
                  <a:schemeClr val="tx2"/>
                </a:solidFill>
                <a:latin typeface="Calibri"/>
                <a:cs typeface="Calibri"/>
              </a:rPr>
              <a:t>&gt;50% of electricity usage </a:t>
            </a:r>
            <a:r>
              <a:rPr lang="en-GB" sz="1500" dirty="0">
                <a:solidFill>
                  <a:schemeClr val="tx2"/>
                </a:solidFill>
                <a:latin typeface="Calibri"/>
                <a:cs typeface="Calibri"/>
              </a:rPr>
              <a:t>today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.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2DAE06-81FC-2A85-A107-B66DE6F06BA0}"/>
              </a:ext>
            </a:extLst>
          </p:cNvPr>
          <p:cNvGrpSpPr>
            <a:grpSpLocks noChangeAspect="1"/>
          </p:cNvGrpSpPr>
          <p:nvPr/>
        </p:nvGrpSpPr>
        <p:grpSpPr>
          <a:xfrm>
            <a:off x="4714981" y="2033085"/>
            <a:ext cx="1259391" cy="457200"/>
            <a:chOff x="4513266" y="2599606"/>
            <a:chExt cx="1862714" cy="67622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D109C0D-52B9-1F47-EE8C-4BA853363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66" y="2606517"/>
              <a:ext cx="662661" cy="65765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9BC237-9D35-C677-717D-AA86C8FBB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802" y="2618181"/>
              <a:ext cx="667575" cy="65765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7D05523-6FC7-651B-852F-E8EFAD3AA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8117" y="2599606"/>
              <a:ext cx="657863" cy="65786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CE1C59-F5E4-57BF-E780-FFA95E0BE1A9}"/>
              </a:ext>
            </a:extLst>
          </p:cNvPr>
          <p:cNvGrpSpPr>
            <a:grpSpLocks noChangeAspect="1"/>
          </p:cNvGrpSpPr>
          <p:nvPr/>
        </p:nvGrpSpPr>
        <p:grpSpPr>
          <a:xfrm>
            <a:off x="4874743" y="2522283"/>
            <a:ext cx="847582" cy="442358"/>
            <a:chOff x="4854126" y="2607695"/>
            <a:chExt cx="1260098" cy="65765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14B6C77-6AA9-342A-8AD7-B4A206A02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4126" y="2607696"/>
              <a:ext cx="649030" cy="65765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DD35B76-45F8-194D-73D5-EA5979E60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573" y="2607695"/>
              <a:ext cx="657651" cy="65765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A413DE2-84DD-515F-EEDD-489EC39D62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27" y="1530206"/>
            <a:ext cx="457201" cy="45720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E20E971-C285-592D-3DFF-5C5F1EA864A8}"/>
              </a:ext>
            </a:extLst>
          </p:cNvPr>
          <p:cNvSpPr txBox="1">
            <a:spLocks/>
          </p:cNvSpPr>
          <p:nvPr/>
        </p:nvSpPr>
        <p:spPr>
          <a:xfrm>
            <a:off x="8987193" y="65874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5E15A-3DF1-4940-AB4F-57491907D342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B69B112D-84AF-47F0-9423-659BFD642F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15" y="6153019"/>
            <a:ext cx="1340190" cy="572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17CBE2-4E6D-F7D6-5653-A7F3CAEE15D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40"/>
          <a:stretch/>
        </p:blipFill>
        <p:spPr>
          <a:xfrm>
            <a:off x="6319705" y="367945"/>
            <a:ext cx="1784508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BDB742-1CD8-CFA4-A6AC-E5C5C80BC9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23482" y="367945"/>
            <a:ext cx="1811070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3F5DED-9285-9678-B769-CB2827B6E2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28468" y="367945"/>
            <a:ext cx="1809862" cy="25710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7418EE-D243-5D24-690B-D227727661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42356" y="3058991"/>
            <a:ext cx="1812130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602035-F09A-A763-7B66-2D96C0300F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26168" y="3058991"/>
            <a:ext cx="1802300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359815-7C14-C3D8-191F-E09687F170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06672" y="3058991"/>
            <a:ext cx="1780097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9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D807868B-CD19-466D-A7C0-63026A2E1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52" y="295857"/>
            <a:ext cx="11532741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9pPr>
          </a:lstStyle>
          <a:p>
            <a:pPr algn="ctr" defTabSz="91360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200" b="1" dirty="0">
                <a:solidFill>
                  <a:srgbClr val="0061AD"/>
                </a:solidFill>
                <a:latin typeface="Calibri"/>
                <a:cs typeface="Calibri"/>
              </a:rPr>
              <a:t>Saving Opportunities in Emerging Economies and Developing Countries for </a:t>
            </a:r>
            <a:r>
              <a:rPr lang="en-US" altLang="x-none" sz="3200" b="1" dirty="0">
                <a:solidFill>
                  <a:srgbClr val="63B32E"/>
                </a:solidFill>
                <a:latin typeface="Calibri"/>
                <a:cs typeface="Calibri"/>
              </a:rPr>
              <a:t>Industrial Motors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63B32E"/>
              </a:solidFill>
              <a:effectLst/>
              <a:uLnTx/>
              <a:uFillTx/>
              <a:latin typeface="Calibri"/>
              <a:ea typeface="Montserrat Semi" charset="0"/>
              <a:cs typeface="Calibri"/>
            </a:endParaRP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65DA0AF4-7793-15EE-CC8F-7082CAC18146}"/>
              </a:ext>
            </a:extLst>
          </p:cNvPr>
          <p:cNvSpPr txBox="1"/>
          <p:nvPr/>
        </p:nvSpPr>
        <p:spPr>
          <a:xfrm>
            <a:off x="3900127" y="4695846"/>
            <a:ext cx="4426533" cy="1077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D9CC-3C8C-470B-B151-D1D5A7315D30}"/>
              </a:ext>
            </a:extLst>
          </p:cNvPr>
          <p:cNvSpPr txBox="1">
            <a:spLocks/>
          </p:cNvSpPr>
          <p:nvPr/>
        </p:nvSpPr>
        <p:spPr>
          <a:xfrm>
            <a:off x="8987193" y="65874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5E15A-3DF1-4940-AB4F-57491907D342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275B4FA9-F3B2-4624-B943-9B05AB41D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87" y="1499416"/>
            <a:ext cx="250896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9pPr>
          </a:lstStyle>
          <a:p>
            <a:pPr marL="0" marR="0" lvl="0" indent="0" algn="ct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1800" dirty="0">
                <a:solidFill>
                  <a:srgbClr val="0061AD"/>
                </a:solidFill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Annual s</a:t>
            </a:r>
            <a:r>
              <a:rPr kumimoji="0" lang="en-US" altLang="x-non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avings</a:t>
            </a:r>
            <a:r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0061AD"/>
                </a:solidFill>
                <a:effectLst/>
                <a:uLnTx/>
                <a:uFillTx/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 for industrial electric motors </a:t>
            </a:r>
          </a:p>
          <a:p>
            <a:pPr marL="0" marR="0" lvl="0" indent="0" algn="ct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Calibri" panose="020F0502020204030204" pitchFamily="34" charset="0"/>
              <a:ea typeface="Montserrat Semi" charset="0"/>
              <a:cs typeface="Calibri" panose="020F0502020204030204" pitchFamily="34" charset="0"/>
            </a:endParaRPr>
          </a:p>
        </p:txBody>
      </p:sp>
      <p:pic>
        <p:nvPicPr>
          <p:cNvPr id="162" name="Picture 161" descr="A picture containing logo&#10;&#10;Description automatically generated">
            <a:extLst>
              <a:ext uri="{FF2B5EF4-FFF2-40B4-BE49-F238E27FC236}">
                <a16:creationId xmlns:a16="http://schemas.microsoft.com/office/drawing/2014/main" id="{9C9206DF-17B5-AC36-3918-B1F8E50F7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15" y="6153019"/>
            <a:ext cx="1340190" cy="572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59AE12-B68E-FDB6-23AE-7AB45C5D6F3C}"/>
              </a:ext>
            </a:extLst>
          </p:cNvPr>
          <p:cNvSpPr/>
          <p:nvPr/>
        </p:nvSpPr>
        <p:spPr bwMode="auto">
          <a:xfrm>
            <a:off x="7223688" y="6453408"/>
            <a:ext cx="674564" cy="396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9">
            <a:extLst>
              <a:ext uri="{FF2B5EF4-FFF2-40B4-BE49-F238E27FC236}">
                <a16:creationId xmlns:a16="http://schemas.microsoft.com/office/drawing/2014/main" id="{AF91B7BE-8952-8D25-73C8-B8EE19B62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583" y="4409722"/>
            <a:ext cx="9990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Million tonnes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6288253-E78F-D881-C4C5-32CC23628C1C}"/>
              </a:ext>
            </a:extLst>
          </p:cNvPr>
          <p:cNvGrpSpPr/>
          <p:nvPr/>
        </p:nvGrpSpPr>
        <p:grpSpPr>
          <a:xfrm>
            <a:off x="8675287" y="3248155"/>
            <a:ext cx="2560367" cy="1464178"/>
            <a:chOff x="8609299" y="2173012"/>
            <a:chExt cx="2560367" cy="146417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93F8F86-5012-6B5B-A049-53FD2C89B8DC}"/>
                </a:ext>
              </a:extLst>
            </p:cNvPr>
            <p:cNvGrpSpPr/>
            <p:nvPr/>
          </p:nvGrpSpPr>
          <p:grpSpPr>
            <a:xfrm>
              <a:off x="8637569" y="2279358"/>
              <a:ext cx="2532097" cy="1105954"/>
              <a:chOff x="344672" y="4071823"/>
              <a:chExt cx="2532097" cy="110595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3F6B4629-A4D9-0F77-2DB8-6EEE3AF1CF50}"/>
                  </a:ext>
                </a:extLst>
              </p:cNvPr>
              <p:cNvGrpSpPr/>
              <p:nvPr/>
            </p:nvGrpSpPr>
            <p:grpSpPr>
              <a:xfrm>
                <a:off x="344672" y="4071823"/>
                <a:ext cx="2532097" cy="1105954"/>
                <a:chOff x="344672" y="4071823"/>
                <a:chExt cx="2532097" cy="1105954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1C054F0F-8A92-94A9-9A5B-C4924BFAF74D}"/>
                    </a:ext>
                  </a:extLst>
                </p:cNvPr>
                <p:cNvGrpSpPr/>
                <p:nvPr/>
              </p:nvGrpSpPr>
              <p:grpSpPr>
                <a:xfrm>
                  <a:off x="344672" y="4071823"/>
                  <a:ext cx="2532097" cy="1105954"/>
                  <a:chOff x="506412" y="1023139"/>
                  <a:chExt cx="4862514" cy="2061358"/>
                </a:xfrm>
              </p:grpSpPr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1F84A840-19EB-835B-3AA2-FC8DC075205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55625" y="3084497"/>
                    <a:ext cx="1295400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2FC1E756-C527-8E2C-9CB2-859EAD328B12}"/>
                      </a:ext>
                    </a:extLst>
                  </p:cNvPr>
                  <p:cNvGrpSpPr/>
                  <p:nvPr/>
                </p:nvGrpSpPr>
                <p:grpSpPr>
                  <a:xfrm>
                    <a:off x="506412" y="1023139"/>
                    <a:ext cx="4862514" cy="2060718"/>
                    <a:chOff x="609599" y="1051123"/>
                    <a:chExt cx="4862514" cy="2060718"/>
                  </a:xfrm>
                </p:grpSpPr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EFE8F31B-E883-4930-9E25-B2CB735EAD5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66749" y="2373654"/>
                      <a:ext cx="1295400" cy="7381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45720" rIns="0" bIns="4572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61AD"/>
                          </a:solidFill>
                          <a:latin typeface="Arial"/>
                          <a:cs typeface="Arial"/>
                        </a:rPr>
                        <a:t>187</a:t>
                      </a:r>
                      <a:r>
                        <a:rPr lang="en-GB" sz="2400" b="1" baseline="30000" dirty="0">
                          <a:solidFill>
                            <a:srgbClr val="0061AD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kumimoji="0" lang="en-GB" sz="2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61A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p:txBody>
                </p:sp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3F30FE2B-6705-3E15-6350-593B72CF1EE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68538" y="2362398"/>
                      <a:ext cx="1295400" cy="7381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Ins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61A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A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164" name="Straight Connector 163">
                      <a:extLst>
                        <a:ext uri="{FF2B5EF4-FFF2-40B4-BE49-F238E27FC236}">
                          <a16:creationId xmlns:a16="http://schemas.microsoft.com/office/drawing/2014/main" id="{B4E8075F-F27D-2B08-65CC-BBEA4E15DD9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268538" y="2368748"/>
                      <a:ext cx="1295400" cy="0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Straight Connector 164">
                      <a:extLst>
                        <a:ext uri="{FF2B5EF4-FFF2-40B4-BE49-F238E27FC236}">
                          <a16:creationId xmlns:a16="http://schemas.microsoft.com/office/drawing/2014/main" id="{F3D6A54B-22D2-93CF-DE50-0DFFCB4F74F2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268538" y="3106935"/>
                      <a:ext cx="129540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0BBE7EB1-16F0-5B5E-2326-A4A0D23FAE7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790950" y="2362398"/>
                      <a:ext cx="1677988" cy="7381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Ins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$26</a:t>
                      </a:r>
                    </a:p>
                  </p:txBody>
                </p:sp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E93B9D36-B383-ABD9-F08F-B00EFAE8D62D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790950" y="3100585"/>
                      <a:ext cx="1681163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Straight Connector 167">
                      <a:extLst>
                        <a:ext uri="{FF2B5EF4-FFF2-40B4-BE49-F238E27FC236}">
                          <a16:creationId xmlns:a16="http://schemas.microsoft.com/office/drawing/2014/main" id="{16947724-D9D0-1C36-3E5D-1FF0099EB77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787775" y="2370335"/>
                      <a:ext cx="1681163" cy="0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9" name="AutoShape 9">
                      <a:extLst>
                        <a:ext uri="{FF2B5EF4-FFF2-40B4-BE49-F238E27FC236}">
                          <a16:creationId xmlns:a16="http://schemas.microsoft.com/office/drawing/2014/main" id="{2545EAE6-C1EC-0BA0-1C35-FAA31C90135D}"/>
                        </a:ext>
                      </a:extLst>
                    </p:cNvPr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4046538" y="1062235"/>
                      <a:ext cx="1163637" cy="1163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AutoShape 36">
                      <a:extLst>
                        <a:ext uri="{FF2B5EF4-FFF2-40B4-BE49-F238E27FC236}">
                          <a16:creationId xmlns:a16="http://schemas.microsoft.com/office/drawing/2014/main" id="{C314CD30-F440-B405-6E1F-CCC2E9EB1248}"/>
                        </a:ext>
                      </a:extLst>
                    </p:cNvPr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609599" y="1051123"/>
                      <a:ext cx="1187450" cy="11858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1" name="AutoShape 43">
                      <a:extLst>
                        <a:ext uri="{FF2B5EF4-FFF2-40B4-BE49-F238E27FC236}">
                          <a16:creationId xmlns:a16="http://schemas.microsoft.com/office/drawing/2014/main" id="{085D9CA5-3CEE-7351-42D9-6E298C488DC4}"/>
                        </a:ext>
                      </a:extLst>
                    </p:cNvPr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2322513" y="1051123"/>
                      <a:ext cx="1187450" cy="11858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177B7D7D-6B84-1874-1F57-D348681FEE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73087" y="2344143"/>
                    <a:ext cx="1295400" cy="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070D609C-5E2B-B2B6-F889-0195E078C3F8}"/>
                    </a:ext>
                  </a:extLst>
                </p:cNvPr>
                <p:cNvGrpSpPr/>
                <p:nvPr/>
              </p:nvGrpSpPr>
              <p:grpSpPr>
                <a:xfrm>
                  <a:off x="2151621" y="4099795"/>
                  <a:ext cx="595737" cy="594934"/>
                  <a:chOff x="3666189" y="996490"/>
                  <a:chExt cx="1110378" cy="1108882"/>
                </a:xfrm>
              </p:grpSpPr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3F056F46-C70D-A1BD-3919-446025134A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66189" y="996490"/>
                    <a:ext cx="1110378" cy="1108882"/>
                  </a:xfrm>
                  <a:prstGeom prst="ellipse">
                    <a:avLst/>
                  </a:prstGeom>
                  <a:solidFill>
                    <a:srgbClr val="BEE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6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4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2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12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12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12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12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157" name="Graphic 58">
                    <a:extLst>
                      <a:ext uri="{FF2B5EF4-FFF2-40B4-BE49-F238E27FC236}">
                        <a16:creationId xmlns:a16="http://schemas.microsoft.com/office/drawing/2014/main" id="{8C35D860-C828-7AD1-0243-CB45F3FFAB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03503" y="1248271"/>
                    <a:ext cx="541008" cy="62754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E52BDA8A-FC24-73C8-7C78-8BB06057F8FC}"/>
                    </a:ext>
                  </a:extLst>
                </p:cNvPr>
                <p:cNvGrpSpPr/>
                <p:nvPr/>
              </p:nvGrpSpPr>
              <p:grpSpPr>
                <a:xfrm>
                  <a:off x="1323527" y="4105756"/>
                  <a:ext cx="595737" cy="594934"/>
                  <a:chOff x="2112372" y="989198"/>
                  <a:chExt cx="1110378" cy="1108882"/>
                </a:xfrm>
              </p:grpSpPr>
              <p:sp>
                <p:nvSpPr>
                  <p:cNvPr id="145" name="Oval 38">
                    <a:extLst>
                      <a:ext uri="{FF2B5EF4-FFF2-40B4-BE49-F238E27FC236}">
                        <a16:creationId xmlns:a16="http://schemas.microsoft.com/office/drawing/2014/main" id="{2A5F97EB-0FD7-F2ED-74AE-9803D13208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2372" y="989198"/>
                    <a:ext cx="1110378" cy="1108882"/>
                  </a:xfrm>
                  <a:prstGeom prst="ellipse">
                    <a:avLst/>
                  </a:prstGeom>
                  <a:solidFill>
                    <a:srgbClr val="BEE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6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4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2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12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12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12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1200">
                        <a:solidFill>
                          <a:srgbClr val="5959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155" name="Graphic 60">
                    <a:extLst>
                      <a:ext uri="{FF2B5EF4-FFF2-40B4-BE49-F238E27FC236}">
                        <a16:creationId xmlns:a16="http://schemas.microsoft.com/office/drawing/2014/main" id="{7A7458B8-2BB4-4665-3B08-231A57EA8A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44385" y="1179852"/>
                    <a:ext cx="799972" cy="64788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4" name="Oval 38">
                  <a:extLst>
                    <a:ext uri="{FF2B5EF4-FFF2-40B4-BE49-F238E27FC236}">
                      <a16:creationId xmlns:a16="http://schemas.microsoft.com/office/drawing/2014/main" id="{9DA13FBB-C2C2-A603-D33D-51149B1BA5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125" y="4115948"/>
                  <a:ext cx="595737" cy="594934"/>
                </a:xfrm>
                <a:prstGeom prst="ellipse">
                  <a:avLst/>
                </a:prstGeom>
                <a:solidFill>
                  <a:srgbClr val="BEE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rgbClr val="59595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rgbClr val="59595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600">
                      <a:solidFill>
                        <a:srgbClr val="59595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rgbClr val="59595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200">
                      <a:solidFill>
                        <a:srgbClr val="59595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200">
                      <a:solidFill>
                        <a:srgbClr val="59595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200">
                      <a:solidFill>
                        <a:srgbClr val="59595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200">
                      <a:solidFill>
                        <a:srgbClr val="59595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200">
                      <a:solidFill>
                        <a:srgbClr val="59595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23" name="Graphic 37">
                <a:extLst>
                  <a:ext uri="{FF2B5EF4-FFF2-40B4-BE49-F238E27FC236}">
                    <a16:creationId xmlns:a16="http://schemas.microsoft.com/office/drawing/2014/main" id="{2CCA72C4-E0A8-0817-D0A8-9BB0FC10B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8033" y="4244317"/>
                <a:ext cx="349677" cy="345458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1D4AA10-2A58-ED20-8AF9-7057D62ADAC8}"/>
                </a:ext>
              </a:extLst>
            </p:cNvPr>
            <p:cNvGrpSpPr/>
            <p:nvPr/>
          </p:nvGrpSpPr>
          <p:grpSpPr>
            <a:xfrm>
              <a:off x="8609299" y="2173012"/>
              <a:ext cx="2558530" cy="1464178"/>
              <a:chOff x="8657835" y="3256283"/>
              <a:chExt cx="2558530" cy="1464178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485B0502-59BC-DB3A-7340-FAB425661814}"/>
                  </a:ext>
                </a:extLst>
              </p:cNvPr>
              <p:cNvGrpSpPr/>
              <p:nvPr/>
            </p:nvGrpSpPr>
            <p:grpSpPr>
              <a:xfrm>
                <a:off x="8709895" y="3256283"/>
                <a:ext cx="2506470" cy="6382"/>
                <a:chOff x="555625" y="3072601"/>
                <a:chExt cx="4813301" cy="11896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1B6DE04F-C4CB-4947-C50E-206FA7E89F2C}"/>
                    </a:ext>
                  </a:extLst>
                </p:cNvPr>
                <p:cNvCxnSpPr/>
                <p:nvPr/>
              </p:nvCxnSpPr>
              <p:spPr bwMode="auto">
                <a:xfrm>
                  <a:off x="555625" y="3084497"/>
                  <a:ext cx="129540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33A7EA3D-89E6-AF9C-D887-930BDD48EC5F}"/>
                    </a:ext>
                  </a:extLst>
                </p:cNvPr>
                <p:cNvGrpSpPr/>
                <p:nvPr/>
              </p:nvGrpSpPr>
              <p:grpSpPr>
                <a:xfrm>
                  <a:off x="2165351" y="3072601"/>
                  <a:ext cx="3203575" cy="6350"/>
                  <a:chOff x="2268538" y="3100585"/>
                  <a:chExt cx="3203575" cy="6350"/>
                </a:xfrm>
              </p:grpSpPr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738F47F9-01A2-914F-FC92-05626C7C455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68538" y="3106935"/>
                    <a:ext cx="1295400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75EBFFC2-D7E3-BB62-13E4-6C44569D26D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790950" y="3100585"/>
                    <a:ext cx="1681163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2" name="AutoShape 36">
                <a:extLst>
                  <a:ext uri="{FF2B5EF4-FFF2-40B4-BE49-F238E27FC236}">
                    <a16:creationId xmlns:a16="http://schemas.microsoft.com/office/drawing/2014/main" id="{5B737DD9-0DCE-3F41-6300-D64D9D521A0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8657835" y="4084225"/>
                <a:ext cx="618351" cy="636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88BB86-78F7-CC83-2B9D-DFE1120807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067" y="1660338"/>
            <a:ext cx="7998805" cy="4557238"/>
          </a:xfrm>
          <a:prstGeom prst="rect">
            <a:avLst/>
          </a:prstGeom>
        </p:spPr>
      </p:pic>
      <p:pic>
        <p:nvPicPr>
          <p:cNvPr id="18" name="Picture 17" descr="A white object in a circle&#10;&#10;Description automatically generated">
            <a:extLst>
              <a:ext uri="{FF2B5EF4-FFF2-40B4-BE49-F238E27FC236}">
                <a16:creationId xmlns:a16="http://schemas.microsoft.com/office/drawing/2014/main" id="{DC78A370-FD21-0E1B-68E0-B7D08896B6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938" y="2219635"/>
            <a:ext cx="960365" cy="960365"/>
          </a:xfrm>
          <a:prstGeom prst="rect">
            <a:avLst/>
          </a:prstGeom>
        </p:spPr>
      </p:pic>
      <p:sp>
        <p:nvSpPr>
          <p:cNvPr id="25" name="TextBox 39">
            <a:extLst>
              <a:ext uri="{FF2B5EF4-FFF2-40B4-BE49-F238E27FC236}">
                <a16:creationId xmlns:a16="http://schemas.microsoft.com/office/drawing/2014/main" id="{70C86DFA-A13A-3DE0-91F8-4BECAFB2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010" y="4548221"/>
            <a:ext cx="736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TWh</a:t>
            </a: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3D195205-2012-51DC-69A9-C0DDC49F2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7297" y="4409722"/>
            <a:ext cx="9990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Billion USD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138579A9-23C1-09B4-B93F-70DF91BE8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87" y="5146384"/>
            <a:ext cx="2508967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9pPr>
          </a:lstStyle>
          <a:p>
            <a:pPr marL="0" marR="0" lvl="0" indent="0" algn="ct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1100" dirty="0">
                <a:solidFill>
                  <a:srgbClr val="0061AD"/>
                </a:solidFill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Minimum Ambition Scenario</a:t>
            </a:r>
            <a:endParaRPr kumimoji="0" lang="en-US" altLang="x-none" sz="1100" b="0" i="0" u="none" strike="noStrike" kern="1200" cap="none" spc="0" normalizeH="0" baseline="0" noProof="0" dirty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Calibri" panose="020F0502020204030204" pitchFamily="34" charset="0"/>
              <a:ea typeface="Montserrat Semi" charset="0"/>
              <a:cs typeface="Calibri" panose="020F0502020204030204" pitchFamily="34" charset="0"/>
            </a:endParaRPr>
          </a:p>
          <a:p>
            <a:pPr marL="0" marR="0" lvl="0" indent="0" algn="ct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100" b="0" i="0" u="none" strike="noStrike" kern="1200" cap="none" spc="0" normalizeH="0" baseline="0" noProof="0" dirty="0">
              <a:ln>
                <a:noFill/>
              </a:ln>
              <a:solidFill>
                <a:srgbClr val="0061AD"/>
              </a:solidFill>
              <a:effectLst/>
              <a:uLnTx/>
              <a:uFillTx/>
              <a:latin typeface="Calibri" panose="020F0502020204030204" pitchFamily="34" charset="0"/>
              <a:ea typeface="Montserrat Semi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4E Theme - Master">
  <a:themeElements>
    <a:clrScheme name="U4E Theme 2017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6E6E6E"/>
      </a:accent1>
      <a:accent2>
        <a:srgbClr val="0061AD"/>
      </a:accent2>
      <a:accent3>
        <a:srgbClr val="64B32C"/>
      </a:accent3>
      <a:accent4>
        <a:srgbClr val="C67B3F"/>
      </a:accent4>
      <a:accent5>
        <a:srgbClr val="E0D019"/>
      </a:accent5>
      <a:accent6>
        <a:srgbClr val="6F3885"/>
      </a:accent6>
      <a:hlink>
        <a:srgbClr val="0061AD"/>
      </a:hlink>
      <a:folHlink>
        <a:srgbClr val="0061AD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1" cap="flat">
          <a:solidFill>
            <a:schemeClr val="bg1"/>
          </a:solidFill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 defTabSz="457200" fontAlgn="base">
          <a:spcBef>
            <a:spcPct val="0"/>
          </a:spcBef>
          <a:spcAft>
            <a:spcPct val="0"/>
          </a:spcAft>
          <a:defRPr kern="0" dirty="0">
            <a:solidFill>
              <a:srgbClr val="000000"/>
            </a:solidFill>
            <a:latin typeface="Arial" charset="0"/>
            <a:cs typeface="Arial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9C51E51225AC4FB087838D8488B384" ma:contentTypeVersion="15" ma:contentTypeDescription="Create a new document." ma:contentTypeScope="" ma:versionID="b1e15ac2e2f39a5d068ee9395719098b">
  <xsd:schema xmlns:xsd="http://www.w3.org/2001/XMLSchema" xmlns:xs="http://www.w3.org/2001/XMLSchema" xmlns:p="http://schemas.microsoft.com/office/2006/metadata/properties" xmlns:ns2="29c6f0b7-0086-4199-bea2-f5a4cbdd7d76" xmlns:ns3="8ca24b4b-d621-483c-aadd-0f49e51f3793" targetNamespace="http://schemas.microsoft.com/office/2006/metadata/properties" ma:root="true" ma:fieldsID="66e5e32cede7ade0f1fdadaad3224e13" ns2:_="" ns3:_="">
    <xsd:import namespace="29c6f0b7-0086-4199-bea2-f5a4cbdd7d76"/>
    <xsd:import namespace="8ca24b4b-d621-483c-aadd-0f49e51f379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6f0b7-0086-4199-bea2-f5a4cbdd7d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a4644b1-2480-44d4-8b2f-18f1d96d8e70}" ma:internalName="TaxCatchAll" ma:showField="CatchAllData" ma:web="29c6f0b7-0086-4199-bea2-f5a4cbdd7d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a24b4b-d621-483c-aadd-0f49e51f37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8ca24b4b-d621-483c-aadd-0f49e51f3793" xsi:nil="true"/>
    <SharedWithUsers xmlns="29c6f0b7-0086-4199-bea2-f5a4cbdd7d76">
      <UserInfo>
        <DisplayName/>
        <AccountId xsi:nil="true"/>
        <AccountType/>
      </UserInfo>
    </SharedWithUsers>
    <lcf76f155ced4ddcb4097134ff3c332f xmlns="8ca24b4b-d621-483c-aadd-0f49e51f3793">
      <Terms xmlns="http://schemas.microsoft.com/office/infopath/2007/PartnerControls"/>
    </lcf76f155ced4ddcb4097134ff3c332f>
    <TaxCatchAll xmlns="29c6f0b7-0086-4199-bea2-f5a4cbdd7d76" xsi:nil="true"/>
  </documentManagement>
</p:properties>
</file>

<file path=customXml/itemProps1.xml><?xml version="1.0" encoding="utf-8"?>
<ds:datastoreItem xmlns:ds="http://schemas.openxmlformats.org/officeDocument/2006/customXml" ds:itemID="{AAFD0EDA-4F87-44D3-A1B2-F64DEF5FE5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C646E0-E982-4F83-8CFA-120A3547F3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c6f0b7-0086-4199-bea2-f5a4cbdd7d76"/>
    <ds:schemaRef ds:uri="8ca24b4b-d621-483c-aadd-0f49e51f37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E2F03D-D223-4F68-96C3-EA3EE118E3FA}">
  <ds:schemaRefs>
    <ds:schemaRef ds:uri="http://schemas.microsoft.com/office/2006/metadata/properties"/>
    <ds:schemaRef ds:uri="http://schemas.microsoft.com/office/infopath/2007/PartnerControls"/>
    <ds:schemaRef ds:uri="8ca24b4b-d621-483c-aadd-0f49e51f3793"/>
    <ds:schemaRef ds:uri="29c6f0b7-0086-4199-bea2-f5a4cbdd7d7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1286</Words>
  <Application>Microsoft Office PowerPoint</Application>
  <PresentationFormat>Grand écran</PresentationFormat>
  <Paragraphs>161</Paragraphs>
  <Slides>16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18" baseType="lpstr">
      <vt:lpstr>Office Theme</vt:lpstr>
      <vt:lpstr>U4E Theme - Master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Saikiran Kasamsetty</dc:creator>
  <cp:lastModifiedBy>Rocio Soledad Garcia</cp:lastModifiedBy>
  <cp:revision>39</cp:revision>
  <dcterms:created xsi:type="dcterms:W3CDTF">2024-01-30T11:46:45Z</dcterms:created>
  <dcterms:modified xsi:type="dcterms:W3CDTF">2024-11-01T13:45:28Z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ProgID">
    <vt:lpwstr/>
  </property>
  <property fmtid="{D5CDD505-2E9C-101B-9397-08002B2CF9AE}" pid="3" name="MediaServiceImageTags">
    <vt:lpwstr/>
  </property>
  <property fmtid="{D5CDD505-2E9C-101B-9397-08002B2CF9AE}" pid="4" name="ContentTypeId">
    <vt:lpwstr>0x010100929C51E51225AC4FB087838D8488B384</vt:lpwstr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