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85" r:id="rId3"/>
    <p:sldMasterId id="2147483688" r:id="rId4"/>
    <p:sldMasterId id="2147483693" r:id="rId5"/>
    <p:sldMasterId id="2147483697" r:id="rId6"/>
  </p:sldMasterIdLst>
  <p:notesMasterIdLst>
    <p:notesMasterId r:id="rId21"/>
  </p:notesMasterIdLst>
  <p:handoutMasterIdLst>
    <p:handoutMasterId r:id="rId22"/>
  </p:handoutMasterIdLst>
  <p:sldIdLst>
    <p:sldId id="389" r:id="rId7"/>
    <p:sldId id="3491" r:id="rId8"/>
    <p:sldId id="578" r:id="rId9"/>
    <p:sldId id="422" r:id="rId10"/>
    <p:sldId id="3481" r:id="rId11"/>
    <p:sldId id="3493" r:id="rId12"/>
    <p:sldId id="889" r:id="rId13"/>
    <p:sldId id="3495" r:id="rId14"/>
    <p:sldId id="3486" r:id="rId15"/>
    <p:sldId id="3509" r:id="rId16"/>
    <p:sldId id="3508" r:id="rId17"/>
    <p:sldId id="3498" r:id="rId18"/>
    <p:sldId id="3499" r:id="rId19"/>
    <p:sldId id="388" r:id="rId20"/>
  </p:sldIdLst>
  <p:sldSz cx="12192000" cy="6858000"/>
  <p:notesSz cx="6888163" cy="10018713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is-Bakan Yardımcısı Dr. Çetin Ali DÖNMEZ" initials="OYDÇAD" lastIdx="1" clrIdx="0">
    <p:extLst>
      <p:ext uri="{19B8F6BF-5375-455C-9EA6-DF929625EA0E}">
        <p15:presenceInfo xmlns:p15="http://schemas.microsoft.com/office/powerpoint/2012/main" userId="S-1-5-21-824457570-587693687-1848903544-87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4A2"/>
    <a:srgbClr val="016439"/>
    <a:srgbClr val="B2C92C"/>
    <a:srgbClr val="0F8D78"/>
    <a:srgbClr val="B3C73C"/>
    <a:srgbClr val="B3C73B"/>
    <a:srgbClr val="00945C"/>
    <a:srgbClr val="542809"/>
    <a:srgbClr val="007559"/>
    <a:srgbClr val="CE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0" autoAdjust="0"/>
    <p:restoredTop sz="95268" autoAdjust="0"/>
  </p:normalViewPr>
  <p:slideViewPr>
    <p:cSldViewPr snapToGrid="0">
      <p:cViewPr varScale="1">
        <p:scale>
          <a:sx n="60" d="100"/>
          <a:sy n="60" d="100"/>
        </p:scale>
        <p:origin x="6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TOR%20ENVANTER&#304;%20&#199;ALI&#350;MASI\MOTOR%20ENVANTER&#304;%20&#199;ALI&#350;MASI\ENVANTER%20&#199;ALI&#350;MASI%20ANAL&#304;Z&#304;\AC%20MOTOR%20ENVANTER&#304;(analiz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VERİM!$P$2</c:f>
              <c:strCache>
                <c:ptCount val="1"/>
                <c:pt idx="0">
                  <c:v>IE 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VERİM!$I$3:$I$12</c:f>
              <c:strCache>
                <c:ptCount val="10"/>
                <c:pt idx="0">
                  <c:v>7,5~11</c:v>
                </c:pt>
                <c:pt idx="1">
                  <c:v>11~22</c:v>
                </c:pt>
                <c:pt idx="2">
                  <c:v>22~37</c:v>
                </c:pt>
                <c:pt idx="3">
                  <c:v>37~55</c:v>
                </c:pt>
                <c:pt idx="4">
                  <c:v>55~75</c:v>
                </c:pt>
                <c:pt idx="5">
                  <c:v>75~90</c:v>
                </c:pt>
                <c:pt idx="6">
                  <c:v>90~132</c:v>
                </c:pt>
                <c:pt idx="7">
                  <c:v>132~200</c:v>
                </c:pt>
                <c:pt idx="8">
                  <c:v>200~400</c:v>
                </c:pt>
                <c:pt idx="9">
                  <c:v>+400</c:v>
                </c:pt>
              </c:strCache>
            </c:strRef>
          </c:cat>
          <c:val>
            <c:numRef>
              <c:f>VERİM!$P$3:$P$12</c:f>
              <c:numCache>
                <c:formatCode>0.0</c:formatCode>
                <c:ptCount val="10"/>
                <c:pt idx="0">
                  <c:v>6.6104502333985851</c:v>
                </c:pt>
                <c:pt idx="1">
                  <c:v>7.642276422764227</c:v>
                </c:pt>
                <c:pt idx="2">
                  <c:v>8.3487483043531867</c:v>
                </c:pt>
                <c:pt idx="3">
                  <c:v>6.0914760914760917</c:v>
                </c:pt>
                <c:pt idx="4">
                  <c:v>5.4536906440996704</c:v>
                </c:pt>
                <c:pt idx="5">
                  <c:v>5.7917436845348123</c:v>
                </c:pt>
                <c:pt idx="6">
                  <c:v>5.4670912951167727</c:v>
                </c:pt>
                <c:pt idx="7">
                  <c:v>3.8875103391232422</c:v>
                </c:pt>
                <c:pt idx="8">
                  <c:v>5.3348467650397273</c:v>
                </c:pt>
                <c:pt idx="9">
                  <c:v>7.7075098814229248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D-4702-98D1-FC20774F8C22}"/>
            </c:ext>
          </c:extLst>
        </c:ser>
        <c:ser>
          <c:idx val="1"/>
          <c:order val="1"/>
          <c:tx>
            <c:strRef>
              <c:f>VERİM!$Q$2</c:f>
              <c:strCache>
                <c:ptCount val="1"/>
                <c:pt idx="0">
                  <c:v>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VERİM!$I$3:$I$12</c:f>
              <c:strCache>
                <c:ptCount val="10"/>
                <c:pt idx="0">
                  <c:v>7,5~11</c:v>
                </c:pt>
                <c:pt idx="1">
                  <c:v>11~22</c:v>
                </c:pt>
                <c:pt idx="2">
                  <c:v>22~37</c:v>
                </c:pt>
                <c:pt idx="3">
                  <c:v>37~55</c:v>
                </c:pt>
                <c:pt idx="4">
                  <c:v>55~75</c:v>
                </c:pt>
                <c:pt idx="5">
                  <c:v>75~90</c:v>
                </c:pt>
                <c:pt idx="6">
                  <c:v>90~132</c:v>
                </c:pt>
                <c:pt idx="7">
                  <c:v>132~200</c:v>
                </c:pt>
                <c:pt idx="8">
                  <c:v>200~400</c:v>
                </c:pt>
                <c:pt idx="9">
                  <c:v>+400</c:v>
                </c:pt>
              </c:strCache>
            </c:strRef>
          </c:cat>
          <c:val>
            <c:numRef>
              <c:f>VERİM!$Q$3:$Q$12</c:f>
              <c:numCache>
                <c:formatCode>0.0</c:formatCode>
                <c:ptCount val="10"/>
                <c:pt idx="0">
                  <c:v>68.152386688751704</c:v>
                </c:pt>
                <c:pt idx="1">
                  <c:v>62.711775504851822</c:v>
                </c:pt>
                <c:pt idx="2">
                  <c:v>62.967073621901591</c:v>
                </c:pt>
                <c:pt idx="3">
                  <c:v>66.71517671517671</c:v>
                </c:pt>
                <c:pt idx="4">
                  <c:v>66.76069581570286</c:v>
                </c:pt>
                <c:pt idx="5">
                  <c:v>59.334565619223653</c:v>
                </c:pt>
                <c:pt idx="6">
                  <c:v>67.409766454352436</c:v>
                </c:pt>
                <c:pt idx="7">
                  <c:v>57.650951199338294</c:v>
                </c:pt>
                <c:pt idx="8">
                  <c:v>58.229284903518732</c:v>
                </c:pt>
                <c:pt idx="9">
                  <c:v>62.450592885375485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D-4702-98D1-FC20774F8C22}"/>
            </c:ext>
          </c:extLst>
        </c:ser>
        <c:ser>
          <c:idx val="2"/>
          <c:order val="2"/>
          <c:tx>
            <c:strRef>
              <c:f>VERİM!$R$2</c:f>
              <c:strCache>
                <c:ptCount val="1"/>
                <c:pt idx="0">
                  <c:v>IE 2</c:v>
                </c:pt>
              </c:strCache>
            </c:strRef>
          </c:tx>
          <c:spPr>
            <a:solidFill>
              <a:srgbClr val="E9C46A"/>
            </a:solidFill>
          </c:spPr>
          <c:invertIfNegative val="0"/>
          <c:cat>
            <c:strRef>
              <c:f>VERİM!$I$3:$I$12</c:f>
              <c:strCache>
                <c:ptCount val="10"/>
                <c:pt idx="0">
                  <c:v>7,5~11</c:v>
                </c:pt>
                <c:pt idx="1">
                  <c:v>11~22</c:v>
                </c:pt>
                <c:pt idx="2">
                  <c:v>22~37</c:v>
                </c:pt>
                <c:pt idx="3">
                  <c:v>37~55</c:v>
                </c:pt>
                <c:pt idx="4">
                  <c:v>55~75</c:v>
                </c:pt>
                <c:pt idx="5">
                  <c:v>75~90</c:v>
                </c:pt>
                <c:pt idx="6">
                  <c:v>90~132</c:v>
                </c:pt>
                <c:pt idx="7">
                  <c:v>132~200</c:v>
                </c:pt>
                <c:pt idx="8">
                  <c:v>200~400</c:v>
                </c:pt>
                <c:pt idx="9">
                  <c:v>+400</c:v>
                </c:pt>
              </c:strCache>
            </c:strRef>
          </c:cat>
          <c:val>
            <c:numRef>
              <c:f>VERİM!$R$3:$R$12</c:f>
              <c:numCache>
                <c:formatCode>0.0</c:formatCode>
                <c:ptCount val="10"/>
                <c:pt idx="0">
                  <c:v>24.664960096371029</c:v>
                </c:pt>
                <c:pt idx="1">
                  <c:v>28.581169682664569</c:v>
                </c:pt>
                <c:pt idx="2">
                  <c:v>27.364656554445677</c:v>
                </c:pt>
                <c:pt idx="3">
                  <c:v>26.340956340956339</c:v>
                </c:pt>
                <c:pt idx="4">
                  <c:v>24.823695345557123</c:v>
                </c:pt>
                <c:pt idx="5">
                  <c:v>32.717190388170053</c:v>
                </c:pt>
                <c:pt idx="6">
                  <c:v>25.371549893842886</c:v>
                </c:pt>
                <c:pt idx="7">
                  <c:v>36.062861869313487</c:v>
                </c:pt>
                <c:pt idx="8">
                  <c:v>33.144154370034052</c:v>
                </c:pt>
                <c:pt idx="9">
                  <c:v>29.644268774703558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D-4702-98D1-FC20774F8C22}"/>
            </c:ext>
          </c:extLst>
        </c:ser>
        <c:ser>
          <c:idx val="3"/>
          <c:order val="3"/>
          <c:tx>
            <c:strRef>
              <c:f>VERİM!$S$2</c:f>
              <c:strCache>
                <c:ptCount val="1"/>
                <c:pt idx="0">
                  <c:v>IE 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VERİM!$I$3:$I$12</c:f>
              <c:strCache>
                <c:ptCount val="10"/>
                <c:pt idx="0">
                  <c:v>7,5~11</c:v>
                </c:pt>
                <c:pt idx="1">
                  <c:v>11~22</c:v>
                </c:pt>
                <c:pt idx="2">
                  <c:v>22~37</c:v>
                </c:pt>
                <c:pt idx="3">
                  <c:v>37~55</c:v>
                </c:pt>
                <c:pt idx="4">
                  <c:v>55~75</c:v>
                </c:pt>
                <c:pt idx="5">
                  <c:v>75~90</c:v>
                </c:pt>
                <c:pt idx="6">
                  <c:v>90~132</c:v>
                </c:pt>
                <c:pt idx="7">
                  <c:v>132~200</c:v>
                </c:pt>
                <c:pt idx="8">
                  <c:v>200~400</c:v>
                </c:pt>
                <c:pt idx="9">
                  <c:v>+400</c:v>
                </c:pt>
              </c:strCache>
            </c:strRef>
          </c:cat>
          <c:val>
            <c:numRef>
              <c:f>VERİM!$S$3:$S$12</c:f>
              <c:numCache>
                <c:formatCode>0.0</c:formatCode>
                <c:ptCount val="10"/>
                <c:pt idx="0">
                  <c:v>0.57220298147869297</c:v>
                </c:pt>
                <c:pt idx="1">
                  <c:v>1.0595331759769211</c:v>
                </c:pt>
                <c:pt idx="2">
                  <c:v>1.2701936120360093</c:v>
                </c:pt>
                <c:pt idx="3">
                  <c:v>0.83160083160083165</c:v>
                </c:pt>
                <c:pt idx="4">
                  <c:v>2.9619181946403383</c:v>
                </c:pt>
                <c:pt idx="5">
                  <c:v>2.0948860135551448</c:v>
                </c:pt>
                <c:pt idx="6">
                  <c:v>1.4331210191082804</c:v>
                </c:pt>
                <c:pt idx="7">
                  <c:v>2.2332506203473943</c:v>
                </c:pt>
                <c:pt idx="8">
                  <c:v>2.7241770715096481</c:v>
                </c:pt>
                <c:pt idx="9">
                  <c:v>0.19762845849802371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1D-4702-98D1-FC20774F8C22}"/>
            </c:ext>
          </c:extLst>
        </c:ser>
        <c:ser>
          <c:idx val="4"/>
          <c:order val="4"/>
          <c:tx>
            <c:strRef>
              <c:f>VERİM!$T$2</c:f>
              <c:strCache>
                <c:ptCount val="1"/>
                <c:pt idx="0">
                  <c:v>IE 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VERİM!$I$3:$I$12</c:f>
              <c:strCache>
                <c:ptCount val="10"/>
                <c:pt idx="0">
                  <c:v>7,5~11</c:v>
                </c:pt>
                <c:pt idx="1">
                  <c:v>11~22</c:v>
                </c:pt>
                <c:pt idx="2">
                  <c:v>22~37</c:v>
                </c:pt>
                <c:pt idx="3">
                  <c:v>37~55</c:v>
                </c:pt>
                <c:pt idx="4">
                  <c:v>55~75</c:v>
                </c:pt>
                <c:pt idx="5">
                  <c:v>75~90</c:v>
                </c:pt>
                <c:pt idx="6">
                  <c:v>90~132</c:v>
                </c:pt>
                <c:pt idx="7">
                  <c:v>132~200</c:v>
                </c:pt>
                <c:pt idx="8">
                  <c:v>200~400</c:v>
                </c:pt>
                <c:pt idx="9">
                  <c:v>+400</c:v>
                </c:pt>
              </c:strCache>
            </c:strRef>
          </c:cat>
          <c:val>
            <c:numRef>
              <c:f>VERİM!$T$3:$T$12</c:f>
              <c:numCache>
                <c:formatCode>0.000</c:formatCode>
                <c:ptCount val="10"/>
                <c:pt idx="0" formatCode="0.0">
                  <c:v>0</c:v>
                </c:pt>
                <c:pt idx="1">
                  <c:v>5.2452137424600052E-3</c:v>
                </c:pt>
                <c:pt idx="2" formatCode="0.00">
                  <c:v>4.9327907263534351E-2</c:v>
                </c:pt>
                <c:pt idx="3" formatCode="0.00">
                  <c:v>2.0790020790020791E-2</c:v>
                </c:pt>
                <c:pt idx="4" formatCode="0">
                  <c:v>0</c:v>
                </c:pt>
                <c:pt idx="5" formatCode="0.00">
                  <c:v>6.1614294516327793E-2</c:v>
                </c:pt>
                <c:pt idx="6" formatCode="0.00">
                  <c:v>0.31847133757961787</c:v>
                </c:pt>
                <c:pt idx="7" formatCode="0.00">
                  <c:v>0.16542597187758479</c:v>
                </c:pt>
                <c:pt idx="8" formatCode="0.00">
                  <c:v>0.56753688989784334</c:v>
                </c:pt>
                <c:pt idx="9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1D-4702-98D1-FC20774F8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3958656"/>
        <c:axId val="212714048"/>
      </c:barChart>
      <c:catAx>
        <c:axId val="21395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tr-TR" sz="1000" dirty="0" err="1"/>
                  <a:t>Power</a:t>
                </a:r>
                <a:r>
                  <a:rPr lang="tr-TR" sz="1000" baseline="0" dirty="0"/>
                  <a:t> </a:t>
                </a:r>
                <a:r>
                  <a:rPr lang="tr-TR" sz="1000" baseline="0" dirty="0" err="1"/>
                  <a:t>ranges</a:t>
                </a:r>
                <a:r>
                  <a:rPr lang="tr-TR" sz="1000" baseline="0" dirty="0"/>
                  <a:t>  </a:t>
                </a:r>
                <a:r>
                  <a:rPr lang="tr-TR" sz="1000" dirty="0"/>
                  <a:t>(kW)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212714048"/>
        <c:crosses val="autoZero"/>
        <c:auto val="1"/>
        <c:lblAlgn val="ctr"/>
        <c:lblOffset val="100"/>
        <c:noMultiLvlLbl val="0"/>
      </c:catAx>
      <c:valAx>
        <c:axId val="212714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tr-TR" sz="1200" dirty="0"/>
                  <a:t>Motor</a:t>
                </a:r>
                <a:r>
                  <a:rPr lang="tr-TR" sz="1200" baseline="0" dirty="0"/>
                  <a:t> </a:t>
                </a:r>
                <a:r>
                  <a:rPr lang="tr-TR" sz="1200" baseline="0" dirty="0" err="1"/>
                  <a:t>rates</a:t>
                </a:r>
                <a:r>
                  <a:rPr lang="tr-TR" sz="1200" baseline="0" dirty="0"/>
                  <a:t>  %</a:t>
                </a:r>
                <a:endParaRPr lang="tr-TR" sz="1200" dirty="0"/>
              </a:p>
            </c:rich>
          </c:tx>
          <c:layout>
            <c:manualLayout>
              <c:xMode val="edge"/>
              <c:yMode val="edge"/>
              <c:x val="3.6427108235186134E-2"/>
              <c:y val="0.27250924730183634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2139586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tr-TR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39-4D9B-B98A-F89344821F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A39-4D9B-B98A-F89344821F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A39-4D9B-B98A-F89344821F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A39-4D9B-B98A-F89344821FC5}"/>
              </c:ext>
            </c:extLst>
          </c:dPt>
          <c:dLbls>
            <c:dLbl>
              <c:idx val="0"/>
              <c:layout>
                <c:manualLayout>
                  <c:x val="-3.4722222222222224E-2"/>
                  <c:y val="-0.1626984126984127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MyradPro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A39-4D9B-B98A-F89344821FC5}"/>
                </c:ext>
              </c:extLst>
            </c:dLbl>
            <c:dLbl>
              <c:idx val="1"/>
              <c:layout>
                <c:manualLayout>
                  <c:x val="0.26278711212314265"/>
                  <c:y val="7.9413143125305913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MyradPro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A39-4D9B-B98A-F89344821FC5}"/>
                </c:ext>
              </c:extLst>
            </c:dLbl>
            <c:dLbl>
              <c:idx val="2"/>
              <c:layout>
                <c:manualLayout>
                  <c:x val="-2.7777777777777783E-2"/>
                  <c:y val="-8.730158730158732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MyradPro"/>
                        <a:ea typeface="+mn-ea"/>
                        <a:cs typeface="+mn-cs"/>
                      </a:defRPr>
                    </a:pPr>
                    <a:fld id="{D0CFC3C9-6FE2-4F16-BBDD-ED99A2282212}" type="CATEGORYNAME">
                      <a:rPr lang="en-US" smtClean="0"/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adPro"/>
                        </a:defRPr>
                      </a:pPr>
                      <a:t>[KATEGORİ ADI]</a:t>
                    </a:fld>
                    <a:r>
                      <a:rPr lang="en-US" baseline="0" dirty="0"/>
                      <a:t>; </a:t>
                    </a:r>
                    <a:fld id="{DFD6C6DF-365E-48BF-A7CF-9B51AFF3FABA}" type="VALUE">
                      <a:rPr lang="en-US" baseline="0"/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adPro"/>
                        </a:defRPr>
                      </a:pPr>
                      <a:t>[DEĞER]</a:t>
                    </a:fld>
                    <a:r>
                      <a:rPr lang="en-US" baseline="0" dirty="0"/>
                      <a:t>; </a:t>
                    </a:r>
                    <a:fld id="{2DFD7060-2207-4BBC-B1E8-A95A6C9640FD}" type="PERCENTAGE">
                      <a:rPr lang="en-US" baseline="0"/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yradPro"/>
                        </a:defRPr>
                      </a:pPr>
                      <a:t>[YÜZDE]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MyradPro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39-4D9B-B98A-F89344821FC5}"/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MyradPro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A39-4D9B-B98A-F89344821FC5}"/>
                </c:ext>
              </c:extLst>
            </c:dLbl>
            <c:spPr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MyradPro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Sayfa1!$A$2:$A$5</c:f>
              <c:strCache>
                <c:ptCount val="3"/>
                <c:pt idx="0">
                  <c:v>SME Contribution</c:v>
                </c:pt>
                <c:pt idx="1">
                  <c:v>TEVMOT Contribution</c:v>
                </c:pt>
                <c:pt idx="2">
                  <c:v>KOSGEB Contribution</c:v>
                </c:pt>
              </c:strCache>
            </c:strRef>
          </c:cat>
          <c:val>
            <c:numRef>
              <c:f>Sayfa1!$B$2:$B$5</c:f>
              <c:numCache>
                <c:formatCode>[$$-409]#,##0</c:formatCode>
                <c:ptCount val="4"/>
                <c:pt idx="0">
                  <c:v>133000</c:v>
                </c:pt>
                <c:pt idx="1">
                  <c:v>102000</c:v>
                </c:pt>
                <c:pt idx="2">
                  <c:v>102000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39-4D9B-B98A-F89344821FC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7E1FD-B56C-425D-B354-DCE97B0D1A1A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E00D0AE-242D-478E-B7B6-36E17A2C88E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Displacement of existing </a:t>
          </a:r>
          <a:r>
            <a:rPr lang="tr-TR" dirty="0" err="1">
              <a:solidFill>
                <a:schemeClr val="tx1">
                  <a:lumMod val="65000"/>
                  <a:lumOff val="35000"/>
                </a:schemeClr>
              </a:solidFill>
            </a:rPr>
            <a:t>low</a:t>
          </a:r>
          <a:r>
            <a:rPr lang="tr-TR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efficient motors with efficient ones in SMEs</a:t>
          </a:r>
        </a:p>
      </dgm:t>
    </dgm:pt>
    <dgm:pt modelId="{ED152B01-D511-4E9D-BBE5-CE1AC9D8C95C}" type="parTrans" cxnId="{C00354F7-3215-4926-B079-FACFDEB0E84F}">
      <dgm:prSet/>
      <dgm:spPr/>
      <dgm:t>
        <a:bodyPr/>
        <a:lstStyle/>
        <a:p>
          <a:endParaRPr lang="en-GB"/>
        </a:p>
      </dgm:t>
    </dgm:pt>
    <dgm:pt modelId="{FAEB84B0-B417-4200-8ED9-C189D3FFA319}" type="sibTrans" cxnId="{C00354F7-3215-4926-B079-FACFDEB0E84F}">
      <dgm:prSet/>
      <dgm:spPr/>
      <dgm:t>
        <a:bodyPr/>
        <a:lstStyle/>
        <a:p>
          <a:endParaRPr lang="en-GB"/>
        </a:p>
      </dgm:t>
    </dgm:pt>
    <dgm:pt modelId="{C4B3680F-338A-4E1F-A946-5362DC631B5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Maintaining new efficient motors’ penetration into the market</a:t>
          </a:r>
        </a:p>
      </dgm:t>
    </dgm:pt>
    <dgm:pt modelId="{C15570D9-DA47-453B-97DD-0943E0CD8C40}" type="parTrans" cxnId="{9F826D46-EBEA-41CC-AE6E-CFF840F9E214}">
      <dgm:prSet/>
      <dgm:spPr/>
      <dgm:t>
        <a:bodyPr/>
        <a:lstStyle/>
        <a:p>
          <a:endParaRPr lang="en-GB"/>
        </a:p>
      </dgm:t>
    </dgm:pt>
    <dgm:pt modelId="{09435B1C-7755-4F1B-9447-AFA8D5702DC1}" type="sibTrans" cxnId="{9F826D46-EBEA-41CC-AE6E-CFF840F9E214}">
      <dgm:prSet/>
      <dgm:spPr/>
      <dgm:t>
        <a:bodyPr/>
        <a:lstStyle/>
        <a:p>
          <a:endParaRPr lang="en-GB"/>
        </a:p>
      </dgm:t>
    </dgm:pt>
    <dgm:pt modelId="{7119F7D2-7528-42BF-92FE-972045CCF6D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GB" sz="1800" dirty="0"/>
            <a:t>     </a:t>
          </a:r>
          <a:r>
            <a:rPr lang="tr-TR" sz="1800" dirty="0"/>
            <a:t>      </a:t>
          </a:r>
          <a:r>
            <a:rPr lang="en-GB" sz="1600" dirty="0">
              <a:solidFill>
                <a:schemeClr val="tx1">
                  <a:lumMod val="65000"/>
                  <a:lumOff val="35000"/>
                </a:schemeClr>
              </a:solidFill>
            </a:rPr>
            <a:t>Local           Import</a:t>
          </a:r>
        </a:p>
      </dgm:t>
    </dgm:pt>
    <dgm:pt modelId="{997BAC37-F1D2-45B9-B4B5-6E7CBE884EC0}" type="parTrans" cxnId="{2DA644A4-DF23-45E5-A119-DF8CB18DA53C}">
      <dgm:prSet/>
      <dgm:spPr/>
      <dgm:t>
        <a:bodyPr/>
        <a:lstStyle/>
        <a:p>
          <a:endParaRPr lang="en-GB"/>
        </a:p>
      </dgm:t>
    </dgm:pt>
    <dgm:pt modelId="{C47A64FA-79F0-4F2A-9D6D-8A9D7683290B}" type="sibTrans" cxnId="{2DA644A4-DF23-45E5-A119-DF8CB18DA53C}">
      <dgm:prSet/>
      <dgm:spPr/>
      <dgm:t>
        <a:bodyPr/>
        <a:lstStyle/>
        <a:p>
          <a:endParaRPr lang="en-GB"/>
        </a:p>
      </dgm:t>
    </dgm:pt>
    <dgm:pt modelId="{21F218D7-5A2B-4D00-A223-2C6E2D072922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800" dirty="0"/>
        </a:p>
      </dgm:t>
    </dgm:pt>
    <dgm:pt modelId="{73CF0224-7055-4B33-93F3-7B6BF20D558A}" type="parTrans" cxnId="{7927F58C-A376-4A5C-AA8B-913BAB8C3FD6}">
      <dgm:prSet/>
      <dgm:spPr/>
      <dgm:t>
        <a:bodyPr/>
        <a:lstStyle/>
        <a:p>
          <a:endParaRPr lang="en-GB"/>
        </a:p>
      </dgm:t>
    </dgm:pt>
    <dgm:pt modelId="{45705CC7-58B6-4974-868B-DCDF5DF2F9D0}" type="sibTrans" cxnId="{7927F58C-A376-4A5C-AA8B-913BAB8C3FD6}">
      <dgm:prSet/>
      <dgm:spPr/>
      <dgm:t>
        <a:bodyPr/>
        <a:lstStyle/>
        <a:p>
          <a:endParaRPr lang="en-GB"/>
        </a:p>
      </dgm:t>
    </dgm:pt>
    <dgm:pt modelId="{6B8CE023-1F1B-4859-BE31-496F996C95BE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800" dirty="0"/>
        </a:p>
      </dgm:t>
    </dgm:pt>
    <dgm:pt modelId="{E84FA50B-9D39-44A1-A3FD-194AB23A1D6C}" type="parTrans" cxnId="{F42E7B63-0E11-4666-8981-0D64DAF493B3}">
      <dgm:prSet/>
      <dgm:spPr/>
      <dgm:t>
        <a:bodyPr/>
        <a:lstStyle/>
        <a:p>
          <a:endParaRPr lang="en-GB"/>
        </a:p>
      </dgm:t>
    </dgm:pt>
    <dgm:pt modelId="{B66FF505-D16A-4F18-9450-7ECFCA60C377}" type="sibTrans" cxnId="{F42E7B63-0E11-4666-8981-0D64DAF493B3}">
      <dgm:prSet/>
      <dgm:spPr/>
      <dgm:t>
        <a:bodyPr/>
        <a:lstStyle/>
        <a:p>
          <a:endParaRPr lang="en-GB"/>
        </a:p>
      </dgm:t>
    </dgm:pt>
    <dgm:pt modelId="{AA3D4D6C-67BC-42B4-8F4E-9C6632B7A88E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800" dirty="0"/>
        </a:p>
      </dgm:t>
    </dgm:pt>
    <dgm:pt modelId="{B56F7854-2A42-4B44-9404-EA824084CAF1}" type="parTrans" cxnId="{C933153A-B949-4408-9C6B-2CE912B18FCC}">
      <dgm:prSet/>
      <dgm:spPr/>
      <dgm:t>
        <a:bodyPr/>
        <a:lstStyle/>
        <a:p>
          <a:endParaRPr lang="en-GB"/>
        </a:p>
      </dgm:t>
    </dgm:pt>
    <dgm:pt modelId="{F35A03B4-4201-4235-89CC-2959EFB12318}" type="sibTrans" cxnId="{C933153A-B949-4408-9C6B-2CE912B18FCC}">
      <dgm:prSet/>
      <dgm:spPr/>
      <dgm:t>
        <a:bodyPr/>
        <a:lstStyle/>
        <a:p>
          <a:endParaRPr lang="en-GB"/>
        </a:p>
      </dgm:t>
    </dgm:pt>
    <dgm:pt modelId="{D592A255-C6F4-4B5A-891B-B6755CBDF450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GB" sz="1800" dirty="0"/>
            <a:t>   </a:t>
          </a:r>
          <a:r>
            <a:rPr lang="en-GB" sz="1400" dirty="0">
              <a:solidFill>
                <a:schemeClr val="tx1">
                  <a:lumMod val="65000"/>
                  <a:lumOff val="35000"/>
                </a:schemeClr>
              </a:solidFill>
            </a:rPr>
            <a:t>Start to exchange</a:t>
          </a:r>
        </a:p>
      </dgm:t>
    </dgm:pt>
    <dgm:pt modelId="{2856B685-9A9F-4961-A9E7-77029C89CD3C}" type="parTrans" cxnId="{A8E840F0-B184-4C48-89B5-3C88160DA921}">
      <dgm:prSet/>
      <dgm:spPr/>
      <dgm:t>
        <a:bodyPr/>
        <a:lstStyle/>
        <a:p>
          <a:endParaRPr lang="en-GB"/>
        </a:p>
      </dgm:t>
    </dgm:pt>
    <dgm:pt modelId="{B99E1073-0414-4FD8-9E00-89A71C0760C2}" type="sibTrans" cxnId="{A8E840F0-B184-4C48-89B5-3C88160DA921}">
      <dgm:prSet/>
      <dgm:spPr/>
      <dgm:t>
        <a:bodyPr/>
        <a:lstStyle/>
        <a:p>
          <a:endParaRPr lang="en-GB"/>
        </a:p>
      </dgm:t>
    </dgm:pt>
    <dgm:pt modelId="{BD96702C-03A0-4208-B0BD-FF7FD2039B22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800" dirty="0"/>
        </a:p>
      </dgm:t>
    </dgm:pt>
    <dgm:pt modelId="{33056CA7-59F6-4702-B5F2-4D6AA3E4B691}" type="parTrans" cxnId="{A74129E8-DE52-41FF-BF7F-2B4C4DA00EB9}">
      <dgm:prSet/>
      <dgm:spPr/>
      <dgm:t>
        <a:bodyPr/>
        <a:lstStyle/>
        <a:p>
          <a:endParaRPr lang="en-GB"/>
        </a:p>
      </dgm:t>
    </dgm:pt>
    <dgm:pt modelId="{453A5A72-0268-4F88-98D9-AA35F8C093E2}" type="sibTrans" cxnId="{A74129E8-DE52-41FF-BF7F-2B4C4DA00EB9}">
      <dgm:prSet/>
      <dgm:spPr/>
      <dgm:t>
        <a:bodyPr/>
        <a:lstStyle/>
        <a:p>
          <a:endParaRPr lang="en-GB"/>
        </a:p>
      </dgm:t>
    </dgm:pt>
    <dgm:pt modelId="{723E5F87-F5AF-494B-8A94-0BF52B38C00B}" type="pres">
      <dgm:prSet presAssocID="{6A07E1FD-B56C-425D-B354-DCE97B0D1A1A}" presName="Name0" presStyleCnt="0">
        <dgm:presLayoutVars>
          <dgm:dir/>
          <dgm:animLvl val="lvl"/>
          <dgm:resizeHandles/>
        </dgm:presLayoutVars>
      </dgm:prSet>
      <dgm:spPr/>
    </dgm:pt>
    <dgm:pt modelId="{D16A0719-5763-46D5-AEB3-1C630EAC3AE7}" type="pres">
      <dgm:prSet presAssocID="{AE00D0AE-242D-478E-B7B6-36E17A2C88E6}" presName="linNode" presStyleCnt="0"/>
      <dgm:spPr/>
    </dgm:pt>
    <dgm:pt modelId="{7C529F3D-36E7-4CDE-A2D5-EFD6EDFF8ECE}" type="pres">
      <dgm:prSet presAssocID="{AE00D0AE-242D-478E-B7B6-36E17A2C88E6}" presName="parentShp" presStyleLbl="node1" presStyleIdx="0" presStyleCnt="2">
        <dgm:presLayoutVars>
          <dgm:bulletEnabled val="1"/>
        </dgm:presLayoutVars>
      </dgm:prSet>
      <dgm:spPr/>
    </dgm:pt>
    <dgm:pt modelId="{FBDFAE9F-303A-47F1-9388-CA9338AC33F6}" type="pres">
      <dgm:prSet presAssocID="{AE00D0AE-242D-478E-B7B6-36E17A2C88E6}" presName="childShp" presStyleLbl="bgAccFollowNode1" presStyleIdx="0" presStyleCnt="2" custScaleX="162994">
        <dgm:presLayoutVars>
          <dgm:bulletEnabled val="1"/>
        </dgm:presLayoutVars>
      </dgm:prSet>
      <dgm:spPr/>
    </dgm:pt>
    <dgm:pt modelId="{EC612766-A2BA-41B1-A225-D24A74374270}" type="pres">
      <dgm:prSet presAssocID="{FAEB84B0-B417-4200-8ED9-C189D3FFA319}" presName="spacing" presStyleCnt="0"/>
      <dgm:spPr/>
    </dgm:pt>
    <dgm:pt modelId="{E7DAC14F-F35B-47F7-87FD-E22BAA16A064}" type="pres">
      <dgm:prSet presAssocID="{C4B3680F-338A-4E1F-A946-5362DC631B5D}" presName="linNode" presStyleCnt="0"/>
      <dgm:spPr/>
    </dgm:pt>
    <dgm:pt modelId="{51EE2DD6-8FB8-4154-901C-D4C8723836DC}" type="pres">
      <dgm:prSet presAssocID="{C4B3680F-338A-4E1F-A946-5362DC631B5D}" presName="parentShp" presStyleLbl="node1" presStyleIdx="1" presStyleCnt="2">
        <dgm:presLayoutVars>
          <dgm:bulletEnabled val="1"/>
        </dgm:presLayoutVars>
      </dgm:prSet>
      <dgm:spPr/>
    </dgm:pt>
    <dgm:pt modelId="{2A009A94-7058-4320-BA38-4C99517FDB5B}" type="pres">
      <dgm:prSet presAssocID="{C4B3680F-338A-4E1F-A946-5362DC631B5D}" presName="childShp" presStyleLbl="bgAccFollowNode1" presStyleIdx="1" presStyleCnt="2" custScaleX="171402">
        <dgm:presLayoutVars>
          <dgm:bulletEnabled val="1"/>
        </dgm:presLayoutVars>
      </dgm:prSet>
      <dgm:spPr/>
    </dgm:pt>
  </dgm:ptLst>
  <dgm:cxnLst>
    <dgm:cxn modelId="{004BBF02-F1CD-430F-8F0C-50AD724FCF98}" type="presOf" srcId="{AA3D4D6C-67BC-42B4-8F4E-9C6632B7A88E}" destId="{2A009A94-7058-4320-BA38-4C99517FDB5B}" srcOrd="0" destOrd="1" presId="urn:microsoft.com/office/officeart/2005/8/layout/vList6"/>
    <dgm:cxn modelId="{CB5D7D23-B25B-402C-9B5A-2340C5647E74}" type="presOf" srcId="{21F218D7-5A2B-4D00-A223-2C6E2D072922}" destId="{FBDFAE9F-303A-47F1-9388-CA9338AC33F6}" srcOrd="0" destOrd="0" presId="urn:microsoft.com/office/officeart/2005/8/layout/vList6"/>
    <dgm:cxn modelId="{C933153A-B949-4408-9C6B-2CE912B18FCC}" srcId="{C4B3680F-338A-4E1F-A946-5362DC631B5D}" destId="{AA3D4D6C-67BC-42B4-8F4E-9C6632B7A88E}" srcOrd="1" destOrd="0" parTransId="{B56F7854-2A42-4B44-9404-EA824084CAF1}" sibTransId="{F35A03B4-4201-4235-89CC-2959EFB12318}"/>
    <dgm:cxn modelId="{FDA8B73C-BD0A-4D4B-9533-3BFE6B8A72FE}" type="presOf" srcId="{6A07E1FD-B56C-425D-B354-DCE97B0D1A1A}" destId="{723E5F87-F5AF-494B-8A94-0BF52B38C00B}" srcOrd="0" destOrd="0" presId="urn:microsoft.com/office/officeart/2005/8/layout/vList6"/>
    <dgm:cxn modelId="{F42E7B63-0E11-4666-8981-0D64DAF493B3}" srcId="{C4B3680F-338A-4E1F-A946-5362DC631B5D}" destId="{6B8CE023-1F1B-4859-BE31-496F996C95BE}" srcOrd="0" destOrd="0" parTransId="{E84FA50B-9D39-44A1-A3FD-194AB23A1D6C}" sibTransId="{B66FF505-D16A-4F18-9450-7ECFCA60C377}"/>
    <dgm:cxn modelId="{9F826D46-EBEA-41CC-AE6E-CFF840F9E214}" srcId="{6A07E1FD-B56C-425D-B354-DCE97B0D1A1A}" destId="{C4B3680F-338A-4E1F-A946-5362DC631B5D}" srcOrd="1" destOrd="0" parTransId="{C15570D9-DA47-453B-97DD-0943E0CD8C40}" sibTransId="{09435B1C-7755-4F1B-9447-AFA8D5702DC1}"/>
    <dgm:cxn modelId="{A076B37D-34B7-4BE1-84AE-20621E3B6C22}" type="presOf" srcId="{D592A255-C6F4-4B5A-891B-B6755CBDF450}" destId="{FBDFAE9F-303A-47F1-9388-CA9338AC33F6}" srcOrd="0" destOrd="2" presId="urn:microsoft.com/office/officeart/2005/8/layout/vList6"/>
    <dgm:cxn modelId="{B1D8EC81-4052-4E1C-B54F-224B9B48C28C}" type="presOf" srcId="{AE00D0AE-242D-478E-B7B6-36E17A2C88E6}" destId="{7C529F3D-36E7-4CDE-A2D5-EFD6EDFF8ECE}" srcOrd="0" destOrd="0" presId="urn:microsoft.com/office/officeart/2005/8/layout/vList6"/>
    <dgm:cxn modelId="{7927F58C-A376-4A5C-AA8B-913BAB8C3FD6}" srcId="{AE00D0AE-242D-478E-B7B6-36E17A2C88E6}" destId="{21F218D7-5A2B-4D00-A223-2C6E2D072922}" srcOrd="0" destOrd="0" parTransId="{73CF0224-7055-4B33-93F3-7B6BF20D558A}" sibTransId="{45705CC7-58B6-4974-868B-DCDF5DF2F9D0}"/>
    <dgm:cxn modelId="{2DA644A4-DF23-45E5-A119-DF8CB18DA53C}" srcId="{C4B3680F-338A-4E1F-A946-5362DC631B5D}" destId="{7119F7D2-7528-42BF-92FE-972045CCF6DE}" srcOrd="2" destOrd="0" parTransId="{997BAC37-F1D2-45B9-B4B5-6E7CBE884EC0}" sibTransId="{C47A64FA-79F0-4F2A-9D6D-8A9D7683290B}"/>
    <dgm:cxn modelId="{781373B6-1625-47C4-9C28-BB05A3D8F131}" type="presOf" srcId="{6B8CE023-1F1B-4859-BE31-496F996C95BE}" destId="{2A009A94-7058-4320-BA38-4C99517FDB5B}" srcOrd="0" destOrd="0" presId="urn:microsoft.com/office/officeart/2005/8/layout/vList6"/>
    <dgm:cxn modelId="{3B8708DA-2B77-4D90-AC47-CC99DA7E9FA3}" type="presOf" srcId="{7119F7D2-7528-42BF-92FE-972045CCF6DE}" destId="{2A009A94-7058-4320-BA38-4C99517FDB5B}" srcOrd="0" destOrd="2" presId="urn:microsoft.com/office/officeart/2005/8/layout/vList6"/>
    <dgm:cxn modelId="{A74129E8-DE52-41FF-BF7F-2B4C4DA00EB9}" srcId="{AE00D0AE-242D-478E-B7B6-36E17A2C88E6}" destId="{BD96702C-03A0-4208-B0BD-FF7FD2039B22}" srcOrd="1" destOrd="0" parTransId="{33056CA7-59F6-4702-B5F2-4D6AA3E4B691}" sibTransId="{453A5A72-0268-4F88-98D9-AA35F8C093E2}"/>
    <dgm:cxn modelId="{F28A51EA-6C58-48B4-A8E8-749A558358E5}" type="presOf" srcId="{C4B3680F-338A-4E1F-A946-5362DC631B5D}" destId="{51EE2DD6-8FB8-4154-901C-D4C8723836DC}" srcOrd="0" destOrd="0" presId="urn:microsoft.com/office/officeart/2005/8/layout/vList6"/>
    <dgm:cxn modelId="{A8E840F0-B184-4C48-89B5-3C88160DA921}" srcId="{AE00D0AE-242D-478E-B7B6-36E17A2C88E6}" destId="{D592A255-C6F4-4B5A-891B-B6755CBDF450}" srcOrd="2" destOrd="0" parTransId="{2856B685-9A9F-4961-A9E7-77029C89CD3C}" sibTransId="{B99E1073-0414-4FD8-9E00-89A71C0760C2}"/>
    <dgm:cxn modelId="{C00354F7-3215-4926-B079-FACFDEB0E84F}" srcId="{6A07E1FD-B56C-425D-B354-DCE97B0D1A1A}" destId="{AE00D0AE-242D-478E-B7B6-36E17A2C88E6}" srcOrd="0" destOrd="0" parTransId="{ED152B01-D511-4E9D-BBE5-CE1AC9D8C95C}" sibTransId="{FAEB84B0-B417-4200-8ED9-C189D3FFA319}"/>
    <dgm:cxn modelId="{EC7990FF-FC50-4037-B640-4D2ED63F97E0}" type="presOf" srcId="{BD96702C-03A0-4208-B0BD-FF7FD2039B22}" destId="{FBDFAE9F-303A-47F1-9388-CA9338AC33F6}" srcOrd="0" destOrd="1" presId="urn:microsoft.com/office/officeart/2005/8/layout/vList6"/>
    <dgm:cxn modelId="{E3CF9445-435B-41AD-B04B-0AA57109A9AB}" type="presParOf" srcId="{723E5F87-F5AF-494B-8A94-0BF52B38C00B}" destId="{D16A0719-5763-46D5-AEB3-1C630EAC3AE7}" srcOrd="0" destOrd="0" presId="urn:microsoft.com/office/officeart/2005/8/layout/vList6"/>
    <dgm:cxn modelId="{DCACA035-0855-4881-96C6-8AB24DB23AD2}" type="presParOf" srcId="{D16A0719-5763-46D5-AEB3-1C630EAC3AE7}" destId="{7C529F3D-36E7-4CDE-A2D5-EFD6EDFF8ECE}" srcOrd="0" destOrd="0" presId="urn:microsoft.com/office/officeart/2005/8/layout/vList6"/>
    <dgm:cxn modelId="{89ED1761-AEC6-4F75-9092-B0598B9EDD8B}" type="presParOf" srcId="{D16A0719-5763-46D5-AEB3-1C630EAC3AE7}" destId="{FBDFAE9F-303A-47F1-9388-CA9338AC33F6}" srcOrd="1" destOrd="0" presId="urn:microsoft.com/office/officeart/2005/8/layout/vList6"/>
    <dgm:cxn modelId="{FC9B07BA-7A79-48A4-9C3F-A337377F9FB4}" type="presParOf" srcId="{723E5F87-F5AF-494B-8A94-0BF52B38C00B}" destId="{EC612766-A2BA-41B1-A225-D24A74374270}" srcOrd="1" destOrd="0" presId="urn:microsoft.com/office/officeart/2005/8/layout/vList6"/>
    <dgm:cxn modelId="{2D8D9BD6-738C-4623-8B75-4E7604A6329D}" type="presParOf" srcId="{723E5F87-F5AF-494B-8A94-0BF52B38C00B}" destId="{E7DAC14F-F35B-47F7-87FD-E22BAA16A064}" srcOrd="2" destOrd="0" presId="urn:microsoft.com/office/officeart/2005/8/layout/vList6"/>
    <dgm:cxn modelId="{66C09A4A-D292-430A-AE23-1B998050C762}" type="presParOf" srcId="{E7DAC14F-F35B-47F7-87FD-E22BAA16A064}" destId="{51EE2DD6-8FB8-4154-901C-D4C8723836DC}" srcOrd="0" destOrd="0" presId="urn:microsoft.com/office/officeart/2005/8/layout/vList6"/>
    <dgm:cxn modelId="{FF5DE4BE-5046-4336-A38B-0E72AA7E0149}" type="presParOf" srcId="{E7DAC14F-F35B-47F7-87FD-E22BAA16A064}" destId="{2A009A94-7058-4320-BA38-4C99517FDB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36460-5115-4215-872B-753A72B2A3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F9605A51-9A8D-4E72-A1E0-2A7DE1565007}">
      <dgm:prSet phldrT="[Metin]" custT="1"/>
      <dgm:spPr/>
      <dgm:t>
        <a:bodyPr/>
        <a:lstStyle/>
        <a:p>
          <a:r>
            <a:rPr lang="en-US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Strengthening regulatory framework for  both existing and manufactured electric motors</a:t>
          </a:r>
        </a:p>
      </dgm:t>
    </dgm:pt>
    <dgm:pt modelId="{ABE1BF1F-4293-48FB-A2FA-E7987584B0AD}" type="parTrans" cxnId="{42652510-761F-4FDB-816D-48AF5EFEB4CC}">
      <dgm:prSet/>
      <dgm:spPr/>
      <dgm:t>
        <a:bodyPr/>
        <a:lstStyle/>
        <a:p>
          <a:endParaRPr lang="tr-TR" sz="2000">
            <a:latin typeface="Calibri  "/>
          </a:endParaRPr>
        </a:p>
      </dgm:t>
    </dgm:pt>
    <dgm:pt modelId="{86AE2E6D-1E8D-4379-B017-34509ED23E7B}" type="sibTrans" cxnId="{42652510-761F-4FDB-816D-48AF5EFEB4CC}">
      <dgm:prSet/>
      <dgm:spPr/>
      <dgm:t>
        <a:bodyPr/>
        <a:lstStyle/>
        <a:p>
          <a:endParaRPr lang="tr-TR" sz="2000">
            <a:latin typeface="Calibri  "/>
          </a:endParaRPr>
        </a:p>
      </dgm:t>
    </dgm:pt>
    <dgm:pt modelId="{86AD23D5-2588-432D-B850-2800BD02645D}">
      <dgm:prSet custT="1"/>
      <dgm:spPr/>
      <dgm:t>
        <a:bodyPr/>
        <a:lstStyle/>
        <a:p>
          <a:r>
            <a:rPr lang="en-US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Development of both management and information infrastructure</a:t>
          </a:r>
        </a:p>
      </dgm:t>
    </dgm:pt>
    <dgm:pt modelId="{61790F87-7F11-4007-A916-EC763B7744C1}" type="parTrans" cxnId="{1511ABEC-12D8-43EA-8B3D-676810B01F6C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A1962A20-A6BD-455E-B3E4-EF407D2A61F8}" type="sibTrans" cxnId="{1511ABEC-12D8-43EA-8B3D-676810B01F6C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16F8C744-F88B-4184-8F44-E86C569F1345}">
      <dgm:prSet custT="1"/>
      <dgm:spPr/>
      <dgm:t>
        <a:bodyPr/>
        <a:lstStyle/>
        <a:p>
          <a:r>
            <a:rPr lang="en-US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Improvement of the capacity of  TSE (Turkish Standards Institute) Motor Test Laboratory</a:t>
          </a:r>
        </a:p>
      </dgm:t>
    </dgm:pt>
    <dgm:pt modelId="{7BE21242-BD24-4CD4-8883-3C63BB348BBB}" type="parTrans" cxnId="{A87BA0F4-C83C-4D5A-B304-8BE98EFB8882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B9B3FAD2-C71A-400F-B7AD-7B0FA0BC1622}" type="sibTrans" cxnId="{A87BA0F4-C83C-4D5A-B304-8BE98EFB8882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5EAFC556-ACF0-4981-A8B1-B7E7A9B357D5}">
      <dgm:prSet custT="1"/>
      <dgm:spPr/>
      <dgm:t>
        <a:bodyPr/>
        <a:lstStyle/>
        <a:p>
          <a:r>
            <a:rPr lang="en-US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Development of Financial Support Mechanism</a:t>
          </a:r>
        </a:p>
      </dgm:t>
    </dgm:pt>
    <dgm:pt modelId="{64659FAF-AA9F-4D4F-923E-2E9F0F8AEF49}" type="parTrans" cxnId="{6F6DA0EF-5532-4222-99EA-73DB1DFA5559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CAEF8924-2C82-4A39-A6E6-2B8247381D8D}" type="sibTrans" cxnId="{6F6DA0EF-5532-4222-99EA-73DB1DFA5559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9F3346AD-C907-49FD-AA22-BD83B4155A52}">
      <dgm:prSet custT="1"/>
      <dgm:spPr/>
      <dgm:t>
        <a:bodyPr/>
        <a:lstStyle/>
        <a:p>
          <a:r>
            <a:rPr lang="en-US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Awareness raising campaigns and training programs</a:t>
          </a:r>
        </a:p>
      </dgm:t>
    </dgm:pt>
    <dgm:pt modelId="{5A32D8CA-19C9-4AE0-8D36-4A2078851F1B}" type="parTrans" cxnId="{1C095C74-9491-460B-9747-503E3A5747BF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92140D13-E17C-40D4-96C7-A38860040289}" type="sibTrans" cxnId="{1C095C74-9491-460B-9747-503E3A5747BF}">
      <dgm:prSet/>
      <dgm:spPr/>
      <dgm:t>
        <a:bodyPr/>
        <a:lstStyle/>
        <a:p>
          <a:endParaRPr lang="tr-TR">
            <a:latin typeface="Calibri  "/>
          </a:endParaRPr>
        </a:p>
      </dgm:t>
    </dgm:pt>
    <dgm:pt modelId="{657B23EA-3BAA-46F0-AB95-B337AEDF06A3}" type="pres">
      <dgm:prSet presAssocID="{1D936460-5115-4215-872B-753A72B2A31C}" presName="Name0" presStyleCnt="0">
        <dgm:presLayoutVars>
          <dgm:chMax val="7"/>
          <dgm:chPref val="7"/>
          <dgm:dir/>
        </dgm:presLayoutVars>
      </dgm:prSet>
      <dgm:spPr/>
    </dgm:pt>
    <dgm:pt modelId="{AF3094A3-D9AF-4C6A-81C4-95359F10649F}" type="pres">
      <dgm:prSet presAssocID="{1D936460-5115-4215-872B-753A72B2A31C}" presName="Name1" presStyleCnt="0"/>
      <dgm:spPr/>
    </dgm:pt>
    <dgm:pt modelId="{765882E1-2E33-4D4B-B016-58323F0FC874}" type="pres">
      <dgm:prSet presAssocID="{1D936460-5115-4215-872B-753A72B2A31C}" presName="cycle" presStyleCnt="0"/>
      <dgm:spPr/>
    </dgm:pt>
    <dgm:pt modelId="{27ABBD6A-752F-401A-9535-5446DB955714}" type="pres">
      <dgm:prSet presAssocID="{1D936460-5115-4215-872B-753A72B2A31C}" presName="srcNode" presStyleLbl="node1" presStyleIdx="0" presStyleCnt="5"/>
      <dgm:spPr/>
    </dgm:pt>
    <dgm:pt modelId="{00695FBD-2560-44C9-A11B-D79184120BC1}" type="pres">
      <dgm:prSet presAssocID="{1D936460-5115-4215-872B-753A72B2A31C}" presName="conn" presStyleLbl="parChTrans1D2" presStyleIdx="0" presStyleCnt="1"/>
      <dgm:spPr/>
    </dgm:pt>
    <dgm:pt modelId="{19717F08-6759-4C2E-86F4-4DEE01EBF917}" type="pres">
      <dgm:prSet presAssocID="{1D936460-5115-4215-872B-753A72B2A31C}" presName="extraNode" presStyleLbl="node1" presStyleIdx="0" presStyleCnt="5"/>
      <dgm:spPr/>
    </dgm:pt>
    <dgm:pt modelId="{3F5C8F88-2A07-45B4-9B4E-98212F7680CD}" type="pres">
      <dgm:prSet presAssocID="{1D936460-5115-4215-872B-753A72B2A31C}" presName="dstNode" presStyleLbl="node1" presStyleIdx="0" presStyleCnt="5"/>
      <dgm:spPr/>
    </dgm:pt>
    <dgm:pt modelId="{0D93ABE0-0FEE-4C20-A2D9-70E314B846CD}" type="pres">
      <dgm:prSet presAssocID="{F9605A51-9A8D-4E72-A1E0-2A7DE1565007}" presName="text_1" presStyleLbl="node1" presStyleIdx="0" presStyleCnt="5">
        <dgm:presLayoutVars>
          <dgm:bulletEnabled val="1"/>
        </dgm:presLayoutVars>
      </dgm:prSet>
      <dgm:spPr/>
    </dgm:pt>
    <dgm:pt modelId="{1B4DBC96-13C7-4796-9E79-36D4BCA83909}" type="pres">
      <dgm:prSet presAssocID="{F9605A51-9A8D-4E72-A1E0-2A7DE1565007}" presName="accent_1" presStyleCnt="0"/>
      <dgm:spPr/>
    </dgm:pt>
    <dgm:pt modelId="{FF3C3EB0-BF18-4EDC-8C70-AE1014A721E4}" type="pres">
      <dgm:prSet presAssocID="{F9605A51-9A8D-4E72-A1E0-2A7DE1565007}" presName="accentRepeatNode" presStyleLbl="solidFgAcc1" presStyleIdx="0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53D8E520-D5EE-44E5-9FE5-229F5793C754}" type="pres">
      <dgm:prSet presAssocID="{86AD23D5-2588-432D-B850-2800BD02645D}" presName="text_2" presStyleLbl="node1" presStyleIdx="1" presStyleCnt="5">
        <dgm:presLayoutVars>
          <dgm:bulletEnabled val="1"/>
        </dgm:presLayoutVars>
      </dgm:prSet>
      <dgm:spPr/>
    </dgm:pt>
    <dgm:pt modelId="{AE84E731-9F30-48DE-BAA6-C91BA5E02B4E}" type="pres">
      <dgm:prSet presAssocID="{86AD23D5-2588-432D-B850-2800BD02645D}" presName="accent_2" presStyleCnt="0"/>
      <dgm:spPr/>
    </dgm:pt>
    <dgm:pt modelId="{0C8FB3E9-278F-47F2-AE76-04A376496CF7}" type="pres">
      <dgm:prSet presAssocID="{86AD23D5-2588-432D-B850-2800BD02645D}" presName="accentRepeatNode" presStyleLbl="solidFgAcc1" presStyleIdx="1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C4A1A31B-80C9-4F07-A90B-AAFE1BBE49C6}" type="pres">
      <dgm:prSet presAssocID="{16F8C744-F88B-4184-8F44-E86C569F1345}" presName="text_3" presStyleLbl="node1" presStyleIdx="2" presStyleCnt="5" custLinFactNeighborX="328" custLinFactNeighborY="-8429">
        <dgm:presLayoutVars>
          <dgm:bulletEnabled val="1"/>
        </dgm:presLayoutVars>
      </dgm:prSet>
      <dgm:spPr/>
    </dgm:pt>
    <dgm:pt modelId="{B19E3A09-6779-4BED-8A4D-96FC523D38D6}" type="pres">
      <dgm:prSet presAssocID="{16F8C744-F88B-4184-8F44-E86C569F1345}" presName="accent_3" presStyleCnt="0"/>
      <dgm:spPr/>
    </dgm:pt>
    <dgm:pt modelId="{C8D3296A-280E-4838-94F3-01FF8EB9B12C}" type="pres">
      <dgm:prSet presAssocID="{16F8C744-F88B-4184-8F44-E86C569F1345}" presName="accentRepeatNode" presStyleLbl="solidFgAcc1" presStyleIdx="2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E3EB544B-686B-4970-8E27-7BBDD912AC1C}" type="pres">
      <dgm:prSet presAssocID="{5EAFC556-ACF0-4981-A8B1-B7E7A9B357D5}" presName="text_4" presStyleLbl="node1" presStyleIdx="3" presStyleCnt="5">
        <dgm:presLayoutVars>
          <dgm:bulletEnabled val="1"/>
        </dgm:presLayoutVars>
      </dgm:prSet>
      <dgm:spPr/>
    </dgm:pt>
    <dgm:pt modelId="{C51AC0B1-39F9-4F6F-9AA6-A957802D5FED}" type="pres">
      <dgm:prSet presAssocID="{5EAFC556-ACF0-4981-A8B1-B7E7A9B357D5}" presName="accent_4" presStyleCnt="0"/>
      <dgm:spPr/>
    </dgm:pt>
    <dgm:pt modelId="{B2FA167A-4932-465E-9B4B-635A99D824E1}" type="pres">
      <dgm:prSet presAssocID="{5EAFC556-ACF0-4981-A8B1-B7E7A9B357D5}" presName="accentRepeatNode" presStyleLbl="solidFgAcc1" presStyleIdx="3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1D8D1931-D92A-4F7C-B17E-C1061C58DAF5}" type="pres">
      <dgm:prSet presAssocID="{9F3346AD-C907-49FD-AA22-BD83B4155A52}" presName="text_5" presStyleLbl="node1" presStyleIdx="4" presStyleCnt="5">
        <dgm:presLayoutVars>
          <dgm:bulletEnabled val="1"/>
        </dgm:presLayoutVars>
      </dgm:prSet>
      <dgm:spPr/>
    </dgm:pt>
    <dgm:pt modelId="{F45D6696-50CD-4D78-BCA0-A1336411DE8F}" type="pres">
      <dgm:prSet presAssocID="{9F3346AD-C907-49FD-AA22-BD83B4155A52}" presName="accent_5" presStyleCnt="0"/>
      <dgm:spPr/>
    </dgm:pt>
    <dgm:pt modelId="{7D432C02-6DAF-47FC-96A0-21BA0AD8F066}" type="pres">
      <dgm:prSet presAssocID="{9F3346AD-C907-49FD-AA22-BD83B4155A52}" presName="accentRepeatNode" presStyleLbl="solidFgAcc1" presStyleIdx="4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42652510-761F-4FDB-816D-48AF5EFEB4CC}" srcId="{1D936460-5115-4215-872B-753A72B2A31C}" destId="{F9605A51-9A8D-4E72-A1E0-2A7DE1565007}" srcOrd="0" destOrd="0" parTransId="{ABE1BF1F-4293-48FB-A2FA-E7987584B0AD}" sibTransId="{86AE2E6D-1E8D-4379-B017-34509ED23E7B}"/>
    <dgm:cxn modelId="{3A4D2B1C-04C6-4B83-AF5C-542CB1DB3B7F}" type="presOf" srcId="{9F3346AD-C907-49FD-AA22-BD83B4155A52}" destId="{1D8D1931-D92A-4F7C-B17E-C1061C58DAF5}" srcOrd="0" destOrd="0" presId="urn:microsoft.com/office/officeart/2008/layout/VerticalCurvedList"/>
    <dgm:cxn modelId="{5A509623-B000-434B-8958-A69575B3AD35}" type="presOf" srcId="{5EAFC556-ACF0-4981-A8B1-B7E7A9B357D5}" destId="{E3EB544B-686B-4970-8E27-7BBDD912AC1C}" srcOrd="0" destOrd="0" presId="urn:microsoft.com/office/officeart/2008/layout/VerticalCurvedList"/>
    <dgm:cxn modelId="{22EF6224-D319-434A-A42E-4183AB626D72}" type="presOf" srcId="{86AE2E6D-1E8D-4379-B017-34509ED23E7B}" destId="{00695FBD-2560-44C9-A11B-D79184120BC1}" srcOrd="0" destOrd="0" presId="urn:microsoft.com/office/officeart/2008/layout/VerticalCurvedList"/>
    <dgm:cxn modelId="{1C095C74-9491-460B-9747-503E3A5747BF}" srcId="{1D936460-5115-4215-872B-753A72B2A31C}" destId="{9F3346AD-C907-49FD-AA22-BD83B4155A52}" srcOrd="4" destOrd="0" parTransId="{5A32D8CA-19C9-4AE0-8D36-4A2078851F1B}" sibTransId="{92140D13-E17C-40D4-96C7-A38860040289}"/>
    <dgm:cxn modelId="{FC66C28E-269C-4536-9657-99E358C33A5B}" type="presOf" srcId="{F9605A51-9A8D-4E72-A1E0-2A7DE1565007}" destId="{0D93ABE0-0FEE-4C20-A2D9-70E314B846CD}" srcOrd="0" destOrd="0" presId="urn:microsoft.com/office/officeart/2008/layout/VerticalCurvedList"/>
    <dgm:cxn modelId="{49E933A3-A676-453C-8B39-C8056034E283}" type="presOf" srcId="{16F8C744-F88B-4184-8F44-E86C569F1345}" destId="{C4A1A31B-80C9-4F07-A90B-AAFE1BBE49C6}" srcOrd="0" destOrd="0" presId="urn:microsoft.com/office/officeart/2008/layout/VerticalCurvedList"/>
    <dgm:cxn modelId="{7423EEA4-65E9-4A2E-98A6-099DB5E8D5B1}" type="presOf" srcId="{1D936460-5115-4215-872B-753A72B2A31C}" destId="{657B23EA-3BAA-46F0-AB95-B337AEDF06A3}" srcOrd="0" destOrd="0" presId="urn:microsoft.com/office/officeart/2008/layout/VerticalCurvedList"/>
    <dgm:cxn modelId="{0208E0D5-777C-4708-92BD-1929D60E5948}" type="presOf" srcId="{86AD23D5-2588-432D-B850-2800BD02645D}" destId="{53D8E520-D5EE-44E5-9FE5-229F5793C754}" srcOrd="0" destOrd="0" presId="urn:microsoft.com/office/officeart/2008/layout/VerticalCurvedList"/>
    <dgm:cxn modelId="{1511ABEC-12D8-43EA-8B3D-676810B01F6C}" srcId="{1D936460-5115-4215-872B-753A72B2A31C}" destId="{86AD23D5-2588-432D-B850-2800BD02645D}" srcOrd="1" destOrd="0" parTransId="{61790F87-7F11-4007-A916-EC763B7744C1}" sibTransId="{A1962A20-A6BD-455E-B3E4-EF407D2A61F8}"/>
    <dgm:cxn modelId="{6F6DA0EF-5532-4222-99EA-73DB1DFA5559}" srcId="{1D936460-5115-4215-872B-753A72B2A31C}" destId="{5EAFC556-ACF0-4981-A8B1-B7E7A9B357D5}" srcOrd="3" destOrd="0" parTransId="{64659FAF-AA9F-4D4F-923E-2E9F0F8AEF49}" sibTransId="{CAEF8924-2C82-4A39-A6E6-2B8247381D8D}"/>
    <dgm:cxn modelId="{A87BA0F4-C83C-4D5A-B304-8BE98EFB8882}" srcId="{1D936460-5115-4215-872B-753A72B2A31C}" destId="{16F8C744-F88B-4184-8F44-E86C569F1345}" srcOrd="2" destOrd="0" parTransId="{7BE21242-BD24-4CD4-8883-3C63BB348BBB}" sibTransId="{B9B3FAD2-C71A-400F-B7AD-7B0FA0BC1622}"/>
    <dgm:cxn modelId="{C4C261BD-3F20-4FD0-B8E4-E63CC1EE45AE}" type="presParOf" srcId="{657B23EA-3BAA-46F0-AB95-B337AEDF06A3}" destId="{AF3094A3-D9AF-4C6A-81C4-95359F10649F}" srcOrd="0" destOrd="0" presId="urn:microsoft.com/office/officeart/2008/layout/VerticalCurvedList"/>
    <dgm:cxn modelId="{A4CB9E35-5BFB-4817-8E51-7597CEBE1F4B}" type="presParOf" srcId="{AF3094A3-D9AF-4C6A-81C4-95359F10649F}" destId="{765882E1-2E33-4D4B-B016-58323F0FC874}" srcOrd="0" destOrd="0" presId="urn:microsoft.com/office/officeart/2008/layout/VerticalCurvedList"/>
    <dgm:cxn modelId="{2DF37F81-B4D8-47AD-A323-670EF30AA7B2}" type="presParOf" srcId="{765882E1-2E33-4D4B-B016-58323F0FC874}" destId="{27ABBD6A-752F-401A-9535-5446DB955714}" srcOrd="0" destOrd="0" presId="urn:microsoft.com/office/officeart/2008/layout/VerticalCurvedList"/>
    <dgm:cxn modelId="{4A62E472-4AC1-4F18-8D50-C3F5436F52B2}" type="presParOf" srcId="{765882E1-2E33-4D4B-B016-58323F0FC874}" destId="{00695FBD-2560-44C9-A11B-D79184120BC1}" srcOrd="1" destOrd="0" presId="urn:microsoft.com/office/officeart/2008/layout/VerticalCurvedList"/>
    <dgm:cxn modelId="{C8666993-8B84-4B64-8D6C-3E20DCE206D3}" type="presParOf" srcId="{765882E1-2E33-4D4B-B016-58323F0FC874}" destId="{19717F08-6759-4C2E-86F4-4DEE01EBF917}" srcOrd="2" destOrd="0" presId="urn:microsoft.com/office/officeart/2008/layout/VerticalCurvedList"/>
    <dgm:cxn modelId="{A582047C-933E-49DE-832B-6AE26E402C60}" type="presParOf" srcId="{765882E1-2E33-4D4B-B016-58323F0FC874}" destId="{3F5C8F88-2A07-45B4-9B4E-98212F7680CD}" srcOrd="3" destOrd="0" presId="urn:microsoft.com/office/officeart/2008/layout/VerticalCurvedList"/>
    <dgm:cxn modelId="{81F1ED56-0142-4663-ACC2-E388BE7F7ED1}" type="presParOf" srcId="{AF3094A3-D9AF-4C6A-81C4-95359F10649F}" destId="{0D93ABE0-0FEE-4C20-A2D9-70E314B846CD}" srcOrd="1" destOrd="0" presId="urn:microsoft.com/office/officeart/2008/layout/VerticalCurvedList"/>
    <dgm:cxn modelId="{45DA22B1-E54A-4750-859C-0E1B1D5D167E}" type="presParOf" srcId="{AF3094A3-D9AF-4C6A-81C4-95359F10649F}" destId="{1B4DBC96-13C7-4796-9E79-36D4BCA83909}" srcOrd="2" destOrd="0" presId="urn:microsoft.com/office/officeart/2008/layout/VerticalCurvedList"/>
    <dgm:cxn modelId="{B78D9A18-9ECE-459D-B7E0-B90670294027}" type="presParOf" srcId="{1B4DBC96-13C7-4796-9E79-36D4BCA83909}" destId="{FF3C3EB0-BF18-4EDC-8C70-AE1014A721E4}" srcOrd="0" destOrd="0" presId="urn:microsoft.com/office/officeart/2008/layout/VerticalCurvedList"/>
    <dgm:cxn modelId="{E351E400-753D-4F9F-ACAF-C3A54BA3EC7A}" type="presParOf" srcId="{AF3094A3-D9AF-4C6A-81C4-95359F10649F}" destId="{53D8E520-D5EE-44E5-9FE5-229F5793C754}" srcOrd="3" destOrd="0" presId="urn:microsoft.com/office/officeart/2008/layout/VerticalCurvedList"/>
    <dgm:cxn modelId="{7140E159-87E4-4328-A5C7-539C9F5D7565}" type="presParOf" srcId="{AF3094A3-D9AF-4C6A-81C4-95359F10649F}" destId="{AE84E731-9F30-48DE-BAA6-C91BA5E02B4E}" srcOrd="4" destOrd="0" presId="urn:microsoft.com/office/officeart/2008/layout/VerticalCurvedList"/>
    <dgm:cxn modelId="{92C0EEBD-4969-4AE3-AB18-C49D18306CA6}" type="presParOf" srcId="{AE84E731-9F30-48DE-BAA6-C91BA5E02B4E}" destId="{0C8FB3E9-278F-47F2-AE76-04A376496CF7}" srcOrd="0" destOrd="0" presId="urn:microsoft.com/office/officeart/2008/layout/VerticalCurvedList"/>
    <dgm:cxn modelId="{33E3B135-761B-45AD-B9FE-F87782466002}" type="presParOf" srcId="{AF3094A3-D9AF-4C6A-81C4-95359F10649F}" destId="{C4A1A31B-80C9-4F07-A90B-AAFE1BBE49C6}" srcOrd="5" destOrd="0" presId="urn:microsoft.com/office/officeart/2008/layout/VerticalCurvedList"/>
    <dgm:cxn modelId="{DA3A4F91-CF17-4A8C-8923-9253462C4E55}" type="presParOf" srcId="{AF3094A3-D9AF-4C6A-81C4-95359F10649F}" destId="{B19E3A09-6779-4BED-8A4D-96FC523D38D6}" srcOrd="6" destOrd="0" presId="urn:microsoft.com/office/officeart/2008/layout/VerticalCurvedList"/>
    <dgm:cxn modelId="{80DE1D63-6AF2-4A1E-8624-BF9DA806EDDB}" type="presParOf" srcId="{B19E3A09-6779-4BED-8A4D-96FC523D38D6}" destId="{C8D3296A-280E-4838-94F3-01FF8EB9B12C}" srcOrd="0" destOrd="0" presId="urn:microsoft.com/office/officeart/2008/layout/VerticalCurvedList"/>
    <dgm:cxn modelId="{7821DA8C-F738-4CC6-A443-B911B9E37411}" type="presParOf" srcId="{AF3094A3-D9AF-4C6A-81C4-95359F10649F}" destId="{E3EB544B-686B-4970-8E27-7BBDD912AC1C}" srcOrd="7" destOrd="0" presId="urn:microsoft.com/office/officeart/2008/layout/VerticalCurvedList"/>
    <dgm:cxn modelId="{479735E9-1D72-4788-B06B-751359D52F73}" type="presParOf" srcId="{AF3094A3-D9AF-4C6A-81C4-95359F10649F}" destId="{C51AC0B1-39F9-4F6F-9AA6-A957802D5FED}" srcOrd="8" destOrd="0" presId="urn:microsoft.com/office/officeart/2008/layout/VerticalCurvedList"/>
    <dgm:cxn modelId="{0FB65DE9-45EA-4A9A-8A66-E155B911E35B}" type="presParOf" srcId="{C51AC0B1-39F9-4F6F-9AA6-A957802D5FED}" destId="{B2FA167A-4932-465E-9B4B-635A99D824E1}" srcOrd="0" destOrd="0" presId="urn:microsoft.com/office/officeart/2008/layout/VerticalCurvedList"/>
    <dgm:cxn modelId="{3359A820-64AE-47BD-AF04-CC4804DE39EA}" type="presParOf" srcId="{AF3094A3-D9AF-4C6A-81C4-95359F10649F}" destId="{1D8D1931-D92A-4F7C-B17E-C1061C58DAF5}" srcOrd="9" destOrd="0" presId="urn:microsoft.com/office/officeart/2008/layout/VerticalCurvedList"/>
    <dgm:cxn modelId="{BB90153C-5D11-40BF-B272-C0FF7E664287}" type="presParOf" srcId="{AF3094A3-D9AF-4C6A-81C4-95359F10649F}" destId="{F45D6696-50CD-4D78-BCA0-A1336411DE8F}" srcOrd="10" destOrd="0" presId="urn:microsoft.com/office/officeart/2008/layout/VerticalCurvedList"/>
    <dgm:cxn modelId="{23E998B2-2FBA-4D6A-898F-0E75EA3EB122}" type="presParOf" srcId="{F45D6696-50CD-4D78-BCA0-A1336411DE8F}" destId="{7D432C02-6DAF-47FC-96A0-21BA0AD8F0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3A6E1-692D-4AF1-BCE5-2783AF5B7DC4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041CE2EA-6C28-426D-8BC0-58B0D37680E1}">
      <dgm:prSet custT="1"/>
      <dgm:spPr>
        <a:solidFill>
          <a:srgbClr val="6E84A2"/>
        </a:solidFill>
      </dgm:spPr>
      <dgm:t>
        <a:bodyPr/>
        <a:lstStyle/>
        <a:p>
          <a:r>
            <a:rPr kumimoji="1" lang="tr-TR" altLang="en-US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W</a:t>
          </a:r>
          <a:r>
            <a:rPr kumimoji="1" lang="en-GB" altLang="en-US" sz="1400" b="1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alk</a:t>
          </a:r>
          <a:r>
            <a:rPr kumimoji="1" lang="en-GB" altLang="en-US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-through</a:t>
          </a:r>
          <a:r>
            <a:rPr kumimoji="1" lang="tr-TR" altLang="en-US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and</a:t>
          </a:r>
          <a:r>
            <a:rPr kumimoji="1" lang="tr-TR" altLang="en-US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Detailed</a:t>
          </a:r>
          <a:r>
            <a:rPr kumimoji="1" lang="tr-TR" altLang="en-US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Energy</a:t>
          </a:r>
          <a:r>
            <a:rPr kumimoji="1" lang="tr-TR" altLang="en-US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Audits</a:t>
          </a:r>
          <a:endParaRPr lang="tr-TR" sz="1400" b="1" dirty="0">
            <a:solidFill>
              <a:schemeClr val="bg1"/>
            </a:solidFill>
            <a:latin typeface="+mn-lt"/>
          </a:endParaRPr>
        </a:p>
      </dgm:t>
    </dgm:pt>
    <dgm:pt modelId="{5314B412-5594-445D-9770-DFBBBB6C51F1}" type="parTrans" cxnId="{F37C773A-7997-4D78-A57E-8994CA0DC3A6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787D69D0-B6ED-412D-8046-EDB1F01654AB}" type="sibTrans" cxnId="{F37C773A-7997-4D78-A57E-8994CA0DC3A6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37E6C5E0-1053-4992-89E4-F30B5F3DF152}">
      <dgm:prSet custT="1"/>
      <dgm:spPr>
        <a:solidFill>
          <a:srgbClr val="6E84A2"/>
        </a:solidFill>
      </dgm:spPr>
      <dgm:t>
        <a:bodyPr/>
        <a:lstStyle/>
        <a:p>
          <a:r>
            <a:rPr lang="tr-TR" sz="1400" b="1" dirty="0">
              <a:solidFill>
                <a:schemeClr val="bg1"/>
              </a:solidFill>
              <a:latin typeface="+mn-lt"/>
            </a:rPr>
            <a:t>Motor </a:t>
          </a:r>
          <a:r>
            <a:rPr lang="tr-TR" sz="1400" b="1" dirty="0" err="1">
              <a:solidFill>
                <a:schemeClr val="bg1"/>
              </a:solidFill>
              <a:latin typeface="+mn-lt"/>
            </a:rPr>
            <a:t>Replacement</a:t>
          </a:r>
          <a:endParaRPr lang="tr-TR" sz="1400" b="1" dirty="0">
            <a:solidFill>
              <a:schemeClr val="bg1"/>
            </a:solidFill>
            <a:latin typeface="+mn-lt"/>
          </a:endParaRPr>
        </a:p>
      </dgm:t>
    </dgm:pt>
    <dgm:pt modelId="{0171F697-0A19-425B-8871-29DAF290FCB6}" type="parTrans" cxnId="{81716D1A-F5FD-4C6C-9172-0B61CE0D126C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339A8C60-C211-4120-8CB5-7D9AA53B288F}" type="sibTrans" cxnId="{81716D1A-F5FD-4C6C-9172-0B61CE0D126C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4C46A726-C426-4D67-B87E-F4AC7BA0683D}">
      <dgm:prSet custT="1"/>
      <dgm:spPr>
        <a:solidFill>
          <a:srgbClr val="6E84A2"/>
        </a:solidFill>
      </dgm:spPr>
      <dgm:t>
        <a:bodyPr/>
        <a:lstStyle/>
        <a:p>
          <a:r>
            <a:rPr kumimoji="1" lang="en-GB" altLang="en-US" sz="1400" b="1" dirty="0">
              <a:solidFill>
                <a:schemeClr val="bg1"/>
              </a:solidFill>
              <a:cs typeface="Arial" panose="020B0604020202020204" pitchFamily="34" charset="0"/>
            </a:rPr>
            <a:t>One to </a:t>
          </a:r>
          <a:r>
            <a:rPr kumimoji="1" lang="tr-TR" altLang="en-US" sz="1400" b="1" dirty="0">
              <a:solidFill>
                <a:schemeClr val="bg1"/>
              </a:solidFill>
              <a:cs typeface="Arial" panose="020B0604020202020204" pitchFamily="34" charset="0"/>
            </a:rPr>
            <a:t>O</a:t>
          </a:r>
          <a:r>
            <a:rPr kumimoji="1" lang="en-GB" altLang="en-US" sz="1400" b="1" dirty="0">
              <a:solidFill>
                <a:schemeClr val="bg1"/>
              </a:solidFill>
              <a:cs typeface="Arial" panose="020B0604020202020204" pitchFamily="34" charset="0"/>
            </a:rPr>
            <a:t>ne </a:t>
          </a:r>
          <a:r>
            <a:rPr kumimoji="1" lang="tr-TR" altLang="en-US" sz="1400" b="1" dirty="0">
              <a:solidFill>
                <a:schemeClr val="bg1"/>
              </a:solidFill>
              <a:cs typeface="Arial" panose="020B0604020202020204" pitchFamily="34" charset="0"/>
            </a:rPr>
            <a:t>M</a:t>
          </a:r>
          <a:r>
            <a:rPr kumimoji="1" lang="en-GB" altLang="en-US" sz="1400" b="1" dirty="0" err="1">
              <a:solidFill>
                <a:schemeClr val="bg1"/>
              </a:solidFill>
              <a:cs typeface="Arial" panose="020B0604020202020204" pitchFamily="34" charset="0"/>
            </a:rPr>
            <a:t>eetings</a:t>
          </a:r>
          <a:r>
            <a:rPr kumimoji="1" lang="en-GB" altLang="en-US" sz="1400" b="1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endParaRPr lang="tr-TR" sz="1400" b="1" dirty="0">
            <a:solidFill>
              <a:schemeClr val="bg1"/>
            </a:solidFill>
            <a:latin typeface="+mn-lt"/>
          </a:endParaRPr>
        </a:p>
      </dgm:t>
    </dgm:pt>
    <dgm:pt modelId="{421D9CEE-F1D2-4C0D-8396-62A6D7CE5C06}" type="parTrans" cxnId="{A08098CC-BAF7-4035-A1BF-00327DF9D841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229BC215-F180-45F6-8BA7-F61EC03E0038}" type="sibTrans" cxnId="{A08098CC-BAF7-4035-A1BF-00327DF9D841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5CC840EC-C97A-4209-A617-476AAE3C9988}">
      <dgm:prSet custT="1"/>
      <dgm:spPr>
        <a:ln>
          <a:solidFill>
            <a:srgbClr val="007559"/>
          </a:solidFill>
        </a:ln>
      </dgm:spPr>
      <dgm:t>
        <a:bodyPr/>
        <a:lstStyle/>
        <a:p>
          <a:r>
            <a: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92 </a:t>
          </a:r>
          <a:r>
            <a:rPr lang="tr-T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KOBİ</a:t>
          </a:r>
        </a:p>
      </dgm:t>
    </dgm:pt>
    <dgm:pt modelId="{AE0D5ABD-C657-473B-B256-CE5EB676F669}" type="parTrans" cxnId="{E2C1E9B2-DCC1-4E28-A1F3-651BB5AF7BC6}">
      <dgm:prSet/>
      <dgm:spPr>
        <a:ln>
          <a:solidFill>
            <a:srgbClr val="0468B1"/>
          </a:solidFill>
        </a:ln>
      </dgm:spPr>
      <dgm:t>
        <a:bodyPr/>
        <a:lstStyle/>
        <a:p>
          <a:endParaRPr lang="tr-TR" sz="1400">
            <a:latin typeface="MyradPro"/>
          </a:endParaRPr>
        </a:p>
      </dgm:t>
    </dgm:pt>
    <dgm:pt modelId="{05700160-AF12-47D9-8D4A-2E4F8985A130}" type="sibTrans" cxnId="{E2C1E9B2-DCC1-4E28-A1F3-651BB5AF7BC6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39180858-0FED-43AD-A557-328BD1231DE2}">
      <dgm:prSet custT="1"/>
      <dgm:spPr>
        <a:ln>
          <a:solidFill>
            <a:srgbClr val="007559"/>
          </a:solidFill>
        </a:ln>
      </dgm:spPr>
      <dgm:t>
        <a:bodyPr/>
        <a:lstStyle/>
        <a:p>
          <a:r>
            <a: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48</a:t>
          </a:r>
          <a:r>
            <a:rPr lang="tr-T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tr-TR" sz="1400" b="1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SMEs</a:t>
          </a:r>
          <a:r>
            <a:rPr lang="tr-T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</a:p>
        <a:p>
          <a:r>
            <a: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363</a:t>
          </a:r>
          <a:r>
            <a:rPr lang="tr-T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motor</a:t>
          </a:r>
        </a:p>
      </dgm:t>
    </dgm:pt>
    <dgm:pt modelId="{85066D43-6199-45A0-B4F8-61526BCDEA7A}" type="parTrans" cxnId="{60839216-BB53-493C-A592-20656DFFC92F}">
      <dgm:prSet/>
      <dgm:spPr>
        <a:ln>
          <a:solidFill>
            <a:srgbClr val="0468B1"/>
          </a:solidFill>
        </a:ln>
      </dgm:spPr>
      <dgm:t>
        <a:bodyPr/>
        <a:lstStyle/>
        <a:p>
          <a:endParaRPr lang="tr-TR" sz="1400">
            <a:latin typeface="MyradPro"/>
          </a:endParaRPr>
        </a:p>
      </dgm:t>
    </dgm:pt>
    <dgm:pt modelId="{50029AA8-A3B6-41A7-AF8F-A03E1FF48F71}" type="sibTrans" cxnId="{60839216-BB53-493C-A592-20656DFFC92F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2A58537D-FC99-4D75-9E05-203E75935CF6}">
      <dgm:prSet custT="1"/>
      <dgm:spPr>
        <a:ln>
          <a:solidFill>
            <a:srgbClr val="007559"/>
          </a:solidFill>
        </a:ln>
      </dgm:spPr>
      <dgm:t>
        <a:bodyPr/>
        <a:lstStyle/>
        <a:p>
          <a:r>
            <a: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100 </a:t>
          </a:r>
          <a:r>
            <a:rPr lang="tr-T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SME</a:t>
          </a:r>
        </a:p>
      </dgm:t>
    </dgm:pt>
    <dgm:pt modelId="{FF917130-45BA-4790-A34E-0ADD81D37B6D}" type="parTrans" cxnId="{70859175-4009-4D7D-862B-928598004827}">
      <dgm:prSet/>
      <dgm:spPr>
        <a:ln>
          <a:solidFill>
            <a:srgbClr val="0468B1"/>
          </a:solidFill>
        </a:ln>
      </dgm:spPr>
      <dgm:t>
        <a:bodyPr/>
        <a:lstStyle/>
        <a:p>
          <a:endParaRPr lang="en-GB" sz="1400">
            <a:latin typeface="MyradPro"/>
          </a:endParaRPr>
        </a:p>
      </dgm:t>
    </dgm:pt>
    <dgm:pt modelId="{FCE14BEF-33AD-4B6C-900E-8CA0031E1808}" type="sibTrans" cxnId="{70859175-4009-4D7D-862B-928598004827}">
      <dgm:prSet/>
      <dgm:spPr/>
      <dgm:t>
        <a:bodyPr/>
        <a:lstStyle/>
        <a:p>
          <a:endParaRPr lang="en-GB" sz="1400">
            <a:latin typeface="MyradPro"/>
          </a:endParaRPr>
        </a:p>
      </dgm:t>
    </dgm:pt>
    <dgm:pt modelId="{F358734A-4579-45B2-9D7E-4C6A958699FB}">
      <dgm:prSet custT="1"/>
      <dgm:spPr>
        <a:solidFill>
          <a:srgbClr val="6E84A2"/>
        </a:solidFill>
      </dgm:spPr>
      <dgm:t>
        <a:bodyPr/>
        <a:lstStyle/>
        <a:p>
          <a:r>
            <a:rPr kumimoji="1" lang="tr-TR" altLang="en-US" sz="1400" b="1" dirty="0">
              <a:solidFill>
                <a:schemeClr val="bg1"/>
              </a:solidFill>
              <a:cs typeface="Arial" panose="020B0604020202020204" pitchFamily="34" charset="0"/>
            </a:rPr>
            <a:t>D</a:t>
          </a:r>
          <a:r>
            <a:rPr kumimoji="1" lang="en-GB" altLang="en-US" sz="1400" b="1" dirty="0" err="1">
              <a:solidFill>
                <a:schemeClr val="bg1"/>
              </a:solidFill>
              <a:cs typeface="Arial" panose="020B0604020202020204" pitchFamily="34" charset="0"/>
            </a:rPr>
            <a:t>etailed</a:t>
          </a:r>
          <a:r>
            <a:rPr kumimoji="1" lang="en-GB" altLang="en-US" sz="1400" b="1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r>
            <a:rPr kumimoji="1" lang="tr-TR" altLang="en-US" sz="1400" b="1" dirty="0">
              <a:solidFill>
                <a:schemeClr val="bg1"/>
              </a:solidFill>
              <a:cs typeface="Arial" panose="020B0604020202020204" pitchFamily="34" charset="0"/>
            </a:rPr>
            <a:t>E</a:t>
          </a:r>
          <a:r>
            <a:rPr kumimoji="1" lang="en-GB" altLang="en-US" sz="1400" b="1" dirty="0" err="1">
              <a:solidFill>
                <a:schemeClr val="bg1"/>
              </a:solidFill>
              <a:cs typeface="Arial" panose="020B0604020202020204" pitchFamily="34" charset="0"/>
            </a:rPr>
            <a:t>nergy</a:t>
          </a:r>
          <a:r>
            <a:rPr kumimoji="1" lang="en-GB" altLang="en-US" sz="1400" b="1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r>
            <a:rPr kumimoji="1" lang="tr-TR" altLang="en-US" sz="1400" b="1" dirty="0">
              <a:solidFill>
                <a:schemeClr val="bg1"/>
              </a:solidFill>
              <a:cs typeface="Arial" panose="020B0604020202020204" pitchFamily="34" charset="0"/>
            </a:rPr>
            <a:t>A</a:t>
          </a:r>
          <a:r>
            <a:rPr kumimoji="1" lang="en-GB" altLang="en-US" sz="1400" b="1" dirty="0" err="1">
              <a:solidFill>
                <a:schemeClr val="bg1"/>
              </a:solidFill>
              <a:cs typeface="Arial" panose="020B0604020202020204" pitchFamily="34" charset="0"/>
            </a:rPr>
            <a:t>udits</a:t>
          </a:r>
          <a:r>
            <a:rPr kumimoji="1" lang="en-GB" altLang="en-US" sz="1400" b="1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endParaRPr lang="tr-TR" sz="1400" b="1" dirty="0">
            <a:solidFill>
              <a:schemeClr val="bg1"/>
            </a:solidFill>
            <a:latin typeface="+mn-lt"/>
          </a:endParaRPr>
        </a:p>
      </dgm:t>
    </dgm:pt>
    <dgm:pt modelId="{690018FE-586A-4B01-B9B9-8D91224EBACE}" type="sibTrans" cxnId="{F6048899-0A50-46C0-BACF-BE21C0106A4C}">
      <dgm:prSet/>
      <dgm:spPr/>
      <dgm:t>
        <a:bodyPr/>
        <a:lstStyle/>
        <a:p>
          <a:endParaRPr lang="en-GB" sz="1400">
            <a:latin typeface="MyradPro"/>
          </a:endParaRPr>
        </a:p>
      </dgm:t>
    </dgm:pt>
    <dgm:pt modelId="{B20C4B30-A84D-49ED-A02B-4C66639407CB}" type="parTrans" cxnId="{F6048899-0A50-46C0-BACF-BE21C0106A4C}">
      <dgm:prSet/>
      <dgm:spPr/>
      <dgm:t>
        <a:bodyPr/>
        <a:lstStyle/>
        <a:p>
          <a:endParaRPr lang="en-GB" sz="1400">
            <a:latin typeface="MyradPro"/>
          </a:endParaRPr>
        </a:p>
      </dgm:t>
    </dgm:pt>
    <dgm:pt modelId="{ED18EBDD-2289-4CCB-9897-0801CB662DCC}">
      <dgm:prSet custT="1"/>
      <dgm:spPr>
        <a:ln>
          <a:solidFill>
            <a:srgbClr val="007559"/>
          </a:solidFill>
        </a:ln>
      </dgm:spPr>
      <dgm:t>
        <a:bodyPr/>
        <a:lstStyle/>
        <a:p>
          <a:r>
            <a:rPr lang="tr-T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94 SME</a:t>
          </a:r>
        </a:p>
      </dgm:t>
    </dgm:pt>
    <dgm:pt modelId="{A8B16A9F-4ED0-440E-976A-C74D57B336E8}" type="sibTrans" cxnId="{91414083-5541-4691-BC79-4CA82D6EFBDE}">
      <dgm:prSet/>
      <dgm:spPr/>
      <dgm:t>
        <a:bodyPr/>
        <a:lstStyle/>
        <a:p>
          <a:endParaRPr lang="tr-TR" sz="1400">
            <a:latin typeface="MyradPro"/>
          </a:endParaRPr>
        </a:p>
      </dgm:t>
    </dgm:pt>
    <dgm:pt modelId="{5F2B646D-1FD2-4641-8227-4C9B8FE0110A}" type="parTrans" cxnId="{91414083-5541-4691-BC79-4CA82D6EFBDE}">
      <dgm:prSet/>
      <dgm:spPr>
        <a:ln>
          <a:solidFill>
            <a:srgbClr val="0468B1"/>
          </a:solidFill>
        </a:ln>
      </dgm:spPr>
      <dgm:t>
        <a:bodyPr/>
        <a:lstStyle/>
        <a:p>
          <a:endParaRPr lang="tr-TR" sz="1400">
            <a:latin typeface="MyradPro"/>
          </a:endParaRPr>
        </a:p>
      </dgm:t>
    </dgm:pt>
    <dgm:pt modelId="{F63EAC7F-6D23-4FEC-8ED9-ADD2880A47AE}" type="pres">
      <dgm:prSet presAssocID="{E5A3A6E1-692D-4AF1-BCE5-2783AF5B7D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31228D-B47E-4734-8568-DE124C6652AA}" type="pres">
      <dgm:prSet presAssocID="{041CE2EA-6C28-426D-8BC0-58B0D37680E1}" presName="root" presStyleCnt="0"/>
      <dgm:spPr/>
    </dgm:pt>
    <dgm:pt modelId="{A8CC1E3D-577B-43A3-851E-EE9148B02E96}" type="pres">
      <dgm:prSet presAssocID="{041CE2EA-6C28-426D-8BC0-58B0D37680E1}" presName="rootComposite" presStyleCnt="0"/>
      <dgm:spPr/>
    </dgm:pt>
    <dgm:pt modelId="{81418AC0-43AC-4235-884D-CE28715E609A}" type="pres">
      <dgm:prSet presAssocID="{041CE2EA-6C28-426D-8BC0-58B0D37680E1}" presName="rootText" presStyleLbl="node1" presStyleIdx="0" presStyleCnt="4" custScaleY="175066" custLinFactNeighborX="3121" custLinFactNeighborY="2149"/>
      <dgm:spPr/>
    </dgm:pt>
    <dgm:pt modelId="{DA95B828-D3F8-4B3D-BEE2-F22B3C153E21}" type="pres">
      <dgm:prSet presAssocID="{041CE2EA-6C28-426D-8BC0-58B0D37680E1}" presName="rootConnector" presStyleLbl="node1" presStyleIdx="0" presStyleCnt="4"/>
      <dgm:spPr/>
    </dgm:pt>
    <dgm:pt modelId="{CFFABDC1-320C-4274-8EC0-FAE5C4576E7B}" type="pres">
      <dgm:prSet presAssocID="{041CE2EA-6C28-426D-8BC0-58B0D37680E1}" presName="childShape" presStyleCnt="0"/>
      <dgm:spPr/>
    </dgm:pt>
    <dgm:pt modelId="{81892420-9758-4AD4-B65D-D65DCB868974}" type="pres">
      <dgm:prSet presAssocID="{FF917130-45BA-4790-A34E-0ADD81D37B6D}" presName="Name13" presStyleLbl="parChTrans1D2" presStyleIdx="0" presStyleCnt="4"/>
      <dgm:spPr/>
    </dgm:pt>
    <dgm:pt modelId="{1D329AC4-084F-4B0A-B502-6ED0DCC34758}" type="pres">
      <dgm:prSet presAssocID="{2A58537D-FC99-4D75-9E05-203E75935CF6}" presName="childText" presStyleLbl="bgAcc1" presStyleIdx="0" presStyleCnt="4">
        <dgm:presLayoutVars>
          <dgm:bulletEnabled val="1"/>
        </dgm:presLayoutVars>
      </dgm:prSet>
      <dgm:spPr/>
    </dgm:pt>
    <dgm:pt modelId="{D061E4BC-0648-4935-A24A-7D921E195E71}" type="pres">
      <dgm:prSet presAssocID="{F358734A-4579-45B2-9D7E-4C6A958699FB}" presName="root" presStyleCnt="0"/>
      <dgm:spPr/>
    </dgm:pt>
    <dgm:pt modelId="{BDB55088-1AEC-4EAD-9FBA-6D209A0D69AF}" type="pres">
      <dgm:prSet presAssocID="{F358734A-4579-45B2-9D7E-4C6A958699FB}" presName="rootComposite" presStyleCnt="0"/>
      <dgm:spPr/>
    </dgm:pt>
    <dgm:pt modelId="{C3754E55-2CDD-48E1-BB2E-18E99423C36B}" type="pres">
      <dgm:prSet presAssocID="{F358734A-4579-45B2-9D7E-4C6A958699FB}" presName="rootText" presStyleLbl="node1" presStyleIdx="1" presStyleCnt="4" custScaleY="175066" custLinFactNeighborX="3742" custLinFactNeighborY="2149"/>
      <dgm:spPr/>
    </dgm:pt>
    <dgm:pt modelId="{51DAD582-2624-4ECB-AEF6-ADE8A7810D81}" type="pres">
      <dgm:prSet presAssocID="{F358734A-4579-45B2-9D7E-4C6A958699FB}" presName="rootConnector" presStyleLbl="node1" presStyleIdx="1" presStyleCnt="4"/>
      <dgm:spPr/>
    </dgm:pt>
    <dgm:pt modelId="{4801F2EF-AC7B-4647-AF3A-60D97E561EA7}" type="pres">
      <dgm:prSet presAssocID="{F358734A-4579-45B2-9D7E-4C6A958699FB}" presName="childShape" presStyleCnt="0"/>
      <dgm:spPr/>
    </dgm:pt>
    <dgm:pt modelId="{05DADB72-6FE5-4C21-9FC2-4B508F556CE9}" type="pres">
      <dgm:prSet presAssocID="{5F2B646D-1FD2-4641-8227-4C9B8FE0110A}" presName="Name13" presStyleLbl="parChTrans1D2" presStyleIdx="1" presStyleCnt="4"/>
      <dgm:spPr/>
    </dgm:pt>
    <dgm:pt modelId="{924E9F9C-4830-4C6D-B7CC-B45A6DC66E92}" type="pres">
      <dgm:prSet presAssocID="{ED18EBDD-2289-4CCB-9897-0801CB662DCC}" presName="childText" presStyleLbl="bgAcc1" presStyleIdx="1" presStyleCnt="4" custLinFactNeighborX="-1564">
        <dgm:presLayoutVars>
          <dgm:bulletEnabled val="1"/>
        </dgm:presLayoutVars>
      </dgm:prSet>
      <dgm:spPr/>
    </dgm:pt>
    <dgm:pt modelId="{49F73B9A-D543-49F0-85E7-445220AFD269}" type="pres">
      <dgm:prSet presAssocID="{4C46A726-C426-4D67-B87E-F4AC7BA0683D}" presName="root" presStyleCnt="0"/>
      <dgm:spPr/>
    </dgm:pt>
    <dgm:pt modelId="{DD6C5661-D8A0-4FAC-8E7A-DC0C9B78E65B}" type="pres">
      <dgm:prSet presAssocID="{4C46A726-C426-4D67-B87E-F4AC7BA0683D}" presName="rootComposite" presStyleCnt="0"/>
      <dgm:spPr/>
    </dgm:pt>
    <dgm:pt modelId="{5E13CF69-44C3-4B79-A52E-5F43DCDF8739}" type="pres">
      <dgm:prSet presAssocID="{4C46A726-C426-4D67-B87E-F4AC7BA0683D}" presName="rootText" presStyleLbl="node1" presStyleIdx="2" presStyleCnt="4" custScaleX="118014" custScaleY="175066" custLinFactNeighborX="3742" custLinFactNeighborY="2149"/>
      <dgm:spPr/>
    </dgm:pt>
    <dgm:pt modelId="{952B999D-0DE4-445F-9457-0CD285CC4CD1}" type="pres">
      <dgm:prSet presAssocID="{4C46A726-C426-4D67-B87E-F4AC7BA0683D}" presName="rootConnector" presStyleLbl="node1" presStyleIdx="2" presStyleCnt="4"/>
      <dgm:spPr/>
    </dgm:pt>
    <dgm:pt modelId="{A738A22E-561F-4A7A-A7EB-B2B41FDC8F93}" type="pres">
      <dgm:prSet presAssocID="{4C46A726-C426-4D67-B87E-F4AC7BA0683D}" presName="childShape" presStyleCnt="0"/>
      <dgm:spPr/>
    </dgm:pt>
    <dgm:pt modelId="{9839FBB3-CDB4-4868-A54A-D02551233D7B}" type="pres">
      <dgm:prSet presAssocID="{AE0D5ABD-C657-473B-B256-CE5EB676F669}" presName="Name13" presStyleLbl="parChTrans1D2" presStyleIdx="2" presStyleCnt="4"/>
      <dgm:spPr/>
    </dgm:pt>
    <dgm:pt modelId="{EA6FD55D-C112-4F39-BBE1-72E5A1645580}" type="pres">
      <dgm:prSet presAssocID="{5CC840EC-C97A-4209-A617-476AAE3C9988}" presName="childText" presStyleLbl="bgAcc1" presStyleIdx="2" presStyleCnt="4">
        <dgm:presLayoutVars>
          <dgm:bulletEnabled val="1"/>
        </dgm:presLayoutVars>
      </dgm:prSet>
      <dgm:spPr/>
    </dgm:pt>
    <dgm:pt modelId="{5CB4021D-DE82-4C22-B356-CDA8655F26C6}" type="pres">
      <dgm:prSet presAssocID="{37E6C5E0-1053-4992-89E4-F30B5F3DF152}" presName="root" presStyleCnt="0"/>
      <dgm:spPr/>
    </dgm:pt>
    <dgm:pt modelId="{EF61F1E0-388A-4108-AD32-0DD9D64B017D}" type="pres">
      <dgm:prSet presAssocID="{37E6C5E0-1053-4992-89E4-F30B5F3DF152}" presName="rootComposite" presStyleCnt="0"/>
      <dgm:spPr/>
    </dgm:pt>
    <dgm:pt modelId="{CC3A7448-EB80-4CFD-97DE-139888602CDE}" type="pres">
      <dgm:prSet presAssocID="{37E6C5E0-1053-4992-89E4-F30B5F3DF152}" presName="rootText" presStyleLbl="node1" presStyleIdx="3" presStyleCnt="4" custScaleY="175066" custLinFactNeighborX="3742" custLinFactNeighborY="2149"/>
      <dgm:spPr/>
    </dgm:pt>
    <dgm:pt modelId="{707C30C3-A199-497D-B69D-9FDE9956B602}" type="pres">
      <dgm:prSet presAssocID="{37E6C5E0-1053-4992-89E4-F30B5F3DF152}" presName="rootConnector" presStyleLbl="node1" presStyleIdx="3" presStyleCnt="4"/>
      <dgm:spPr/>
    </dgm:pt>
    <dgm:pt modelId="{A75AC520-28C2-49BA-B089-8675F7138E4F}" type="pres">
      <dgm:prSet presAssocID="{37E6C5E0-1053-4992-89E4-F30B5F3DF152}" presName="childShape" presStyleCnt="0"/>
      <dgm:spPr/>
    </dgm:pt>
    <dgm:pt modelId="{EF04724A-21F1-43F9-A583-1C8BCB9C78E3}" type="pres">
      <dgm:prSet presAssocID="{85066D43-6199-45A0-B4F8-61526BCDEA7A}" presName="Name13" presStyleLbl="parChTrans1D2" presStyleIdx="3" presStyleCnt="4"/>
      <dgm:spPr/>
    </dgm:pt>
    <dgm:pt modelId="{E44CFAC3-31C2-4236-9403-55CE74210E73}" type="pres">
      <dgm:prSet presAssocID="{39180858-0FED-43AD-A557-328BD1231DE2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D3C6612-B1E7-4D74-90C0-7348144DD405}" type="presOf" srcId="{FF917130-45BA-4790-A34E-0ADD81D37B6D}" destId="{81892420-9758-4AD4-B65D-D65DCB868974}" srcOrd="0" destOrd="0" presId="urn:microsoft.com/office/officeart/2005/8/layout/hierarchy3"/>
    <dgm:cxn modelId="{60839216-BB53-493C-A592-20656DFFC92F}" srcId="{37E6C5E0-1053-4992-89E4-F30B5F3DF152}" destId="{39180858-0FED-43AD-A557-328BD1231DE2}" srcOrd="0" destOrd="0" parTransId="{85066D43-6199-45A0-B4F8-61526BCDEA7A}" sibTransId="{50029AA8-A3B6-41A7-AF8F-A03E1FF48F71}"/>
    <dgm:cxn modelId="{81716D1A-F5FD-4C6C-9172-0B61CE0D126C}" srcId="{E5A3A6E1-692D-4AF1-BCE5-2783AF5B7DC4}" destId="{37E6C5E0-1053-4992-89E4-F30B5F3DF152}" srcOrd="3" destOrd="0" parTransId="{0171F697-0A19-425B-8871-29DAF290FCB6}" sibTransId="{339A8C60-C211-4120-8CB5-7D9AA53B288F}"/>
    <dgm:cxn modelId="{C684971A-22D8-474E-BBE1-7AE47AF01775}" type="presOf" srcId="{39180858-0FED-43AD-A557-328BD1231DE2}" destId="{E44CFAC3-31C2-4236-9403-55CE74210E73}" srcOrd="0" destOrd="0" presId="urn:microsoft.com/office/officeart/2005/8/layout/hierarchy3"/>
    <dgm:cxn modelId="{9356411F-FC0E-4692-BABA-0C8C6AB531B1}" type="presOf" srcId="{4C46A726-C426-4D67-B87E-F4AC7BA0683D}" destId="{5E13CF69-44C3-4B79-A52E-5F43DCDF8739}" srcOrd="0" destOrd="0" presId="urn:microsoft.com/office/officeart/2005/8/layout/hierarchy3"/>
    <dgm:cxn modelId="{CAFDB524-7221-4ADE-9DCF-DE4982348B72}" type="presOf" srcId="{37E6C5E0-1053-4992-89E4-F30B5F3DF152}" destId="{CC3A7448-EB80-4CFD-97DE-139888602CDE}" srcOrd="0" destOrd="0" presId="urn:microsoft.com/office/officeart/2005/8/layout/hierarchy3"/>
    <dgm:cxn modelId="{049C772D-614F-4C68-BAAF-A3298713EACC}" type="presOf" srcId="{F358734A-4579-45B2-9D7E-4C6A958699FB}" destId="{C3754E55-2CDD-48E1-BB2E-18E99423C36B}" srcOrd="0" destOrd="0" presId="urn:microsoft.com/office/officeart/2005/8/layout/hierarchy3"/>
    <dgm:cxn modelId="{9093D334-B012-43CC-8E2E-F971EF2B242B}" type="presOf" srcId="{4C46A726-C426-4D67-B87E-F4AC7BA0683D}" destId="{952B999D-0DE4-445F-9457-0CD285CC4CD1}" srcOrd="1" destOrd="0" presId="urn:microsoft.com/office/officeart/2005/8/layout/hierarchy3"/>
    <dgm:cxn modelId="{F37C773A-7997-4D78-A57E-8994CA0DC3A6}" srcId="{E5A3A6E1-692D-4AF1-BCE5-2783AF5B7DC4}" destId="{041CE2EA-6C28-426D-8BC0-58B0D37680E1}" srcOrd="0" destOrd="0" parTransId="{5314B412-5594-445D-9770-DFBBBB6C51F1}" sibTransId="{787D69D0-B6ED-412D-8046-EDB1F01654AB}"/>
    <dgm:cxn modelId="{8C10A75D-EFAF-4646-B437-04ED8C80A418}" type="presOf" srcId="{ED18EBDD-2289-4CCB-9897-0801CB662DCC}" destId="{924E9F9C-4830-4C6D-B7CC-B45A6DC66E92}" srcOrd="0" destOrd="0" presId="urn:microsoft.com/office/officeart/2005/8/layout/hierarchy3"/>
    <dgm:cxn modelId="{07F5D96D-08AE-4507-890D-E4B3814C61F3}" type="presOf" srcId="{AE0D5ABD-C657-473B-B256-CE5EB676F669}" destId="{9839FBB3-CDB4-4868-A54A-D02551233D7B}" srcOrd="0" destOrd="0" presId="urn:microsoft.com/office/officeart/2005/8/layout/hierarchy3"/>
    <dgm:cxn modelId="{70859175-4009-4D7D-862B-928598004827}" srcId="{041CE2EA-6C28-426D-8BC0-58B0D37680E1}" destId="{2A58537D-FC99-4D75-9E05-203E75935CF6}" srcOrd="0" destOrd="0" parTransId="{FF917130-45BA-4790-A34E-0ADD81D37B6D}" sibTransId="{FCE14BEF-33AD-4B6C-900E-8CA0031E1808}"/>
    <dgm:cxn modelId="{401A7957-F0CC-4DB1-AF4F-97330FA2025C}" type="presOf" srcId="{2A58537D-FC99-4D75-9E05-203E75935CF6}" destId="{1D329AC4-084F-4B0A-B502-6ED0DCC34758}" srcOrd="0" destOrd="0" presId="urn:microsoft.com/office/officeart/2005/8/layout/hierarchy3"/>
    <dgm:cxn modelId="{10ECCA59-7D70-4A97-A1EC-FE88267D8604}" type="presOf" srcId="{041CE2EA-6C28-426D-8BC0-58B0D37680E1}" destId="{81418AC0-43AC-4235-884D-CE28715E609A}" srcOrd="0" destOrd="0" presId="urn:microsoft.com/office/officeart/2005/8/layout/hierarchy3"/>
    <dgm:cxn modelId="{91414083-5541-4691-BC79-4CA82D6EFBDE}" srcId="{F358734A-4579-45B2-9D7E-4C6A958699FB}" destId="{ED18EBDD-2289-4CCB-9897-0801CB662DCC}" srcOrd="0" destOrd="0" parTransId="{5F2B646D-1FD2-4641-8227-4C9B8FE0110A}" sibTransId="{A8B16A9F-4ED0-440E-976A-C74D57B336E8}"/>
    <dgm:cxn modelId="{F6048899-0A50-46C0-BACF-BE21C0106A4C}" srcId="{E5A3A6E1-692D-4AF1-BCE5-2783AF5B7DC4}" destId="{F358734A-4579-45B2-9D7E-4C6A958699FB}" srcOrd="1" destOrd="0" parTransId="{B20C4B30-A84D-49ED-A02B-4C66639407CB}" sibTransId="{690018FE-586A-4B01-B9B9-8D91224EBACE}"/>
    <dgm:cxn modelId="{9FBC179F-CD5F-45DF-AF0E-B76DDDEC3133}" type="presOf" srcId="{F358734A-4579-45B2-9D7E-4C6A958699FB}" destId="{51DAD582-2624-4ECB-AEF6-ADE8A7810D81}" srcOrd="1" destOrd="0" presId="urn:microsoft.com/office/officeart/2005/8/layout/hierarchy3"/>
    <dgm:cxn modelId="{969998AD-B209-4ECA-A54D-5E6E32489380}" type="presOf" srcId="{5CC840EC-C97A-4209-A617-476AAE3C9988}" destId="{EA6FD55D-C112-4F39-BBE1-72E5A1645580}" srcOrd="0" destOrd="0" presId="urn:microsoft.com/office/officeart/2005/8/layout/hierarchy3"/>
    <dgm:cxn modelId="{E2C1E9B2-DCC1-4E28-A1F3-651BB5AF7BC6}" srcId="{4C46A726-C426-4D67-B87E-F4AC7BA0683D}" destId="{5CC840EC-C97A-4209-A617-476AAE3C9988}" srcOrd="0" destOrd="0" parTransId="{AE0D5ABD-C657-473B-B256-CE5EB676F669}" sibTransId="{05700160-AF12-47D9-8D4A-2E4F8985A130}"/>
    <dgm:cxn modelId="{4E8038BD-1A80-480F-B7BB-CE851A7F11EB}" type="presOf" srcId="{041CE2EA-6C28-426D-8BC0-58B0D37680E1}" destId="{DA95B828-D3F8-4B3D-BEE2-F22B3C153E21}" srcOrd="1" destOrd="0" presId="urn:microsoft.com/office/officeart/2005/8/layout/hierarchy3"/>
    <dgm:cxn modelId="{000CB4BE-3B2B-4809-AFDF-20C593CB6A47}" type="presOf" srcId="{E5A3A6E1-692D-4AF1-BCE5-2783AF5B7DC4}" destId="{F63EAC7F-6D23-4FEC-8ED9-ADD2880A47AE}" srcOrd="0" destOrd="0" presId="urn:microsoft.com/office/officeart/2005/8/layout/hierarchy3"/>
    <dgm:cxn modelId="{A08098CC-BAF7-4035-A1BF-00327DF9D841}" srcId="{E5A3A6E1-692D-4AF1-BCE5-2783AF5B7DC4}" destId="{4C46A726-C426-4D67-B87E-F4AC7BA0683D}" srcOrd="2" destOrd="0" parTransId="{421D9CEE-F1D2-4C0D-8396-62A6D7CE5C06}" sibTransId="{229BC215-F180-45F6-8BA7-F61EC03E0038}"/>
    <dgm:cxn modelId="{059C73ED-0981-412B-9B5C-B9987C67170A}" type="presOf" srcId="{5F2B646D-1FD2-4641-8227-4C9B8FE0110A}" destId="{05DADB72-6FE5-4C21-9FC2-4B508F556CE9}" srcOrd="0" destOrd="0" presId="urn:microsoft.com/office/officeart/2005/8/layout/hierarchy3"/>
    <dgm:cxn modelId="{0E8BADEF-87D3-488C-9E20-794B28626501}" type="presOf" srcId="{85066D43-6199-45A0-B4F8-61526BCDEA7A}" destId="{EF04724A-21F1-43F9-A583-1C8BCB9C78E3}" srcOrd="0" destOrd="0" presId="urn:microsoft.com/office/officeart/2005/8/layout/hierarchy3"/>
    <dgm:cxn modelId="{979EDAFD-34CD-45B7-BE34-3B1A95A81E1F}" type="presOf" srcId="{37E6C5E0-1053-4992-89E4-F30B5F3DF152}" destId="{707C30C3-A199-497D-B69D-9FDE9956B602}" srcOrd="1" destOrd="0" presId="urn:microsoft.com/office/officeart/2005/8/layout/hierarchy3"/>
    <dgm:cxn modelId="{4536CBDF-DC9F-4D98-9606-1342003C6F96}" type="presParOf" srcId="{F63EAC7F-6D23-4FEC-8ED9-ADD2880A47AE}" destId="{ED31228D-B47E-4734-8568-DE124C6652AA}" srcOrd="0" destOrd="0" presId="urn:microsoft.com/office/officeart/2005/8/layout/hierarchy3"/>
    <dgm:cxn modelId="{CD762247-1009-47EF-9524-DC878CBD0532}" type="presParOf" srcId="{ED31228D-B47E-4734-8568-DE124C6652AA}" destId="{A8CC1E3D-577B-43A3-851E-EE9148B02E96}" srcOrd="0" destOrd="0" presId="urn:microsoft.com/office/officeart/2005/8/layout/hierarchy3"/>
    <dgm:cxn modelId="{28714153-4090-4968-A022-8FA47F91FF26}" type="presParOf" srcId="{A8CC1E3D-577B-43A3-851E-EE9148B02E96}" destId="{81418AC0-43AC-4235-884D-CE28715E609A}" srcOrd="0" destOrd="0" presId="urn:microsoft.com/office/officeart/2005/8/layout/hierarchy3"/>
    <dgm:cxn modelId="{F7BDEE5A-3ACF-4BD6-8821-462E5C39C48D}" type="presParOf" srcId="{A8CC1E3D-577B-43A3-851E-EE9148B02E96}" destId="{DA95B828-D3F8-4B3D-BEE2-F22B3C153E21}" srcOrd="1" destOrd="0" presId="urn:microsoft.com/office/officeart/2005/8/layout/hierarchy3"/>
    <dgm:cxn modelId="{DDD6AB27-597E-4D7A-A1CB-4CEB90835E25}" type="presParOf" srcId="{ED31228D-B47E-4734-8568-DE124C6652AA}" destId="{CFFABDC1-320C-4274-8EC0-FAE5C4576E7B}" srcOrd="1" destOrd="0" presId="urn:microsoft.com/office/officeart/2005/8/layout/hierarchy3"/>
    <dgm:cxn modelId="{07508553-D538-4A5E-9F33-B6AD6DF0013A}" type="presParOf" srcId="{CFFABDC1-320C-4274-8EC0-FAE5C4576E7B}" destId="{81892420-9758-4AD4-B65D-D65DCB868974}" srcOrd="0" destOrd="0" presId="urn:microsoft.com/office/officeart/2005/8/layout/hierarchy3"/>
    <dgm:cxn modelId="{CE7FFBE1-F3A1-43FB-A7CA-C19CF31BE0EF}" type="presParOf" srcId="{CFFABDC1-320C-4274-8EC0-FAE5C4576E7B}" destId="{1D329AC4-084F-4B0A-B502-6ED0DCC34758}" srcOrd="1" destOrd="0" presId="urn:microsoft.com/office/officeart/2005/8/layout/hierarchy3"/>
    <dgm:cxn modelId="{FA184737-C3CC-4FDE-8BEB-3A84957FD38F}" type="presParOf" srcId="{F63EAC7F-6D23-4FEC-8ED9-ADD2880A47AE}" destId="{D061E4BC-0648-4935-A24A-7D921E195E71}" srcOrd="1" destOrd="0" presId="urn:microsoft.com/office/officeart/2005/8/layout/hierarchy3"/>
    <dgm:cxn modelId="{72285DD1-625B-48D5-B327-85992BC6A4E8}" type="presParOf" srcId="{D061E4BC-0648-4935-A24A-7D921E195E71}" destId="{BDB55088-1AEC-4EAD-9FBA-6D209A0D69AF}" srcOrd="0" destOrd="0" presId="urn:microsoft.com/office/officeart/2005/8/layout/hierarchy3"/>
    <dgm:cxn modelId="{0B93F539-3688-404F-9ECF-3A7A4210C825}" type="presParOf" srcId="{BDB55088-1AEC-4EAD-9FBA-6D209A0D69AF}" destId="{C3754E55-2CDD-48E1-BB2E-18E99423C36B}" srcOrd="0" destOrd="0" presId="urn:microsoft.com/office/officeart/2005/8/layout/hierarchy3"/>
    <dgm:cxn modelId="{B92F4784-74F6-4017-9ACD-C5FE47A97548}" type="presParOf" srcId="{BDB55088-1AEC-4EAD-9FBA-6D209A0D69AF}" destId="{51DAD582-2624-4ECB-AEF6-ADE8A7810D81}" srcOrd="1" destOrd="0" presId="urn:microsoft.com/office/officeart/2005/8/layout/hierarchy3"/>
    <dgm:cxn modelId="{A31DB2C0-5C5D-45CE-95A3-2FDAC485C385}" type="presParOf" srcId="{D061E4BC-0648-4935-A24A-7D921E195E71}" destId="{4801F2EF-AC7B-4647-AF3A-60D97E561EA7}" srcOrd="1" destOrd="0" presId="urn:microsoft.com/office/officeart/2005/8/layout/hierarchy3"/>
    <dgm:cxn modelId="{80C206F0-46AD-4A36-AA78-6D034847B63F}" type="presParOf" srcId="{4801F2EF-AC7B-4647-AF3A-60D97E561EA7}" destId="{05DADB72-6FE5-4C21-9FC2-4B508F556CE9}" srcOrd="0" destOrd="0" presId="urn:microsoft.com/office/officeart/2005/8/layout/hierarchy3"/>
    <dgm:cxn modelId="{66D429BB-35EC-4EE7-8492-576838AF35CE}" type="presParOf" srcId="{4801F2EF-AC7B-4647-AF3A-60D97E561EA7}" destId="{924E9F9C-4830-4C6D-B7CC-B45A6DC66E92}" srcOrd="1" destOrd="0" presId="urn:microsoft.com/office/officeart/2005/8/layout/hierarchy3"/>
    <dgm:cxn modelId="{FB1DFD10-3EEB-4989-ACE5-14490FF538FF}" type="presParOf" srcId="{F63EAC7F-6D23-4FEC-8ED9-ADD2880A47AE}" destId="{49F73B9A-D543-49F0-85E7-445220AFD269}" srcOrd="2" destOrd="0" presId="urn:microsoft.com/office/officeart/2005/8/layout/hierarchy3"/>
    <dgm:cxn modelId="{F1468C11-63E4-451D-906C-AB67E677C1EE}" type="presParOf" srcId="{49F73B9A-D543-49F0-85E7-445220AFD269}" destId="{DD6C5661-D8A0-4FAC-8E7A-DC0C9B78E65B}" srcOrd="0" destOrd="0" presId="urn:microsoft.com/office/officeart/2005/8/layout/hierarchy3"/>
    <dgm:cxn modelId="{AAF978CA-88DC-4A90-BD1F-03BD86614573}" type="presParOf" srcId="{DD6C5661-D8A0-4FAC-8E7A-DC0C9B78E65B}" destId="{5E13CF69-44C3-4B79-A52E-5F43DCDF8739}" srcOrd="0" destOrd="0" presId="urn:microsoft.com/office/officeart/2005/8/layout/hierarchy3"/>
    <dgm:cxn modelId="{9B811727-C274-4FFB-BD62-B0BF3AAC0C55}" type="presParOf" srcId="{DD6C5661-D8A0-4FAC-8E7A-DC0C9B78E65B}" destId="{952B999D-0DE4-445F-9457-0CD285CC4CD1}" srcOrd="1" destOrd="0" presId="urn:microsoft.com/office/officeart/2005/8/layout/hierarchy3"/>
    <dgm:cxn modelId="{FBE44C32-DE76-43FB-B5A2-E32F905B3BC4}" type="presParOf" srcId="{49F73B9A-D543-49F0-85E7-445220AFD269}" destId="{A738A22E-561F-4A7A-A7EB-B2B41FDC8F93}" srcOrd="1" destOrd="0" presId="urn:microsoft.com/office/officeart/2005/8/layout/hierarchy3"/>
    <dgm:cxn modelId="{448A1CF8-1B95-4B65-AA5A-781B113B4D55}" type="presParOf" srcId="{A738A22E-561F-4A7A-A7EB-B2B41FDC8F93}" destId="{9839FBB3-CDB4-4868-A54A-D02551233D7B}" srcOrd="0" destOrd="0" presId="urn:microsoft.com/office/officeart/2005/8/layout/hierarchy3"/>
    <dgm:cxn modelId="{B922D565-2C02-48D2-BC79-3EF3A208CDB1}" type="presParOf" srcId="{A738A22E-561F-4A7A-A7EB-B2B41FDC8F93}" destId="{EA6FD55D-C112-4F39-BBE1-72E5A1645580}" srcOrd="1" destOrd="0" presId="urn:microsoft.com/office/officeart/2005/8/layout/hierarchy3"/>
    <dgm:cxn modelId="{1990F0A3-9EE7-4A9A-8820-441747F19592}" type="presParOf" srcId="{F63EAC7F-6D23-4FEC-8ED9-ADD2880A47AE}" destId="{5CB4021D-DE82-4C22-B356-CDA8655F26C6}" srcOrd="3" destOrd="0" presId="urn:microsoft.com/office/officeart/2005/8/layout/hierarchy3"/>
    <dgm:cxn modelId="{65DF7B7F-0FD6-4C85-9D5A-D41EEF1B0185}" type="presParOf" srcId="{5CB4021D-DE82-4C22-B356-CDA8655F26C6}" destId="{EF61F1E0-388A-4108-AD32-0DD9D64B017D}" srcOrd="0" destOrd="0" presId="urn:microsoft.com/office/officeart/2005/8/layout/hierarchy3"/>
    <dgm:cxn modelId="{80E39799-3591-4392-A7F5-67FD82DB667A}" type="presParOf" srcId="{EF61F1E0-388A-4108-AD32-0DD9D64B017D}" destId="{CC3A7448-EB80-4CFD-97DE-139888602CDE}" srcOrd="0" destOrd="0" presId="urn:microsoft.com/office/officeart/2005/8/layout/hierarchy3"/>
    <dgm:cxn modelId="{E58C9774-46BC-4674-83F2-9A487B59BDBF}" type="presParOf" srcId="{EF61F1E0-388A-4108-AD32-0DD9D64B017D}" destId="{707C30C3-A199-497D-B69D-9FDE9956B602}" srcOrd="1" destOrd="0" presId="urn:microsoft.com/office/officeart/2005/8/layout/hierarchy3"/>
    <dgm:cxn modelId="{8D86AF8C-2C29-4A54-A1BA-B3539C48B55A}" type="presParOf" srcId="{5CB4021D-DE82-4C22-B356-CDA8655F26C6}" destId="{A75AC520-28C2-49BA-B089-8675F7138E4F}" srcOrd="1" destOrd="0" presId="urn:microsoft.com/office/officeart/2005/8/layout/hierarchy3"/>
    <dgm:cxn modelId="{EB82EE87-CF88-46C1-B12B-F5A89FEBA8CA}" type="presParOf" srcId="{A75AC520-28C2-49BA-B089-8675F7138E4F}" destId="{EF04724A-21F1-43F9-A583-1C8BCB9C78E3}" srcOrd="0" destOrd="0" presId="urn:microsoft.com/office/officeart/2005/8/layout/hierarchy3"/>
    <dgm:cxn modelId="{93C1C9E4-B094-44A2-8884-A9E095F859D8}" type="presParOf" srcId="{A75AC520-28C2-49BA-B089-8675F7138E4F}" destId="{E44CFAC3-31C2-4236-9403-55CE74210E73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FAE9F-303A-47F1-9388-CA9338AC33F6}">
      <dsp:nvSpPr>
        <dsp:cNvPr id="0" name=""/>
        <dsp:cNvSpPr/>
      </dsp:nvSpPr>
      <dsp:spPr>
        <a:xfrm>
          <a:off x="1248418" y="305"/>
          <a:ext cx="3051383" cy="11916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kern="1200" dirty="0"/>
            <a:t>   </a:t>
          </a:r>
          <a:r>
            <a:rPr lang="en-GB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Start to exchange</a:t>
          </a:r>
        </a:p>
      </dsp:txBody>
      <dsp:txXfrm>
        <a:off x="1248418" y="149261"/>
        <a:ext cx="2604514" cy="893738"/>
      </dsp:txXfrm>
    </dsp:sp>
    <dsp:sp modelId="{7C529F3D-36E7-4CDE-A2D5-EFD6EDFF8ECE}">
      <dsp:nvSpPr>
        <dsp:cNvPr id="0" name=""/>
        <dsp:cNvSpPr/>
      </dsp:nvSpPr>
      <dsp:spPr>
        <a:xfrm>
          <a:off x="362" y="305"/>
          <a:ext cx="1248055" cy="119165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Displacement of existing </a:t>
          </a:r>
          <a:r>
            <a:rPr lang="tr-TR" sz="12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low</a:t>
          </a:r>
          <a:r>
            <a:rPr lang="tr-TR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GB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efficient motors with efficient ones in SMEs</a:t>
          </a:r>
        </a:p>
      </dsp:txBody>
      <dsp:txXfrm>
        <a:off x="58534" y="58477"/>
        <a:ext cx="1131711" cy="1075306"/>
      </dsp:txXfrm>
    </dsp:sp>
    <dsp:sp modelId="{2A009A94-7058-4320-BA38-4C99517FDB5B}">
      <dsp:nvSpPr>
        <dsp:cNvPr id="0" name=""/>
        <dsp:cNvSpPr/>
      </dsp:nvSpPr>
      <dsp:spPr>
        <a:xfrm>
          <a:off x="1205341" y="1311121"/>
          <a:ext cx="3092183" cy="11916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kern="1200" dirty="0"/>
            <a:t>     </a:t>
          </a:r>
          <a:r>
            <a:rPr lang="tr-TR" sz="1800" kern="1200" dirty="0"/>
            <a:t>      </a:t>
          </a:r>
          <a:r>
            <a:rPr lang="en-GB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Local           Import</a:t>
          </a:r>
        </a:p>
      </dsp:txBody>
      <dsp:txXfrm>
        <a:off x="1205341" y="1460077"/>
        <a:ext cx="2645314" cy="893738"/>
      </dsp:txXfrm>
    </dsp:sp>
    <dsp:sp modelId="{51EE2DD6-8FB8-4154-901C-D4C8723836DC}">
      <dsp:nvSpPr>
        <dsp:cNvPr id="0" name=""/>
        <dsp:cNvSpPr/>
      </dsp:nvSpPr>
      <dsp:spPr>
        <a:xfrm>
          <a:off x="2639" y="1311121"/>
          <a:ext cx="1202702" cy="119165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Maintaining new efficient motors’ penetration into the market</a:t>
          </a:r>
        </a:p>
      </dsp:txBody>
      <dsp:txXfrm>
        <a:off x="60811" y="1369293"/>
        <a:ext cx="1086358" cy="1075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5FBD-2560-44C9-A11B-D79184120BC1}">
      <dsp:nvSpPr>
        <dsp:cNvPr id="0" name=""/>
        <dsp:cNvSpPr/>
      </dsp:nvSpPr>
      <dsp:spPr>
        <a:xfrm>
          <a:off x="-3504783" y="-538767"/>
          <a:ext cx="4178506" cy="4178506"/>
        </a:xfrm>
        <a:prstGeom prst="blockArc">
          <a:avLst>
            <a:gd name="adj1" fmla="val 18900000"/>
            <a:gd name="adj2" fmla="val 2700000"/>
            <a:gd name="adj3" fmla="val 51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3ABE0-0FEE-4C20-A2D9-70E314B846CD}">
      <dsp:nvSpPr>
        <dsp:cNvPr id="0" name=""/>
        <dsp:cNvSpPr/>
      </dsp:nvSpPr>
      <dsp:spPr>
        <a:xfrm>
          <a:off x="295548" y="193748"/>
          <a:ext cx="9803984" cy="387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Strengthening regulatory framework for  both existing and manufactured electric motors</a:t>
          </a:r>
        </a:p>
      </dsp:txBody>
      <dsp:txXfrm>
        <a:off x="295548" y="193748"/>
        <a:ext cx="9803984" cy="387745"/>
      </dsp:txXfrm>
    </dsp:sp>
    <dsp:sp modelId="{FF3C3EB0-BF18-4EDC-8C70-AE1014A721E4}">
      <dsp:nvSpPr>
        <dsp:cNvPr id="0" name=""/>
        <dsp:cNvSpPr/>
      </dsp:nvSpPr>
      <dsp:spPr>
        <a:xfrm>
          <a:off x="53207" y="145280"/>
          <a:ext cx="484681" cy="48468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53D8E520-D5EE-44E5-9FE5-229F5793C754}">
      <dsp:nvSpPr>
        <dsp:cNvPr id="0" name=""/>
        <dsp:cNvSpPr/>
      </dsp:nvSpPr>
      <dsp:spPr>
        <a:xfrm>
          <a:off x="573395" y="775180"/>
          <a:ext cx="9526137" cy="387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Development of both management and information infrastructure</a:t>
          </a:r>
        </a:p>
      </dsp:txBody>
      <dsp:txXfrm>
        <a:off x="573395" y="775180"/>
        <a:ext cx="9526137" cy="387745"/>
      </dsp:txXfrm>
    </dsp:sp>
    <dsp:sp modelId="{0C8FB3E9-278F-47F2-AE76-04A376496CF7}">
      <dsp:nvSpPr>
        <dsp:cNvPr id="0" name=""/>
        <dsp:cNvSpPr/>
      </dsp:nvSpPr>
      <dsp:spPr>
        <a:xfrm>
          <a:off x="331054" y="726712"/>
          <a:ext cx="484681" cy="48468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C4A1A31B-80C9-4F07-A90B-AAFE1BBE49C6}">
      <dsp:nvSpPr>
        <dsp:cNvPr id="0" name=""/>
        <dsp:cNvSpPr/>
      </dsp:nvSpPr>
      <dsp:spPr>
        <a:xfrm>
          <a:off x="689638" y="1323930"/>
          <a:ext cx="9440861" cy="387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Improvement of the capacity of  TSE (Turkish Standards Institute) Motor Test Laboratory</a:t>
          </a:r>
        </a:p>
      </dsp:txBody>
      <dsp:txXfrm>
        <a:off x="689638" y="1323930"/>
        <a:ext cx="9440861" cy="387745"/>
      </dsp:txXfrm>
    </dsp:sp>
    <dsp:sp modelId="{C8D3296A-280E-4838-94F3-01FF8EB9B12C}">
      <dsp:nvSpPr>
        <dsp:cNvPr id="0" name=""/>
        <dsp:cNvSpPr/>
      </dsp:nvSpPr>
      <dsp:spPr>
        <a:xfrm>
          <a:off x="416331" y="1308145"/>
          <a:ext cx="484681" cy="48468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E3EB544B-686B-4970-8E27-7BBDD912AC1C}">
      <dsp:nvSpPr>
        <dsp:cNvPr id="0" name=""/>
        <dsp:cNvSpPr/>
      </dsp:nvSpPr>
      <dsp:spPr>
        <a:xfrm>
          <a:off x="573395" y="1938045"/>
          <a:ext cx="9526137" cy="387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Development of Financial Support Mechanism</a:t>
          </a:r>
        </a:p>
      </dsp:txBody>
      <dsp:txXfrm>
        <a:off x="573395" y="1938045"/>
        <a:ext cx="9526137" cy="387745"/>
      </dsp:txXfrm>
    </dsp:sp>
    <dsp:sp modelId="{B2FA167A-4932-465E-9B4B-635A99D824E1}">
      <dsp:nvSpPr>
        <dsp:cNvPr id="0" name=""/>
        <dsp:cNvSpPr/>
      </dsp:nvSpPr>
      <dsp:spPr>
        <a:xfrm>
          <a:off x="331054" y="1889577"/>
          <a:ext cx="484681" cy="48468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1D8D1931-D92A-4F7C-B17E-C1061C58DAF5}">
      <dsp:nvSpPr>
        <dsp:cNvPr id="0" name=""/>
        <dsp:cNvSpPr/>
      </dsp:nvSpPr>
      <dsp:spPr>
        <a:xfrm>
          <a:off x="295548" y="2519477"/>
          <a:ext cx="9803984" cy="387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Awareness raising campaigns and training programs</a:t>
          </a:r>
        </a:p>
      </dsp:txBody>
      <dsp:txXfrm>
        <a:off x="295548" y="2519477"/>
        <a:ext cx="9803984" cy="387745"/>
      </dsp:txXfrm>
    </dsp:sp>
    <dsp:sp modelId="{7D432C02-6DAF-47FC-96A0-21BA0AD8F066}">
      <dsp:nvSpPr>
        <dsp:cNvPr id="0" name=""/>
        <dsp:cNvSpPr/>
      </dsp:nvSpPr>
      <dsp:spPr>
        <a:xfrm>
          <a:off x="53207" y="2471009"/>
          <a:ext cx="484681" cy="48468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18AC0-43AC-4235-884D-CE28715E609A}">
      <dsp:nvSpPr>
        <dsp:cNvPr id="0" name=""/>
        <dsp:cNvSpPr/>
      </dsp:nvSpPr>
      <dsp:spPr>
        <a:xfrm>
          <a:off x="556200" y="16149"/>
          <a:ext cx="1436924" cy="1257783"/>
        </a:xfrm>
        <a:prstGeom prst="roundRect">
          <a:avLst>
            <a:gd name="adj" fmla="val 10000"/>
          </a:avLst>
        </a:prstGeom>
        <a:solidFill>
          <a:srgbClr val="6E84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r-TR" altLang="en-US" sz="14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W</a:t>
          </a:r>
          <a:r>
            <a:rPr kumimoji="1" lang="en-GB" altLang="en-US" sz="1400" b="1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alk</a:t>
          </a:r>
          <a:r>
            <a:rPr kumimoji="1" lang="en-GB" altLang="en-US" sz="14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-through</a:t>
          </a:r>
          <a:r>
            <a:rPr kumimoji="1" lang="tr-TR" altLang="en-US" sz="14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and</a:t>
          </a:r>
          <a:r>
            <a:rPr kumimoji="1" lang="tr-TR" altLang="en-US" sz="14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Detailed</a:t>
          </a:r>
          <a:r>
            <a:rPr kumimoji="1" lang="tr-TR" altLang="en-US" sz="14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Energy</a:t>
          </a:r>
          <a:r>
            <a:rPr kumimoji="1" lang="tr-TR" altLang="en-US" sz="14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kumimoji="1" lang="tr-TR" altLang="en-US" sz="1400" b="1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Audits</a:t>
          </a:r>
          <a:endParaRPr lang="tr-TR" sz="1400" b="1" kern="1200" dirty="0">
            <a:solidFill>
              <a:schemeClr val="bg1"/>
            </a:solidFill>
            <a:latin typeface="+mn-lt"/>
          </a:endParaRPr>
        </a:p>
      </dsp:txBody>
      <dsp:txXfrm>
        <a:off x="593039" y="52988"/>
        <a:ext cx="1363246" cy="1184105"/>
      </dsp:txXfrm>
    </dsp:sp>
    <dsp:sp modelId="{81892420-9758-4AD4-B65D-D65DCB868974}">
      <dsp:nvSpPr>
        <dsp:cNvPr id="0" name=""/>
        <dsp:cNvSpPr/>
      </dsp:nvSpPr>
      <dsp:spPr>
        <a:xfrm>
          <a:off x="699892" y="1273932"/>
          <a:ext cx="98846" cy="52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07"/>
              </a:lnTo>
              <a:lnTo>
                <a:pt x="98846" y="523407"/>
              </a:lnTo>
            </a:path>
          </a:pathLst>
        </a:custGeom>
        <a:noFill/>
        <a:ln w="12700" cap="flat" cmpd="sng" algn="ctr">
          <a:solidFill>
            <a:srgbClr val="0468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29AC4-084F-4B0A-B502-6ED0DCC34758}">
      <dsp:nvSpPr>
        <dsp:cNvPr id="0" name=""/>
        <dsp:cNvSpPr/>
      </dsp:nvSpPr>
      <dsp:spPr>
        <a:xfrm>
          <a:off x="798738" y="1438108"/>
          <a:ext cx="1149539" cy="71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5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100 </a:t>
          </a:r>
          <a:r>
            <a:rPr lang="tr-TR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SME</a:t>
          </a:r>
        </a:p>
      </dsp:txBody>
      <dsp:txXfrm>
        <a:off x="819781" y="1459151"/>
        <a:ext cx="1107453" cy="676376"/>
      </dsp:txXfrm>
    </dsp:sp>
    <dsp:sp modelId="{C3754E55-2CDD-48E1-BB2E-18E99423C36B}">
      <dsp:nvSpPr>
        <dsp:cNvPr id="0" name=""/>
        <dsp:cNvSpPr/>
      </dsp:nvSpPr>
      <dsp:spPr>
        <a:xfrm>
          <a:off x="2361279" y="16149"/>
          <a:ext cx="1436924" cy="1257783"/>
        </a:xfrm>
        <a:prstGeom prst="roundRect">
          <a:avLst>
            <a:gd name="adj" fmla="val 10000"/>
          </a:avLst>
        </a:prstGeom>
        <a:solidFill>
          <a:srgbClr val="6E84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r-TR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D</a:t>
          </a:r>
          <a:r>
            <a:rPr kumimoji="1" lang="en-GB" altLang="en-US" sz="1400" b="1" kern="1200" dirty="0" err="1">
              <a:solidFill>
                <a:schemeClr val="bg1"/>
              </a:solidFill>
              <a:cs typeface="Arial" panose="020B0604020202020204" pitchFamily="34" charset="0"/>
            </a:rPr>
            <a:t>etailed</a:t>
          </a:r>
          <a:r>
            <a:rPr kumimoji="1" lang="en-GB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r>
            <a:rPr kumimoji="1" lang="tr-TR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E</a:t>
          </a:r>
          <a:r>
            <a:rPr kumimoji="1" lang="en-GB" altLang="en-US" sz="1400" b="1" kern="1200" dirty="0" err="1">
              <a:solidFill>
                <a:schemeClr val="bg1"/>
              </a:solidFill>
              <a:cs typeface="Arial" panose="020B0604020202020204" pitchFamily="34" charset="0"/>
            </a:rPr>
            <a:t>nergy</a:t>
          </a:r>
          <a:r>
            <a:rPr kumimoji="1" lang="en-GB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r>
            <a:rPr kumimoji="1" lang="tr-TR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A</a:t>
          </a:r>
          <a:r>
            <a:rPr kumimoji="1" lang="en-GB" altLang="en-US" sz="1400" b="1" kern="1200" dirty="0" err="1">
              <a:solidFill>
                <a:schemeClr val="bg1"/>
              </a:solidFill>
              <a:cs typeface="Arial" panose="020B0604020202020204" pitchFamily="34" charset="0"/>
            </a:rPr>
            <a:t>udits</a:t>
          </a:r>
          <a:r>
            <a:rPr kumimoji="1" lang="en-GB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endParaRPr lang="tr-TR" sz="1400" b="1" kern="1200" dirty="0">
            <a:solidFill>
              <a:schemeClr val="bg1"/>
            </a:solidFill>
            <a:latin typeface="+mn-lt"/>
          </a:endParaRPr>
        </a:p>
      </dsp:txBody>
      <dsp:txXfrm>
        <a:off x="2398118" y="52988"/>
        <a:ext cx="1363246" cy="1184105"/>
      </dsp:txXfrm>
    </dsp:sp>
    <dsp:sp modelId="{05DADB72-6FE5-4C21-9FC2-4B508F556CE9}">
      <dsp:nvSpPr>
        <dsp:cNvPr id="0" name=""/>
        <dsp:cNvSpPr/>
      </dsp:nvSpPr>
      <dsp:spPr>
        <a:xfrm>
          <a:off x="2459251" y="1273932"/>
          <a:ext cx="91440" cy="523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407"/>
              </a:lnTo>
              <a:lnTo>
                <a:pt x="117663" y="523407"/>
              </a:lnTo>
            </a:path>
          </a:pathLst>
        </a:custGeom>
        <a:noFill/>
        <a:ln w="12700" cap="flat" cmpd="sng" algn="ctr">
          <a:solidFill>
            <a:srgbClr val="0468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E9F9C-4830-4C6D-B7CC-B45A6DC66E92}">
      <dsp:nvSpPr>
        <dsp:cNvPr id="0" name=""/>
        <dsp:cNvSpPr/>
      </dsp:nvSpPr>
      <dsp:spPr>
        <a:xfrm>
          <a:off x="2576915" y="1438108"/>
          <a:ext cx="1149539" cy="71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5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94 SME</a:t>
          </a:r>
        </a:p>
      </dsp:txBody>
      <dsp:txXfrm>
        <a:off x="2597958" y="1459151"/>
        <a:ext cx="1107453" cy="676376"/>
      </dsp:txXfrm>
    </dsp:sp>
    <dsp:sp modelId="{5E13CF69-44C3-4B79-A52E-5F43DCDF8739}">
      <dsp:nvSpPr>
        <dsp:cNvPr id="0" name=""/>
        <dsp:cNvSpPr/>
      </dsp:nvSpPr>
      <dsp:spPr>
        <a:xfrm>
          <a:off x="4157435" y="16149"/>
          <a:ext cx="1695772" cy="1257783"/>
        </a:xfrm>
        <a:prstGeom prst="roundRect">
          <a:avLst>
            <a:gd name="adj" fmla="val 10000"/>
          </a:avLst>
        </a:prstGeom>
        <a:solidFill>
          <a:srgbClr val="6E84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One to </a:t>
          </a:r>
          <a:r>
            <a:rPr kumimoji="1" lang="tr-TR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O</a:t>
          </a:r>
          <a:r>
            <a:rPr kumimoji="1" lang="en-GB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ne </a:t>
          </a:r>
          <a:r>
            <a:rPr kumimoji="1" lang="tr-TR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M</a:t>
          </a:r>
          <a:r>
            <a:rPr kumimoji="1" lang="en-GB" altLang="en-US" sz="1400" b="1" kern="1200" dirty="0" err="1">
              <a:solidFill>
                <a:schemeClr val="bg1"/>
              </a:solidFill>
              <a:cs typeface="Arial" panose="020B0604020202020204" pitchFamily="34" charset="0"/>
            </a:rPr>
            <a:t>eetings</a:t>
          </a:r>
          <a:r>
            <a:rPr kumimoji="1" lang="en-GB" altLang="en-US" sz="1400" b="1" kern="1200" dirty="0">
              <a:solidFill>
                <a:schemeClr val="bg1"/>
              </a:solidFill>
              <a:cs typeface="Arial" panose="020B0604020202020204" pitchFamily="34" charset="0"/>
            </a:rPr>
            <a:t> </a:t>
          </a:r>
          <a:endParaRPr lang="tr-TR" sz="1400" b="1" kern="1200" dirty="0">
            <a:solidFill>
              <a:schemeClr val="bg1"/>
            </a:solidFill>
            <a:latin typeface="+mn-lt"/>
          </a:endParaRPr>
        </a:p>
      </dsp:txBody>
      <dsp:txXfrm>
        <a:off x="4194274" y="52988"/>
        <a:ext cx="1622094" cy="1184105"/>
      </dsp:txXfrm>
    </dsp:sp>
    <dsp:sp modelId="{9839FBB3-CDB4-4868-A54A-D02551233D7B}">
      <dsp:nvSpPr>
        <dsp:cNvPr id="0" name=""/>
        <dsp:cNvSpPr/>
      </dsp:nvSpPr>
      <dsp:spPr>
        <a:xfrm>
          <a:off x="4327012" y="1273932"/>
          <a:ext cx="115807" cy="52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07"/>
              </a:lnTo>
              <a:lnTo>
                <a:pt x="115807" y="523407"/>
              </a:lnTo>
            </a:path>
          </a:pathLst>
        </a:custGeom>
        <a:noFill/>
        <a:ln w="12700" cap="flat" cmpd="sng" algn="ctr">
          <a:solidFill>
            <a:srgbClr val="0468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FD55D-C112-4F39-BBE1-72E5A1645580}">
      <dsp:nvSpPr>
        <dsp:cNvPr id="0" name=""/>
        <dsp:cNvSpPr/>
      </dsp:nvSpPr>
      <dsp:spPr>
        <a:xfrm>
          <a:off x="4442820" y="1438108"/>
          <a:ext cx="1149539" cy="71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5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92 </a:t>
          </a:r>
          <a:r>
            <a:rPr lang="tr-TR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KOBİ</a:t>
          </a:r>
        </a:p>
      </dsp:txBody>
      <dsp:txXfrm>
        <a:off x="4463863" y="1459151"/>
        <a:ext cx="1107453" cy="676376"/>
      </dsp:txXfrm>
    </dsp:sp>
    <dsp:sp modelId="{CC3A7448-EB80-4CFD-97DE-139888602CDE}">
      <dsp:nvSpPr>
        <dsp:cNvPr id="0" name=""/>
        <dsp:cNvSpPr/>
      </dsp:nvSpPr>
      <dsp:spPr>
        <a:xfrm>
          <a:off x="6212439" y="16149"/>
          <a:ext cx="1436924" cy="1257783"/>
        </a:xfrm>
        <a:prstGeom prst="roundRect">
          <a:avLst>
            <a:gd name="adj" fmla="val 10000"/>
          </a:avLst>
        </a:prstGeom>
        <a:solidFill>
          <a:srgbClr val="6E84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bg1"/>
              </a:solidFill>
              <a:latin typeface="+mn-lt"/>
            </a:rPr>
            <a:t>Motor </a:t>
          </a:r>
          <a:r>
            <a:rPr lang="tr-TR" sz="1400" b="1" kern="1200" dirty="0" err="1">
              <a:solidFill>
                <a:schemeClr val="bg1"/>
              </a:solidFill>
              <a:latin typeface="+mn-lt"/>
            </a:rPr>
            <a:t>Replacement</a:t>
          </a:r>
          <a:endParaRPr lang="tr-TR" sz="1400" b="1" kern="1200" dirty="0">
            <a:solidFill>
              <a:schemeClr val="bg1"/>
            </a:solidFill>
            <a:latin typeface="+mn-lt"/>
          </a:endParaRPr>
        </a:p>
      </dsp:txBody>
      <dsp:txXfrm>
        <a:off x="6249278" y="52988"/>
        <a:ext cx="1363246" cy="1184105"/>
      </dsp:txXfrm>
    </dsp:sp>
    <dsp:sp modelId="{EF04724A-21F1-43F9-A583-1C8BCB9C78E3}">
      <dsp:nvSpPr>
        <dsp:cNvPr id="0" name=""/>
        <dsp:cNvSpPr/>
      </dsp:nvSpPr>
      <dsp:spPr>
        <a:xfrm>
          <a:off x="6310411" y="1273932"/>
          <a:ext cx="91440" cy="523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407"/>
              </a:lnTo>
              <a:lnTo>
                <a:pt x="135642" y="523407"/>
              </a:lnTo>
            </a:path>
          </a:pathLst>
        </a:custGeom>
        <a:noFill/>
        <a:ln w="12700" cap="flat" cmpd="sng" algn="ctr">
          <a:solidFill>
            <a:srgbClr val="0468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CFAC3-31C2-4236-9403-55CE74210E73}">
      <dsp:nvSpPr>
        <dsp:cNvPr id="0" name=""/>
        <dsp:cNvSpPr/>
      </dsp:nvSpPr>
      <dsp:spPr>
        <a:xfrm>
          <a:off x="6446054" y="1438108"/>
          <a:ext cx="1149539" cy="71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5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48</a:t>
          </a:r>
          <a:r>
            <a:rPr lang="tr-TR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tr-TR" sz="1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SMEs</a:t>
          </a:r>
          <a:r>
            <a:rPr lang="tr-TR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363</a:t>
          </a:r>
          <a:r>
            <a:rPr lang="tr-TR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motor</a:t>
          </a:r>
        </a:p>
      </dsp:txBody>
      <dsp:txXfrm>
        <a:off x="6467097" y="1459151"/>
        <a:ext cx="1107453" cy="676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055"/>
          </a:xfrm>
          <a:prstGeom prst="rect">
            <a:avLst/>
          </a:prstGeom>
        </p:spPr>
        <p:txBody>
          <a:bodyPr vert="horz" lIns="91984" tIns="45992" rIns="91984" bIns="4599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2055"/>
          </a:xfrm>
          <a:prstGeom prst="rect">
            <a:avLst/>
          </a:prstGeom>
        </p:spPr>
        <p:txBody>
          <a:bodyPr vert="horz" lIns="91984" tIns="45992" rIns="91984" bIns="45992" rtlCol="0"/>
          <a:lstStyle>
            <a:lvl1pPr algn="r">
              <a:defRPr sz="1200"/>
            </a:lvl1pPr>
          </a:lstStyle>
          <a:p>
            <a:fld id="{BCAFF9E1-BEA7-4814-A3C0-E48F51C7A0E0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516659"/>
            <a:ext cx="2984870" cy="502055"/>
          </a:xfrm>
          <a:prstGeom prst="rect">
            <a:avLst/>
          </a:prstGeom>
        </p:spPr>
        <p:txBody>
          <a:bodyPr vert="horz" lIns="91984" tIns="45992" rIns="91984" bIns="4599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01699" y="9516659"/>
            <a:ext cx="2984870" cy="502055"/>
          </a:xfrm>
          <a:prstGeom prst="rect">
            <a:avLst/>
          </a:prstGeom>
        </p:spPr>
        <p:txBody>
          <a:bodyPr vert="horz" lIns="91984" tIns="45992" rIns="91984" bIns="45992" rtlCol="0" anchor="b"/>
          <a:lstStyle>
            <a:lvl1pPr algn="r">
              <a:defRPr sz="1200"/>
            </a:lvl1pPr>
          </a:lstStyle>
          <a:p>
            <a:fld id="{C444C01C-B05A-48B5-B28D-3EAC344593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66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16" tIns="46208" rIns="92416" bIns="4620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16" tIns="46208" rIns="92416" bIns="46208" rtlCol="0"/>
          <a:lstStyle>
            <a:lvl1pPr algn="r">
              <a:defRPr sz="1200"/>
            </a:lvl1pPr>
          </a:lstStyle>
          <a:p>
            <a:fld id="{885B7BB7-20A8-473D-BF97-1F69FBCAB954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6" tIns="46208" rIns="92416" bIns="4620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2416" tIns="46208" rIns="92416" bIns="46208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2416" tIns="46208" rIns="92416" bIns="4620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700" y="9516039"/>
            <a:ext cx="2984870" cy="502675"/>
          </a:xfrm>
          <a:prstGeom prst="rect">
            <a:avLst/>
          </a:prstGeom>
        </p:spPr>
        <p:txBody>
          <a:bodyPr vert="horz" lIns="92416" tIns="46208" rIns="92416" bIns="46208" rtlCol="0" anchor="b"/>
          <a:lstStyle>
            <a:lvl1pPr algn="r">
              <a:defRPr sz="1200"/>
            </a:lvl1pPr>
          </a:lstStyle>
          <a:p>
            <a:fld id="{C58F47DD-F7C5-41B8-A849-5E051EDAC5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59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F47DD-F7C5-41B8-A849-5E051EDAC5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74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8428-7D44-4333-B121-702F00B48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1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F47DD-F7C5-41B8-A849-5E051EDAC51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90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>
            <a:extLst>
              <a:ext uri="{FF2B5EF4-FFF2-40B4-BE49-F238E27FC236}">
                <a16:creationId xmlns:a16="http://schemas.microsoft.com/office/drawing/2014/main" id="{EBF0B1BC-A72C-456B-8F9E-F9AD0623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>
            <a:extLst>
              <a:ext uri="{FF2B5EF4-FFF2-40B4-BE49-F238E27FC236}">
                <a16:creationId xmlns:a16="http://schemas.microsoft.com/office/drawing/2014/main" id="{6286B39D-0C95-422D-807D-7508BD6D2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9220" name="Slayt Numarası Yer Tutucusu 3">
            <a:extLst>
              <a:ext uri="{FF2B5EF4-FFF2-40B4-BE49-F238E27FC236}">
                <a16:creationId xmlns:a16="http://schemas.microsoft.com/office/drawing/2014/main" id="{0164370B-F3AF-4BEF-BB8A-E0147329D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614D26-3444-441B-BC91-5060AA39D002}" type="slidenum">
              <a:rPr lang="tr-TR" altLang="tr-TR"/>
              <a:pPr/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8435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F47DD-F7C5-41B8-A849-5E051EDAC51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94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8428-7D44-4333-B121-702F00B48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Financial mechanism 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 support SMEs for the motor replacement has been developed with KOSGEB </a:t>
            </a:r>
            <a:r>
              <a:rPr kumimoji="1"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Small and Medium Enterprises Development Organization of </a:t>
            </a:r>
            <a:r>
              <a:rPr kumimoji="1"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Türkiye</a:t>
            </a: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 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for the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 years’ time period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through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grant support for 7 pilot OIZ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800100" lvl="2" indent="-342900" defTabSz="711200">
              <a:spcBef>
                <a:spcPct val="0"/>
              </a:spcBef>
              <a:spcAft>
                <a:spcPct val="15000"/>
              </a:spcAft>
            </a:pPr>
            <a:r>
              <a:rPr kumimoji="1" lang="en-GB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Upper limit </a:t>
            </a:r>
            <a:r>
              <a:rPr kumimoji="1"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 SME is about 10.000 US$</a:t>
            </a:r>
            <a:endParaRPr kumimoji="1" lang="tr-T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recycling program for the inefficient electric motors replaced 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developed and is operating in 7 pilot OIZs to transform the market to the high efficient electric motors.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F47DD-F7C5-41B8-A849-5E051EDAC51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48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success stories of SMEs are produced and available in TEVMOT </a:t>
            </a:r>
            <a:r>
              <a:rPr lang="en-US" dirty="0" err="1"/>
              <a:t>Youtube</a:t>
            </a:r>
            <a:r>
              <a:rPr lang="en-US" dirty="0"/>
              <a:t> Channel and other project social media channels.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8428-7D44-4333-B121-702F00B48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TEVMOT's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energy-efficient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motors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SMEs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Alignment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guidelines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U4E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CO₂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reduction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savings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transformation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</a:t>
            </a: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mechanisms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drive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</a:t>
            </a:r>
            <a:r>
              <a:rPr lang="tr-TR" altLang="tr-T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tr-T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tr-TR" alt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F47DD-F7C5-41B8-A849-5E051EDAC51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14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KOSGEB (Small and Medium Enterprises Development Organization of </a:t>
            </a:r>
            <a:r>
              <a:rPr kumimoji="0" lang="en-GB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Türkiye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8428-7D44-4333-B121-702F00B48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8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8428-7D44-4333-B121-702F00B48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9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C5201A-C2D0-4D15-9472-9AD38F0B6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07B1D5F-EB1A-440F-A8A5-7E8BB39E1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B10E87-60D0-43D7-B25E-41F94107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C08BF6-B19D-444A-B170-5C29E2C3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9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D8DDDB-BDF4-48EC-AD8B-1B084DFE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5130165-7FB0-44E8-BA54-2B31A604E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357CAB-7589-4843-933D-29A7522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A97D19-0AE7-413A-9D5D-0351DD30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87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04A3512-AB0D-4357-B643-E55DA3A24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E65AFAD-7D05-4EE0-AE0A-68E23983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400C06-2D15-4B44-8C04-6C692133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045650-ACA2-456C-9D0D-78927BAA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51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/>
          <p:cNvSpPr>
            <a:spLocks noGrp="1"/>
          </p:cNvSpPr>
          <p:nvPr>
            <p:ph type="title"/>
          </p:nvPr>
        </p:nvSpPr>
        <p:spPr>
          <a:xfrm>
            <a:off x="2017992" y="169779"/>
            <a:ext cx="10515600" cy="73038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86170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21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310" y="1010505"/>
            <a:ext cx="11021057" cy="537443"/>
          </a:xfrm>
          <a:prstGeom prst="rect">
            <a:avLst/>
          </a:prstGeom>
        </p:spPr>
        <p:txBody>
          <a:bodyPr/>
          <a:lstStyle>
            <a:lvl1pPr algn="l">
              <a:defRPr sz="4232" b="1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Click to add title. Max 35char (1line).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5794" y="1816670"/>
            <a:ext cx="10864930" cy="4501087"/>
          </a:xfrm>
          <a:prstGeom prst="rect">
            <a:avLst/>
          </a:prstGeom>
        </p:spPr>
        <p:txBody>
          <a:bodyPr/>
          <a:lstStyle>
            <a:lvl1pPr marL="0" marR="0" indent="0" algn="l" defTabSz="806135" rtl="0" eaLnBrk="1" fontAlgn="auto" latinLnBrk="0" hangingPunct="1">
              <a:lnSpc>
                <a:spcPts val="35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92" baseline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Click to add txt. Font : Calibri is recommended.</a:t>
            </a:r>
            <a:endParaRPr kumimoji="0" lang="en-US" altLang="ja-JP" sz="3292" b="0" kern="0" baseline="0" dirty="0">
              <a:solidFill>
                <a:sysClr val="windowText" lastClr="00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92" b="0" kern="0" baseline="0" dirty="0">
              <a:solidFill>
                <a:sysClr val="windowText" lastClr="00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B1F69B-027C-4A04-81EE-1AC8D52C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62AD80-C05E-4506-8EB3-C5A37C4E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E5A55-63E8-4C7F-8DB9-73F294A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0B3B0-56B6-4B87-84FE-B4150A9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65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AACE66F5-977A-43B7-85F7-CF24C27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82251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0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B1F69B-027C-4A04-81EE-1AC8D52C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62AD80-C05E-4506-8EB3-C5A37C4E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E5A55-63E8-4C7F-8DB9-73F294A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0B3B0-56B6-4B87-84FE-B4150A9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93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AACE66F5-977A-43B7-85F7-CF24C27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1260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1F704F-2943-45DB-B7AF-A8C842AC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4B984A-5151-4464-9C2C-030391BD0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1BE972-7AA9-40B4-B6DE-51FBF25A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8FBFD4-E244-4F18-A78B-656CB931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3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tr-TR" dirty="0"/>
              <a:t>Asıl metin stillerini düzenlemek için tıklatın</a:t>
            </a:r>
          </a:p>
          <a:p>
            <a:pPr lvl="1" eaLnBrk="1" latinLnBrk="0" hangingPunct="1"/>
            <a:r>
              <a:rPr lang="tr-TR" dirty="0"/>
              <a:t>İkinci düzey</a:t>
            </a:r>
          </a:p>
          <a:p>
            <a:pPr lvl="2" eaLnBrk="1" latinLnBrk="0" hangingPunct="1"/>
            <a:r>
              <a:rPr lang="tr-TR" dirty="0"/>
              <a:t>Üçüncü düzey</a:t>
            </a:r>
          </a:p>
          <a:p>
            <a:pPr lvl="3" eaLnBrk="1" latinLnBrk="0" hangingPunct="1"/>
            <a:r>
              <a:rPr lang="tr-TR" dirty="0"/>
              <a:t>Dördüncü düzey</a:t>
            </a:r>
          </a:p>
          <a:p>
            <a:pPr lvl="4" eaLnBrk="1" latinLnBrk="0" hangingPunct="1"/>
            <a:r>
              <a:rPr lang="tr-TR" dirty="0"/>
              <a:t>Beşinci düzey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3925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9" name="Unvan 8">
            <a:extLst>
              <a:ext uri="{FF2B5EF4-FFF2-40B4-BE49-F238E27FC236}">
                <a16:creationId xmlns:a16="http://schemas.microsoft.com/office/drawing/2014/main" id="{7A5B7233-8658-447A-8020-73C8B5B8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0" name="Veri Yer Tutucusu 9">
            <a:extLst>
              <a:ext uri="{FF2B5EF4-FFF2-40B4-BE49-F238E27FC236}">
                <a16:creationId xmlns:a16="http://schemas.microsoft.com/office/drawing/2014/main" id="{AE070AC5-AE68-4B7B-9098-54DEF2D0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Alt Bilgi Yer Tutucusu 10">
            <a:extLst>
              <a:ext uri="{FF2B5EF4-FFF2-40B4-BE49-F238E27FC236}">
                <a16:creationId xmlns:a16="http://schemas.microsoft.com/office/drawing/2014/main" id="{C62A1415-FEA0-4C9C-9ED2-31C062C4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42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/>
          <p:cNvSpPr>
            <a:spLocks noGrp="1"/>
          </p:cNvSpPr>
          <p:nvPr>
            <p:ph type="title"/>
          </p:nvPr>
        </p:nvSpPr>
        <p:spPr>
          <a:xfrm>
            <a:off x="2017992" y="169779"/>
            <a:ext cx="10515600" cy="73038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56C138-4CB8-421A-B761-A914C0398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600" y="177762"/>
            <a:ext cx="1030288" cy="105954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1AEA819-6754-45FB-9F84-2A9287F91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2" y="6049320"/>
            <a:ext cx="739058" cy="5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B1F69B-027C-4A04-81EE-1AC8D52C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62AD80-C05E-4506-8EB3-C5A37C4E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E5A55-63E8-4C7F-8DB9-73F294A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0B3B0-56B6-4B87-84FE-B4150A9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606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AACE66F5-977A-43B7-85F7-CF24C27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359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tr-TR" dirty="0"/>
              <a:t>Asıl metin stillerini düzenlemek için tıklatın</a:t>
            </a:r>
          </a:p>
          <a:p>
            <a:pPr lvl="1" eaLnBrk="1" latinLnBrk="0" hangingPunct="1"/>
            <a:r>
              <a:rPr lang="tr-TR" dirty="0"/>
              <a:t>İkinci düzey</a:t>
            </a:r>
          </a:p>
          <a:p>
            <a:pPr lvl="2" eaLnBrk="1" latinLnBrk="0" hangingPunct="1"/>
            <a:r>
              <a:rPr lang="tr-TR" dirty="0"/>
              <a:t>Üçüncü düzey</a:t>
            </a:r>
          </a:p>
          <a:p>
            <a:pPr lvl="3" eaLnBrk="1" latinLnBrk="0" hangingPunct="1"/>
            <a:r>
              <a:rPr lang="tr-TR" dirty="0"/>
              <a:t>Dördüncü düzey</a:t>
            </a:r>
          </a:p>
          <a:p>
            <a:pPr lvl="4" eaLnBrk="1" latinLnBrk="0" hangingPunct="1"/>
            <a:r>
              <a:rPr lang="tr-TR" dirty="0"/>
              <a:t>Beşinci düzey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861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EFFBDB-0D44-440B-B75C-12B8CDC1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4DCF75-1DA0-44BB-9414-3F42CED2C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A1E991-51E4-4B56-A838-7AF7C503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95234D-AF28-4F41-922E-CB9940C4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87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262A38-FE89-4B12-AD7E-73EB2974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C5FFF9-816D-49F8-8B76-73F24D081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FB9D65-E759-43DC-A556-C2046969E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EB511D-E829-482B-ABF4-3891C71F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3CDFAF-F862-4D0B-A415-7DC2A665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8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4508A3-1E00-4665-9695-FF65BA0C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9F8FD3-9DB4-4C5B-ACC2-00B717BE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BF20C8-0F70-4710-B179-19E9D3FBA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F108C9B-4631-49BE-B9B8-F588F39FA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87E05B-A59B-40EB-BCAD-19D058A13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65CA71-6C57-49F8-9EA4-E1FBDA80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D1D59DB-0D75-4AE9-995C-49B47935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12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AAD71D-26F0-4AC7-A360-DA0444EE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62FCA7-1EC7-4AEB-9EE6-C091EE2E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4F02645-F741-447E-9333-E058FD4E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02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230AB7D-4229-4878-9131-BB1BF673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CBC59C0-8FFB-49D3-B331-A609BD3B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41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CFACEE-CCDC-4706-91E2-3434A072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E4F8EE-B026-4BFF-99C8-80816717C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98E3E00-2BB9-41E2-9CB1-C028AA6C6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BB4321-48B8-4E10-A550-C9318F56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1E301B-0498-4BA0-805C-96F71CEB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94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57DD7E-3175-442C-8B6A-03AF880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13050DF-1A4A-48B5-B38F-6510B339A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2933FF-1364-49BD-969C-23CAA3F19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D5ACDA-7E14-464B-A20F-E50A4061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254D10-7BBB-4F95-926E-3A8060C9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9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7D5B7B14-0037-4839-86D6-B3216D523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77791" t="25734" r="9912" b="61861"/>
          <a:stretch/>
        </p:blipFill>
        <p:spPr>
          <a:xfrm rot="10800000">
            <a:off x="127819" y="135494"/>
            <a:ext cx="1632153" cy="564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02C198F-0DC4-487D-B05A-DB5ABF4AE2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-9832"/>
            <a:ext cx="1861751" cy="85020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C0288F2-7E32-4B59-8243-D9CCB5CF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49" y="1825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0274C7-FF84-4899-BE43-1503A85C7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20B081-4166-4AF9-AC3C-984FEBD5B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5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97147E-07FF-4CC0-A805-32C8D8194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58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924867-1D82-4942-B911-7629957F9C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078" y="6311900"/>
            <a:ext cx="92290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C6598C91-8171-D947-B80D-C5D1233A78C2}" type="slidenum">
              <a:rPr lang="tr-TR" altLang="tr-TR" sz="1200" b="1" smtClean="0">
                <a:solidFill>
                  <a:srgbClr val="004E27"/>
                </a:solidFill>
              </a:rPr>
              <a:t>‹#›</a:t>
            </a:fld>
            <a:r>
              <a:rPr lang="tr-TR" altLang="tr-TR" sz="1200" b="1" dirty="0">
                <a:solidFill>
                  <a:srgbClr val="004E27"/>
                </a:solidFill>
              </a:rPr>
              <a:t> / 14</a:t>
            </a:r>
          </a:p>
        </p:txBody>
      </p:sp>
    </p:spTree>
    <p:extLst>
      <p:ext uri="{BB962C8B-B14F-4D97-AF65-F5344CB8AC3E}">
        <p14:creationId xmlns:p14="http://schemas.microsoft.com/office/powerpoint/2010/main" val="7883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2" r:id="rId12"/>
    <p:sldLayoutId id="2147483702" r:id="rId13"/>
    <p:sldLayoutId id="214748370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B913F65-5522-4E3F-AC90-0EFF4D1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4F5A9D-0A58-480B-84DC-A807D246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3976C-070E-485D-97DD-9E8807E1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A9D96-4BCF-4C28-AB9B-B7BDF09F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924867-1D82-4942-B911-7629957F9C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078" y="6311900"/>
            <a:ext cx="92290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C6598C91-8171-D947-B80D-C5D1233A78C2}" type="slidenum">
              <a:rPr lang="tr-TR" altLang="tr-TR" sz="1200" b="1" smtClean="0">
                <a:solidFill>
                  <a:srgbClr val="004E27"/>
                </a:solidFill>
              </a:rPr>
              <a:t>‹#›</a:t>
            </a:fld>
            <a:r>
              <a:rPr lang="tr-TR" altLang="tr-TR" sz="1200" b="1" dirty="0">
                <a:solidFill>
                  <a:srgbClr val="004E27"/>
                </a:solidFill>
              </a:rPr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1657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0F3B0943-45FE-4B42-8648-C9A1A701D083}"/>
              </a:ext>
            </a:extLst>
          </p:cNvPr>
          <p:cNvSpPr/>
          <p:nvPr/>
        </p:nvSpPr>
        <p:spPr>
          <a:xfrm>
            <a:off x="11151095" y="6267668"/>
            <a:ext cx="594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tr-TR" sz="1600" dirty="0">
              <a:solidFill>
                <a:schemeClr val="bg1"/>
              </a:solidFill>
            </a:endParaRPr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945FF567-77EB-478F-B10E-DB1EF7B1BEDA}"/>
              </a:ext>
            </a:extLst>
          </p:cNvPr>
          <p:cNvCxnSpPr/>
          <p:nvPr userDrawn="1"/>
        </p:nvCxnSpPr>
        <p:spPr>
          <a:xfrm>
            <a:off x="2733261" y="813175"/>
            <a:ext cx="904843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924867-1D82-4942-B911-7629957F9C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078" y="6311900"/>
            <a:ext cx="92290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C6598C91-8171-D947-B80D-C5D1233A78C2}" type="slidenum">
              <a:rPr lang="tr-TR" altLang="tr-TR" sz="1200" b="1" smtClean="0">
                <a:solidFill>
                  <a:srgbClr val="004E27"/>
                </a:solidFill>
              </a:rPr>
              <a:t>‹#›</a:t>
            </a:fld>
            <a:r>
              <a:rPr lang="tr-TR" altLang="tr-TR" sz="1200" b="1" dirty="0">
                <a:solidFill>
                  <a:srgbClr val="004E27"/>
                </a:solidFill>
              </a:rPr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98660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B913F65-5522-4E3F-AC90-0EFF4D1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4F5A9D-0A58-480B-84DC-A807D246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3976C-070E-485D-97DD-9E8807E1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A9D96-4BCF-4C28-AB9B-B7BDF09F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924867-1D82-4942-B911-7629957F9C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078" y="6311900"/>
            <a:ext cx="9229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C6598C91-8171-D947-B80D-C5D1233A78C2}" type="slidenum">
              <a:rPr lang="tr-TR" altLang="tr-TR" sz="1400" b="1" smtClean="0">
                <a:solidFill>
                  <a:srgbClr val="004E27"/>
                </a:solidFill>
              </a:rPr>
              <a:t>‹#›</a:t>
            </a:fld>
            <a:r>
              <a:rPr lang="tr-TR" altLang="tr-TR" sz="1200" b="1" dirty="0">
                <a:solidFill>
                  <a:srgbClr val="004E27"/>
                </a:solidFill>
              </a:rPr>
              <a:t> / 18</a:t>
            </a:r>
          </a:p>
        </p:txBody>
      </p:sp>
    </p:spTree>
    <p:extLst>
      <p:ext uri="{BB962C8B-B14F-4D97-AF65-F5344CB8AC3E}">
        <p14:creationId xmlns:p14="http://schemas.microsoft.com/office/powerpoint/2010/main" val="11089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>
            <a:extLst>
              <a:ext uri="{FF2B5EF4-FFF2-40B4-BE49-F238E27FC236}">
                <a16:creationId xmlns:a16="http://schemas.microsoft.com/office/drawing/2014/main" id="{67949F44-8A38-4FA5-9019-7F938C89E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2106" y="142875"/>
            <a:ext cx="1054453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/>
              <a:t>Asıl başlık stilini düzenlemek için tıklayın</a:t>
            </a:r>
          </a:p>
        </p:txBody>
      </p:sp>
      <p:sp>
        <p:nvSpPr>
          <p:cNvPr id="1027" name="Metin Yer Tutucusu 2">
            <a:extLst>
              <a:ext uri="{FF2B5EF4-FFF2-40B4-BE49-F238E27FC236}">
                <a16:creationId xmlns:a16="http://schemas.microsoft.com/office/drawing/2014/main" id="{5DB40DAA-FC5A-4F12-ABBE-9F77B2202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B47983-D667-4572-B3EF-D11AEBD65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CF2462-ED47-4F25-A304-BA156870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Metin kutusu 6">
            <a:extLst>
              <a:ext uri="{FF2B5EF4-FFF2-40B4-BE49-F238E27FC236}">
                <a16:creationId xmlns:a16="http://schemas.microsoft.com/office/drawing/2014/main" id="{9FB71978-B471-9B45-AE86-2F406FA54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58146" y="6288664"/>
            <a:ext cx="10636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6598C91-8171-D947-B80D-C5D1233A78C2}" type="slidenum">
              <a:rPr lang="tr-TR" altLang="tr-TR" b="1" smtClean="0">
                <a:solidFill>
                  <a:srgbClr val="264653"/>
                </a:solidFill>
              </a:rPr>
              <a:pPr algn="r" eaLnBrk="1" hangingPunct="1">
                <a:defRPr/>
              </a:pPr>
              <a:t>‹#›</a:t>
            </a:fld>
            <a:r>
              <a:rPr lang="tr-TR" altLang="tr-TR" b="1" dirty="0">
                <a:solidFill>
                  <a:srgbClr val="264653"/>
                </a:solidFill>
              </a:rPr>
              <a:t> </a:t>
            </a:r>
            <a:r>
              <a:rPr lang="tr-TR" altLang="tr-TR" sz="1400" b="1">
                <a:solidFill>
                  <a:srgbClr val="264653"/>
                </a:solidFill>
              </a:rPr>
              <a:t>/ 29</a:t>
            </a:r>
            <a:endParaRPr lang="tr-TR" altLang="tr-TR" b="1" dirty="0">
              <a:solidFill>
                <a:srgbClr val="2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C00000"/>
          </a:solidFill>
          <a:latin typeface="Roboto" panose="020B0604020202020204" charset="0"/>
          <a:ea typeface="Roboto" panose="020B0604020202020204" charset="0"/>
          <a:cs typeface="Roboto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/>
          <a:ea typeface="Roboto"/>
          <a:cs typeface="Robot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B913F65-5522-4E3F-AC90-0EFF4D1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4F5A9D-0A58-480B-84DC-A807D246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3976C-070E-485D-97DD-9E8807E1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A9D96-4BCF-4C28-AB9B-B7BDF09F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924867-1D82-4942-B911-7629957F9C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078" y="6311900"/>
            <a:ext cx="9229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C6598C91-8171-D947-B80D-C5D1233A78C2}" type="slidenum">
              <a:rPr lang="tr-TR" altLang="tr-TR" sz="1400" b="1" smtClean="0">
                <a:solidFill>
                  <a:srgbClr val="004E27"/>
                </a:solidFill>
              </a:rPr>
              <a:t>‹#›</a:t>
            </a:fld>
            <a:r>
              <a:rPr lang="tr-TR" altLang="tr-TR" sz="1200" b="1" dirty="0">
                <a:solidFill>
                  <a:srgbClr val="004E27"/>
                </a:solidFill>
              </a:rPr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42086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16.jpe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16.jpe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hyperlink" Target="mailto:Sezen.torun@sanayi.gov.tr" TargetMode="Externa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diagramData" Target="../diagrams/data2.xml"/><Relationship Id="rId21" Type="http://schemas.openxmlformats.org/officeDocument/2006/relationships/image" Target="../media/image16.jpeg"/><Relationship Id="rId7" Type="http://schemas.microsoft.com/office/2007/relationships/diagramDrawing" Target="../diagrams/drawing2.xml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chart" Target="../charts/chart2.xml"/><Relationship Id="rId5" Type="http://schemas.openxmlformats.org/officeDocument/2006/relationships/image" Target="../media/image36.svg"/><Relationship Id="rId10" Type="http://schemas.microsoft.com/office/2007/relationships/diagramDrawing" Target="../diagrams/drawing3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702150" y="6581001"/>
            <a:ext cx="243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sanayi.gov.tr</a:t>
            </a:r>
          </a:p>
        </p:txBody>
      </p:sp>
      <p:grpSp>
        <p:nvGrpSpPr>
          <p:cNvPr id="6" name="Grup 15">
            <a:extLst>
              <a:ext uri="{FF2B5EF4-FFF2-40B4-BE49-F238E27FC236}">
                <a16:creationId xmlns:a16="http://schemas.microsoft.com/office/drawing/2014/main" id="{7334A501-B120-4C77-9B91-01B65CE70E67}"/>
              </a:ext>
            </a:extLst>
          </p:cNvPr>
          <p:cNvGrpSpPr>
            <a:grpSpLocks/>
          </p:cNvGrpSpPr>
          <p:nvPr/>
        </p:nvGrpSpPr>
        <p:grpSpPr bwMode="auto">
          <a:xfrm>
            <a:off x="3934619" y="6106487"/>
            <a:ext cx="4322763" cy="0"/>
            <a:chOff x="4666804" y="4658267"/>
            <a:chExt cx="2843094" cy="0"/>
          </a:xfrm>
        </p:grpSpPr>
        <p:cxnSp>
          <p:nvCxnSpPr>
            <p:cNvPr id="7" name="Düz Bağlayıcı 6">
              <a:extLst>
                <a:ext uri="{FF2B5EF4-FFF2-40B4-BE49-F238E27FC236}">
                  <a16:creationId xmlns:a16="http://schemas.microsoft.com/office/drawing/2014/main" id="{AE94E33F-82AD-4EAD-94B2-1EAD31497E2D}"/>
                </a:ext>
              </a:extLst>
            </p:cNvPr>
            <p:cNvCxnSpPr>
              <a:cxnSpLocks/>
            </p:cNvCxnSpPr>
            <p:nvPr/>
          </p:nvCxnSpPr>
          <p:spPr>
            <a:xfrm>
              <a:off x="6713247" y="4658267"/>
              <a:ext cx="7966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>
              <a:extLst>
                <a:ext uri="{FF2B5EF4-FFF2-40B4-BE49-F238E27FC236}">
                  <a16:creationId xmlns:a16="http://schemas.microsoft.com/office/drawing/2014/main" id="{41306372-B3EA-4FAA-9A8A-F1D7B5A644D2}"/>
                </a:ext>
              </a:extLst>
            </p:cNvPr>
            <p:cNvCxnSpPr>
              <a:cxnSpLocks/>
            </p:cNvCxnSpPr>
            <p:nvPr/>
          </p:nvCxnSpPr>
          <p:spPr>
            <a:xfrm>
              <a:off x="4666804" y="4658267"/>
              <a:ext cx="7966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07834F57-7619-4C9B-9096-0D6FD8B78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938" y="848128"/>
            <a:ext cx="5154699" cy="1288675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F1A7091A-5727-4556-98CE-E07DB9B3ED65}"/>
              </a:ext>
            </a:extLst>
          </p:cNvPr>
          <p:cNvSpPr/>
          <p:nvPr/>
        </p:nvSpPr>
        <p:spPr>
          <a:xfrm>
            <a:off x="1033941" y="2619693"/>
            <a:ext cx="9815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000" b="1" dirty="0">
                <a:solidFill>
                  <a:prstClr val="white"/>
                </a:solidFill>
              </a:rPr>
              <a:t>PROMOTING ENERGY EFFICIENT MOTORS </a:t>
            </a:r>
            <a:br>
              <a:rPr lang="en-GB" sz="3000" b="1" dirty="0">
                <a:solidFill>
                  <a:prstClr val="white"/>
                </a:solidFill>
              </a:rPr>
            </a:br>
            <a:r>
              <a:rPr lang="en-GB" sz="3000" b="1" dirty="0">
                <a:solidFill>
                  <a:prstClr val="white"/>
                </a:solidFill>
              </a:rPr>
              <a:t>IN SMALL AND MEDIUM SIZED ENTERPRISES IN T</a:t>
            </a:r>
            <a:r>
              <a:rPr lang="tr-TR" sz="3000" b="1" dirty="0">
                <a:solidFill>
                  <a:prstClr val="white"/>
                </a:solidFill>
              </a:rPr>
              <a:t>ÜRKİYE- TEVMOT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7611389-BD43-4757-8A9B-666371F58BA8}"/>
              </a:ext>
            </a:extLst>
          </p:cNvPr>
          <p:cNvSpPr/>
          <p:nvPr/>
        </p:nvSpPr>
        <p:spPr>
          <a:xfrm>
            <a:off x="676618" y="4204122"/>
            <a:ext cx="104814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Dr. Gürsu Sezen TORUN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tr-TR" altLang="tr-TR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altLang="tr-TR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tr-TR" altLang="tr-TR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endParaRPr lang="tr-TR" altLang="tr-TR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tr-TR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MINISTRY of INDUSTRY and TECHNOLOGY</a:t>
            </a:r>
            <a:r>
              <a:rPr lang="tr-TR" altLang="tr-TR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TÜRKİYE</a:t>
            </a:r>
          </a:p>
          <a:p>
            <a:pPr algn="ctr">
              <a:spcAft>
                <a:spcPts val="0"/>
              </a:spcAft>
            </a:pPr>
            <a:endParaRPr lang="tr-T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50B6D59-DA92-4BAD-90D8-2CBB15765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75410" b="60378"/>
          <a:stretch/>
        </p:blipFill>
        <p:spPr>
          <a:xfrm>
            <a:off x="85064" y="61015"/>
            <a:ext cx="2764077" cy="2505127"/>
          </a:xfrm>
          <a:prstGeom prst="rect">
            <a:avLst/>
          </a:prstGeom>
        </p:spPr>
      </p:pic>
      <p:pic>
        <p:nvPicPr>
          <p:cNvPr id="12" name="Resim 5" descr="nesne, motorsiklet, beyaz içeren bir resim&#10;&#10;Yüksek güvenilirlikle oluşturulmuş açıklama">
            <a:extLst>
              <a:ext uri="{FF2B5EF4-FFF2-40B4-BE49-F238E27FC236}">
                <a16:creationId xmlns:a16="http://schemas.microsoft.com/office/drawing/2014/main" id="{EB3F43A2-47D7-4095-89CA-7FAE369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36" y="5455260"/>
            <a:ext cx="1308728" cy="110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4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2">
            <a:extLst>
              <a:ext uri="{FF2B5EF4-FFF2-40B4-BE49-F238E27FC236}">
                <a16:creationId xmlns:a16="http://schemas.microsoft.com/office/drawing/2014/main" id="{13291F9E-70E4-4940-A2AD-9005303F37C5}"/>
              </a:ext>
            </a:extLst>
          </p:cNvPr>
          <p:cNvSpPr txBox="1">
            <a:spLocks noChangeArrowheads="1"/>
          </p:cNvSpPr>
          <p:nvPr/>
        </p:nvSpPr>
        <p:spPr>
          <a:xfrm>
            <a:off x="2027674" y="261617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TEVMOT’s Contribution to Global Energy Efficiency Efforts</a:t>
            </a:r>
            <a:endParaRPr lang="tr-TR" altLang="tr-TR" sz="4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0F6F8F29-C05D-4B3D-B0A6-4709B9B0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873" y="5140818"/>
            <a:ext cx="1290291" cy="1290291"/>
          </a:xfrm>
          <a:prstGeom prst="rect">
            <a:avLst/>
          </a:prstGeom>
        </p:spPr>
      </p:pic>
      <p:sp>
        <p:nvSpPr>
          <p:cNvPr id="44" name="Rectangle 51">
            <a:extLst>
              <a:ext uri="{FF2B5EF4-FFF2-40B4-BE49-F238E27FC236}">
                <a16:creationId xmlns:a16="http://schemas.microsoft.com/office/drawing/2014/main" id="{5CBFBF3E-4B17-45F4-9720-AC8ACFA9EA9B}"/>
              </a:ext>
            </a:extLst>
          </p:cNvPr>
          <p:cNvSpPr/>
          <p:nvPr/>
        </p:nvSpPr>
        <p:spPr>
          <a:xfrm>
            <a:off x="4960519" y="1672724"/>
            <a:ext cx="1905055" cy="1028892"/>
          </a:xfrm>
          <a:prstGeom prst="rect">
            <a:avLst/>
          </a:prstGeom>
          <a:solidFill>
            <a:schemeClr val="bg1"/>
          </a:solidFill>
          <a:ln w="25400">
            <a:solidFill>
              <a:srgbClr val="0F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TextBox 78">
            <a:extLst>
              <a:ext uri="{FF2B5EF4-FFF2-40B4-BE49-F238E27FC236}">
                <a16:creationId xmlns:a16="http://schemas.microsoft.com/office/drawing/2014/main" id="{B3A15F74-F9E7-4303-BDBF-D4E4462146A4}"/>
              </a:ext>
            </a:extLst>
          </p:cNvPr>
          <p:cNvSpPr txBox="1"/>
          <p:nvPr/>
        </p:nvSpPr>
        <p:spPr>
          <a:xfrm>
            <a:off x="5026192" y="1865084"/>
            <a:ext cx="17729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err="1">
                <a:solidFill>
                  <a:schemeClr val="tx2"/>
                </a:solidFill>
              </a:rPr>
              <a:t>Energy-Efficient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Motors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for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SMEs</a:t>
            </a:r>
            <a:endParaRPr lang="tr-TR" altLang="tr-TR" sz="1600" dirty="0">
              <a:solidFill>
                <a:schemeClr val="tx2"/>
              </a:solidFill>
            </a:endParaRPr>
          </a:p>
        </p:txBody>
      </p:sp>
      <p:cxnSp>
        <p:nvCxnSpPr>
          <p:cNvPr id="84" name="Elbow Connector 60">
            <a:extLst>
              <a:ext uri="{FF2B5EF4-FFF2-40B4-BE49-F238E27FC236}">
                <a16:creationId xmlns:a16="http://schemas.microsoft.com/office/drawing/2014/main" id="{E3619756-DD43-48B9-B314-AEA0CA8688C8}"/>
              </a:ext>
            </a:extLst>
          </p:cNvPr>
          <p:cNvCxnSpPr>
            <a:cxnSpLocks/>
          </p:cNvCxnSpPr>
          <p:nvPr/>
        </p:nvCxnSpPr>
        <p:spPr>
          <a:xfrm flipV="1">
            <a:off x="2455275" y="2605730"/>
            <a:ext cx="2448000" cy="578883"/>
          </a:xfrm>
          <a:prstGeom prst="bentConnector3">
            <a:avLst>
              <a:gd name="adj1" fmla="val 50000"/>
            </a:avLst>
          </a:prstGeom>
          <a:ln w="25400">
            <a:solidFill>
              <a:srgbClr val="B3C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>
            <a:extLst>
              <a:ext uri="{FF2B5EF4-FFF2-40B4-BE49-F238E27FC236}">
                <a16:creationId xmlns:a16="http://schemas.microsoft.com/office/drawing/2014/main" id="{4F336846-8CB5-4A01-8090-11345C1CA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56" b="49444" l="51852" r="95278">
                        <a14:foregroundMark x1="58704" y1="21667" x2="58704" y2="21667"/>
                        <a14:foregroundMark x1="51852" y1="19444" x2="51852" y2="19444"/>
                        <a14:foregroundMark x1="65463" y1="27037" x2="65463" y2="27037"/>
                        <a14:foregroundMark x1="64907" y1="26852" x2="64907" y2="26852"/>
                        <a14:foregroundMark x1="63611" y1="25741" x2="63611" y2="25741"/>
                        <a14:foregroundMark x1="67037" y1="26759" x2="67037" y2="26759"/>
                        <a14:foregroundMark x1="68148" y1="26574" x2="68148" y2="26574"/>
                        <a14:foregroundMark x1="68981" y1="26111" x2="68981" y2="26111"/>
                        <a14:foregroundMark x1="70278" y1="25463" x2="70278" y2="25463"/>
                        <a14:foregroundMark x1="95278" y1="41852" x2="95278" y2="41852"/>
                        <a14:foregroundMark x1="94537" y1="49444" x2="94537" y2="49444"/>
                        <a14:foregroundMark x1="93889" y1="41574" x2="93889" y2="41574"/>
                        <a14:foregroundMark x1="93889" y1="41574" x2="93889" y2="41574"/>
                      </a14:backgroundRemoval>
                    </a14:imgEffect>
                  </a14:imgLayer>
                </a14:imgProps>
              </a:ext>
            </a:extLst>
          </a:blip>
          <a:srcRect l="48732" t="14379" b="48438"/>
          <a:stretch/>
        </p:blipFill>
        <p:spPr>
          <a:xfrm>
            <a:off x="273529" y="2988693"/>
            <a:ext cx="2757977" cy="2000255"/>
          </a:xfrm>
          <a:prstGeom prst="rect">
            <a:avLst/>
          </a:prstGeom>
        </p:spPr>
      </p:pic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DDF37E82-3D3B-49B7-B367-EE4F1A432990}"/>
              </a:ext>
            </a:extLst>
          </p:cNvPr>
          <p:cNvSpPr/>
          <p:nvPr/>
        </p:nvSpPr>
        <p:spPr>
          <a:xfrm>
            <a:off x="849759" y="2499717"/>
            <a:ext cx="1605516" cy="438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B3C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TEVMOT</a:t>
            </a:r>
            <a:endParaRPr lang="en-GB" dirty="0"/>
          </a:p>
        </p:txBody>
      </p:sp>
      <p:sp>
        <p:nvSpPr>
          <p:cNvPr id="90" name="Rectangle 51">
            <a:extLst>
              <a:ext uri="{FF2B5EF4-FFF2-40B4-BE49-F238E27FC236}">
                <a16:creationId xmlns:a16="http://schemas.microsoft.com/office/drawing/2014/main" id="{EAF4685B-3FDE-495D-8BC5-221AE26C4597}"/>
              </a:ext>
            </a:extLst>
          </p:cNvPr>
          <p:cNvSpPr/>
          <p:nvPr/>
        </p:nvSpPr>
        <p:spPr>
          <a:xfrm>
            <a:off x="4960519" y="3781515"/>
            <a:ext cx="1905055" cy="1028892"/>
          </a:xfrm>
          <a:prstGeom prst="rect">
            <a:avLst/>
          </a:prstGeom>
          <a:solidFill>
            <a:schemeClr val="bg1"/>
          </a:solidFill>
          <a:ln w="25400">
            <a:solidFill>
              <a:srgbClr val="0F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TextBox 78">
            <a:extLst>
              <a:ext uri="{FF2B5EF4-FFF2-40B4-BE49-F238E27FC236}">
                <a16:creationId xmlns:a16="http://schemas.microsoft.com/office/drawing/2014/main" id="{66A5E8BC-83B2-4AF8-AF75-EB3EB85F7794}"/>
              </a:ext>
            </a:extLst>
          </p:cNvPr>
          <p:cNvSpPr txBox="1"/>
          <p:nvPr/>
        </p:nvSpPr>
        <p:spPr>
          <a:xfrm>
            <a:off x="4998625" y="3834296"/>
            <a:ext cx="20019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err="1">
                <a:solidFill>
                  <a:schemeClr val="tx2"/>
                </a:solidFill>
              </a:rPr>
              <a:t>Updated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Policy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Guidelines</a:t>
            </a:r>
            <a:r>
              <a:rPr lang="tr-TR" altLang="tr-TR" sz="1600" b="1" dirty="0">
                <a:solidFill>
                  <a:schemeClr val="tx2"/>
                </a:solidFill>
              </a:rPr>
              <a:t> (</a:t>
            </a:r>
            <a:r>
              <a:rPr lang="tr-TR" altLang="tr-TR" sz="1600" b="1" dirty="0" err="1">
                <a:solidFill>
                  <a:schemeClr val="tx2"/>
                </a:solidFill>
              </a:rPr>
              <a:t>Aligned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with</a:t>
            </a:r>
            <a:r>
              <a:rPr lang="tr-TR" altLang="tr-TR" sz="1600" b="1" dirty="0">
                <a:solidFill>
                  <a:schemeClr val="tx2"/>
                </a:solidFill>
              </a:rPr>
              <a:t> U4E)</a:t>
            </a:r>
            <a:endParaRPr lang="tr-TR" altLang="tr-TR" sz="1600" dirty="0">
              <a:solidFill>
                <a:schemeClr val="tx2"/>
              </a:solidFill>
            </a:endParaRPr>
          </a:p>
        </p:txBody>
      </p:sp>
      <p:cxnSp>
        <p:nvCxnSpPr>
          <p:cNvPr id="92" name="Elbow Connector 60">
            <a:extLst>
              <a:ext uri="{FF2B5EF4-FFF2-40B4-BE49-F238E27FC236}">
                <a16:creationId xmlns:a16="http://schemas.microsoft.com/office/drawing/2014/main" id="{B21D19AA-4662-456C-85BC-DB5D9E684A57}"/>
              </a:ext>
            </a:extLst>
          </p:cNvPr>
          <p:cNvCxnSpPr>
            <a:cxnSpLocks/>
          </p:cNvCxnSpPr>
          <p:nvPr/>
        </p:nvCxnSpPr>
        <p:spPr>
          <a:xfrm flipV="1">
            <a:off x="2664541" y="3959066"/>
            <a:ext cx="2232000" cy="127714"/>
          </a:xfrm>
          <a:prstGeom prst="bentConnector3">
            <a:avLst>
              <a:gd name="adj1" fmla="val 50000"/>
            </a:avLst>
          </a:prstGeom>
          <a:ln w="25400">
            <a:solidFill>
              <a:srgbClr val="B3C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51">
            <a:extLst>
              <a:ext uri="{FF2B5EF4-FFF2-40B4-BE49-F238E27FC236}">
                <a16:creationId xmlns:a16="http://schemas.microsoft.com/office/drawing/2014/main" id="{59B4DAC1-0158-4B05-A2F5-029112EBFC8C}"/>
              </a:ext>
            </a:extLst>
          </p:cNvPr>
          <p:cNvSpPr/>
          <p:nvPr/>
        </p:nvSpPr>
        <p:spPr>
          <a:xfrm>
            <a:off x="9304165" y="3551346"/>
            <a:ext cx="1905055" cy="1028892"/>
          </a:xfrm>
          <a:prstGeom prst="rect">
            <a:avLst/>
          </a:prstGeom>
          <a:solidFill>
            <a:schemeClr val="bg1"/>
          </a:solidFill>
          <a:ln w="25400">
            <a:solidFill>
              <a:srgbClr val="0F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extBox 78">
            <a:extLst>
              <a:ext uri="{FF2B5EF4-FFF2-40B4-BE49-F238E27FC236}">
                <a16:creationId xmlns:a16="http://schemas.microsoft.com/office/drawing/2014/main" id="{241AF028-1A08-4F1C-9638-6EC8C093D8DA}"/>
              </a:ext>
            </a:extLst>
          </p:cNvPr>
          <p:cNvSpPr txBox="1"/>
          <p:nvPr/>
        </p:nvSpPr>
        <p:spPr>
          <a:xfrm>
            <a:off x="9370210" y="3653535"/>
            <a:ext cx="172798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solidFill>
                  <a:schemeClr val="tx2"/>
                </a:solidFill>
              </a:rPr>
              <a:t>Market </a:t>
            </a:r>
            <a:r>
              <a:rPr lang="tr-TR" altLang="tr-TR" sz="1600" b="1" dirty="0" err="1">
                <a:solidFill>
                  <a:schemeClr val="tx2"/>
                </a:solidFill>
              </a:rPr>
              <a:t>Transformation</a:t>
            </a:r>
            <a:r>
              <a:rPr lang="tr-TR" altLang="tr-TR" sz="1600" b="1" dirty="0">
                <a:solidFill>
                  <a:schemeClr val="tx2"/>
                </a:solidFill>
              </a:rPr>
              <a:t> &amp; Financial </a:t>
            </a:r>
            <a:r>
              <a:rPr lang="tr-TR" altLang="tr-TR" sz="1600" b="1" dirty="0" err="1">
                <a:solidFill>
                  <a:schemeClr val="tx2"/>
                </a:solidFill>
              </a:rPr>
              <a:t>Support</a:t>
            </a:r>
            <a:r>
              <a:rPr lang="tr-TR" altLang="tr-TR" sz="1600" dirty="0">
                <a:solidFill>
                  <a:schemeClr val="tx2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600" dirty="0">
              <a:solidFill>
                <a:schemeClr val="tx2"/>
              </a:solidFill>
            </a:endParaRPr>
          </a:p>
        </p:txBody>
      </p:sp>
      <p:cxnSp>
        <p:nvCxnSpPr>
          <p:cNvPr id="95" name="Elbow Connector 60">
            <a:extLst>
              <a:ext uri="{FF2B5EF4-FFF2-40B4-BE49-F238E27FC236}">
                <a16:creationId xmlns:a16="http://schemas.microsoft.com/office/drawing/2014/main" id="{39D00B04-68A9-4B67-BA74-742812AFF6E4}"/>
              </a:ext>
            </a:extLst>
          </p:cNvPr>
          <p:cNvCxnSpPr>
            <a:cxnSpLocks/>
          </p:cNvCxnSpPr>
          <p:nvPr/>
        </p:nvCxnSpPr>
        <p:spPr>
          <a:xfrm flipV="1">
            <a:off x="6903680" y="3871098"/>
            <a:ext cx="2370264" cy="578883"/>
          </a:xfrm>
          <a:prstGeom prst="bentConnector3">
            <a:avLst>
              <a:gd name="adj1" fmla="val 50000"/>
            </a:avLst>
          </a:prstGeom>
          <a:ln w="25400">
            <a:solidFill>
              <a:srgbClr val="B3C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60">
            <a:extLst>
              <a:ext uri="{FF2B5EF4-FFF2-40B4-BE49-F238E27FC236}">
                <a16:creationId xmlns:a16="http://schemas.microsoft.com/office/drawing/2014/main" id="{92D693B7-14BA-4008-9995-8EB2ADF51C0F}"/>
              </a:ext>
            </a:extLst>
          </p:cNvPr>
          <p:cNvCxnSpPr>
            <a:cxnSpLocks/>
          </p:cNvCxnSpPr>
          <p:nvPr/>
        </p:nvCxnSpPr>
        <p:spPr>
          <a:xfrm flipV="1">
            <a:off x="6864829" y="1956222"/>
            <a:ext cx="2736371" cy="563166"/>
          </a:xfrm>
          <a:prstGeom prst="bentConnector3">
            <a:avLst>
              <a:gd name="adj1" fmla="val 50000"/>
            </a:avLst>
          </a:prstGeom>
          <a:ln w="25400">
            <a:solidFill>
              <a:srgbClr val="B2C92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51">
            <a:extLst>
              <a:ext uri="{FF2B5EF4-FFF2-40B4-BE49-F238E27FC236}">
                <a16:creationId xmlns:a16="http://schemas.microsoft.com/office/drawing/2014/main" id="{3A3EC4CB-0CA8-429D-B63C-FF705E17568D}"/>
              </a:ext>
            </a:extLst>
          </p:cNvPr>
          <p:cNvSpPr/>
          <p:nvPr/>
        </p:nvSpPr>
        <p:spPr>
          <a:xfrm>
            <a:off x="9646345" y="1420967"/>
            <a:ext cx="1905055" cy="1028892"/>
          </a:xfrm>
          <a:prstGeom prst="rect">
            <a:avLst/>
          </a:prstGeom>
          <a:solidFill>
            <a:schemeClr val="bg1"/>
          </a:solidFill>
          <a:ln w="25400">
            <a:solidFill>
              <a:srgbClr val="0F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TextBox 78">
            <a:extLst>
              <a:ext uri="{FF2B5EF4-FFF2-40B4-BE49-F238E27FC236}">
                <a16:creationId xmlns:a16="http://schemas.microsoft.com/office/drawing/2014/main" id="{6DF86619-9467-4582-8D13-F74BA6216643}"/>
              </a:ext>
            </a:extLst>
          </p:cNvPr>
          <p:cNvSpPr txBox="1"/>
          <p:nvPr/>
        </p:nvSpPr>
        <p:spPr>
          <a:xfrm>
            <a:off x="9712018" y="1613327"/>
            <a:ext cx="17729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solidFill>
                  <a:schemeClr val="tx2"/>
                </a:solidFill>
              </a:rPr>
              <a:t>CO₂ </a:t>
            </a:r>
            <a:r>
              <a:rPr lang="tr-TR" altLang="tr-TR" sz="1600" b="1" dirty="0" err="1">
                <a:solidFill>
                  <a:schemeClr val="tx2"/>
                </a:solidFill>
              </a:rPr>
              <a:t>Emissions</a:t>
            </a:r>
            <a:r>
              <a:rPr lang="tr-TR" altLang="tr-TR" sz="1600" b="1" dirty="0">
                <a:solidFill>
                  <a:schemeClr val="tx2"/>
                </a:solidFill>
              </a:rPr>
              <a:t> &amp; </a:t>
            </a:r>
            <a:r>
              <a:rPr lang="tr-TR" altLang="tr-TR" sz="1600" b="1" dirty="0" err="1">
                <a:solidFill>
                  <a:schemeClr val="tx2"/>
                </a:solidFill>
              </a:rPr>
              <a:t>Energy</a:t>
            </a:r>
            <a:r>
              <a:rPr lang="tr-TR" altLang="tr-TR" sz="1600" b="1" dirty="0">
                <a:solidFill>
                  <a:schemeClr val="tx2"/>
                </a:solidFill>
              </a:rPr>
              <a:t> </a:t>
            </a:r>
            <a:r>
              <a:rPr lang="tr-TR" altLang="tr-TR" sz="1600" b="1" dirty="0" err="1">
                <a:solidFill>
                  <a:schemeClr val="tx2"/>
                </a:solidFill>
              </a:rPr>
              <a:t>Savings</a:t>
            </a:r>
            <a:endParaRPr lang="tr-TR" altLang="tr-TR" sz="1600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2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E95B6C83-A6AE-462A-9717-59578B4FF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11" name="Unvan 2">
            <a:extLst>
              <a:ext uri="{FF2B5EF4-FFF2-40B4-BE49-F238E27FC236}">
                <a16:creationId xmlns:a16="http://schemas.microsoft.com/office/drawing/2014/main" id="{4E61C636-3F18-4D6D-BD8D-A8B2C1E3BF7E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Success Stories from the TEVMOT Project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83EF01E-D6B7-40B6-9E10-FCD4B682C859}"/>
              </a:ext>
            </a:extLst>
          </p:cNvPr>
          <p:cNvGrpSpPr/>
          <p:nvPr/>
        </p:nvGrpSpPr>
        <p:grpSpPr>
          <a:xfrm>
            <a:off x="3968629" y="1909850"/>
            <a:ext cx="1412013" cy="1194869"/>
            <a:chOff x="693093" y="1844828"/>
            <a:chExt cx="1470641" cy="1161654"/>
          </a:xfrm>
        </p:grpSpPr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1930A06D-45C2-41E7-8746-466C9E65EE8E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9" name="Straight Connector 5">
              <a:extLst>
                <a:ext uri="{FF2B5EF4-FFF2-40B4-BE49-F238E27FC236}">
                  <a16:creationId xmlns:a16="http://schemas.microsoft.com/office/drawing/2014/main" id="{6E372051-FB39-467A-9BC2-C560F56BC689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id="{E9779B1C-DB39-4661-9042-A26ECF0BB947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apezoid 3">
              <a:extLst>
                <a:ext uri="{FF2B5EF4-FFF2-40B4-BE49-F238E27FC236}">
                  <a16:creationId xmlns:a16="http://schemas.microsoft.com/office/drawing/2014/main" id="{BBE89C67-7EDB-4CB9-BBAF-37AB34DF08F1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2BED07DF-35CD-4445-976E-92A6C7385B88}"/>
              </a:ext>
            </a:extLst>
          </p:cNvPr>
          <p:cNvGrpSpPr/>
          <p:nvPr/>
        </p:nvGrpSpPr>
        <p:grpSpPr>
          <a:xfrm>
            <a:off x="3426722" y="1094482"/>
            <a:ext cx="2753999" cy="4971123"/>
            <a:chOff x="592166" y="329472"/>
            <a:chExt cx="2189114" cy="497112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A3DF52F-A220-4B3F-8FE1-B7C634B29746}"/>
                </a:ext>
              </a:extLst>
            </p:cNvPr>
            <p:cNvSpPr txBox="1"/>
            <p:nvPr/>
          </p:nvSpPr>
          <p:spPr>
            <a:xfrm>
              <a:off x="592166" y="2992271"/>
              <a:ext cx="21891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r-T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Tec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hnical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tr-T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staff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became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more aware of energy efficiency and sustainability</a:t>
              </a:r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Antalya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«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TEVMOT showed us that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efficiency should be part of our strategy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After the project, we started re-evaluating all our processes</a:t>
              </a:r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»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1C36CBA8-F38F-4E19-A63E-88226AEC132E}"/>
                </a:ext>
              </a:extLst>
            </p:cNvPr>
            <p:cNvSpPr txBox="1"/>
            <p:nvPr/>
          </p:nvSpPr>
          <p:spPr>
            <a:xfrm>
              <a:off x="870754" y="329472"/>
              <a:ext cx="1438663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latinLnBrk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Savings and Awareness Impact</a:t>
              </a:r>
              <a:endPara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8286AD55-72EB-4D90-929D-F669E350AEF0}"/>
              </a:ext>
            </a:extLst>
          </p:cNvPr>
          <p:cNvGrpSpPr/>
          <p:nvPr/>
        </p:nvGrpSpPr>
        <p:grpSpPr>
          <a:xfrm>
            <a:off x="6315504" y="1148271"/>
            <a:ext cx="2764721" cy="4644157"/>
            <a:chOff x="2549885" y="422921"/>
            <a:chExt cx="2197633" cy="4644157"/>
          </a:xfrm>
        </p:grpSpPr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0E289255-110D-4A46-9F26-556DFAEDCBC5}"/>
                </a:ext>
              </a:extLst>
            </p:cNvPr>
            <p:cNvSpPr txBox="1"/>
            <p:nvPr/>
          </p:nvSpPr>
          <p:spPr>
            <a:xfrm>
              <a:off x="2549885" y="3004975"/>
              <a:ext cx="219763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169988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Motor replacements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reduced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maintenance costs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 enhanced product quality.</a:t>
              </a:r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İzmir «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 </a:t>
              </a: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both process quality and operational efficienc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 through motor replacement</a:t>
              </a:r>
              <a:r>
                <a:rPr lang="tr-T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»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7EDA0D6A-4D76-474B-A311-F63EEC833E58}"/>
                </a:ext>
              </a:extLst>
            </p:cNvPr>
            <p:cNvSpPr txBox="1"/>
            <p:nvPr/>
          </p:nvSpPr>
          <p:spPr>
            <a:xfrm>
              <a:off x="2899192" y="422921"/>
              <a:ext cx="135316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 latinLnBrk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Quality and Cost </a:t>
              </a:r>
              <a:endPara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latinLnBrk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Improvements</a:t>
              </a:r>
              <a:endPara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4388422B-86AE-4C0F-BDEE-7305C7D1AFF7}"/>
              </a:ext>
            </a:extLst>
          </p:cNvPr>
          <p:cNvGrpSpPr/>
          <p:nvPr/>
        </p:nvGrpSpPr>
        <p:grpSpPr>
          <a:xfrm>
            <a:off x="6786102" y="1909853"/>
            <a:ext cx="1389922" cy="1194868"/>
            <a:chOff x="2766085" y="1844826"/>
            <a:chExt cx="1447632" cy="1161653"/>
          </a:xfrm>
        </p:grpSpPr>
        <p:sp>
          <p:nvSpPr>
            <p:cNvPr id="22" name="Isosceles Triangle 5">
              <a:extLst>
                <a:ext uri="{FF2B5EF4-FFF2-40B4-BE49-F238E27FC236}">
                  <a16:creationId xmlns:a16="http://schemas.microsoft.com/office/drawing/2014/main" id="{B08220C7-C26B-49C0-826C-BB2669E84881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C6A38B57-E8BE-4681-BCD1-D6BE327C4BA4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>
              <a:extLst>
                <a:ext uri="{FF2B5EF4-FFF2-40B4-BE49-F238E27FC236}">
                  <a16:creationId xmlns:a16="http://schemas.microsoft.com/office/drawing/2014/main" id="{AE6F39CA-F2EC-4E54-8C03-BFAFBBABFC0D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rapezoid 18">
              <a:extLst>
                <a:ext uri="{FF2B5EF4-FFF2-40B4-BE49-F238E27FC236}">
                  <a16:creationId xmlns:a16="http://schemas.microsoft.com/office/drawing/2014/main" id="{92A2336C-A754-4769-9647-E57ADF566A70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BD8F3208-0163-4680-87C9-DB588F747F9D}"/>
              </a:ext>
            </a:extLst>
          </p:cNvPr>
          <p:cNvGrpSpPr/>
          <p:nvPr/>
        </p:nvGrpSpPr>
        <p:grpSpPr>
          <a:xfrm>
            <a:off x="9174246" y="1133419"/>
            <a:ext cx="2840614" cy="5344523"/>
            <a:chOff x="4660442" y="408069"/>
            <a:chExt cx="2257960" cy="5344523"/>
          </a:xfrm>
        </p:grpSpPr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0DC5260A-808A-4DFB-BC11-4FCCBB5BEC18}"/>
                </a:ext>
              </a:extLst>
            </p:cNvPr>
            <p:cNvSpPr txBox="1"/>
            <p:nvPr/>
          </p:nvSpPr>
          <p:spPr>
            <a:xfrm>
              <a:off x="4692843" y="2951825"/>
              <a:ext cx="218911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SMEs reported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positive public perception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as environmentally responsible companies, improving their brand image.</a:t>
              </a:r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Ankara «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Participating in TEVMOT positioned us as a high-value producer and </a:t>
              </a: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enhanced our reputation within the sector</a:t>
              </a:r>
              <a:r>
                <a:rPr lang="tr-T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»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95E8E1B6-AAA4-43AF-AED6-09C91458DCE4}"/>
                </a:ext>
              </a:extLst>
            </p:cNvPr>
            <p:cNvSpPr txBox="1"/>
            <p:nvPr/>
          </p:nvSpPr>
          <p:spPr>
            <a:xfrm>
              <a:off x="4660442" y="408069"/>
              <a:ext cx="2257960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Enhanced SME Reputation</a:t>
              </a:r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 Environmental</a:t>
              </a:r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tr-T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Responsibility</a:t>
              </a:r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200" b="1" dirty="0">
                  <a:solidFill>
                    <a:schemeClr val="bg1"/>
                  </a:solidFill>
                </a:rPr>
                <a:t>Responsibility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3">
            <a:extLst>
              <a:ext uri="{FF2B5EF4-FFF2-40B4-BE49-F238E27FC236}">
                <a16:creationId xmlns:a16="http://schemas.microsoft.com/office/drawing/2014/main" id="{EB023695-DDE7-4A6C-AFDC-661D6FE343BE}"/>
              </a:ext>
            </a:extLst>
          </p:cNvPr>
          <p:cNvGrpSpPr/>
          <p:nvPr/>
        </p:nvGrpSpPr>
        <p:grpSpPr>
          <a:xfrm>
            <a:off x="9580565" y="1909850"/>
            <a:ext cx="1402868" cy="1194869"/>
            <a:chOff x="4839077" y="1844826"/>
            <a:chExt cx="1461116" cy="1161654"/>
          </a:xfrm>
        </p:grpSpPr>
        <p:sp>
          <p:nvSpPr>
            <p:cNvPr id="31" name="Isosceles Triangle 5">
              <a:extLst>
                <a:ext uri="{FF2B5EF4-FFF2-40B4-BE49-F238E27FC236}">
                  <a16:creationId xmlns:a16="http://schemas.microsoft.com/office/drawing/2014/main" id="{9361445D-76E8-4A51-BFA9-C62B57F3B497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tx2">
                <a:alpha val="57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rapezoid 24">
              <a:extLst>
                <a:ext uri="{FF2B5EF4-FFF2-40B4-BE49-F238E27FC236}">
                  <a16:creationId xmlns:a16="http://schemas.microsoft.com/office/drawing/2014/main" id="{D20B7B00-5375-450D-B88F-0B0235612F2D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32" name="Straight Connector 26">
              <a:extLst>
                <a:ext uri="{FF2B5EF4-FFF2-40B4-BE49-F238E27FC236}">
                  <a16:creationId xmlns:a16="http://schemas.microsoft.com/office/drawing/2014/main" id="{4E60F9C7-1B2B-4A42-B694-D8CBBFC2CAB8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7">
              <a:extLst>
                <a:ext uri="{FF2B5EF4-FFF2-40B4-BE49-F238E27FC236}">
                  <a16:creationId xmlns:a16="http://schemas.microsoft.com/office/drawing/2014/main" id="{06370C6A-06A5-4713-B104-C5D6DAFFF928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solidFill>
              <a:schemeClr val="tx2">
                <a:lumMod val="40000"/>
                <a:lumOff val="60000"/>
                <a:alpha val="57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21F0D9D-9F87-47EE-A31F-CF24EDE4A91F}"/>
              </a:ext>
            </a:extLst>
          </p:cNvPr>
          <p:cNvGrpSpPr/>
          <p:nvPr/>
        </p:nvGrpSpPr>
        <p:grpSpPr>
          <a:xfrm>
            <a:off x="874379" y="1902859"/>
            <a:ext cx="1332000" cy="1194869"/>
            <a:chOff x="693093" y="1844828"/>
            <a:chExt cx="1470641" cy="1161654"/>
          </a:xfrm>
        </p:grpSpPr>
        <p:sp>
          <p:nvSpPr>
            <p:cNvPr id="37" name="Isosceles Triangle 5">
              <a:extLst>
                <a:ext uri="{FF2B5EF4-FFF2-40B4-BE49-F238E27FC236}">
                  <a16:creationId xmlns:a16="http://schemas.microsoft.com/office/drawing/2014/main" id="{6518E72C-1A22-44B4-BF84-BFCC77D8F866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8" name="Straight Connector 8">
              <a:extLst>
                <a:ext uri="{FF2B5EF4-FFF2-40B4-BE49-F238E27FC236}">
                  <a16:creationId xmlns:a16="http://schemas.microsoft.com/office/drawing/2014/main" id="{6D27EC02-B342-4849-A895-C855CD33C0B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rapezoid 2">
              <a:extLst>
                <a:ext uri="{FF2B5EF4-FFF2-40B4-BE49-F238E27FC236}">
                  <a16:creationId xmlns:a16="http://schemas.microsoft.com/office/drawing/2014/main" id="{AF31F9F3-92B8-4C2D-AF36-1037A233DE7E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9" name="Straight Connector 50">
              <a:extLst>
                <a:ext uri="{FF2B5EF4-FFF2-40B4-BE49-F238E27FC236}">
                  <a16:creationId xmlns:a16="http://schemas.microsoft.com/office/drawing/2014/main" id="{BE0A7C56-6889-4173-A58D-EDEA0DDC7DA7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1">
            <a:extLst>
              <a:ext uri="{FF2B5EF4-FFF2-40B4-BE49-F238E27FC236}">
                <a16:creationId xmlns:a16="http://schemas.microsoft.com/office/drawing/2014/main" id="{869A2339-2A5C-4C23-B45C-9FFD4D6EE6EB}"/>
              </a:ext>
            </a:extLst>
          </p:cNvPr>
          <p:cNvGrpSpPr/>
          <p:nvPr/>
        </p:nvGrpSpPr>
        <p:grpSpPr>
          <a:xfrm>
            <a:off x="321959" y="1094482"/>
            <a:ext cx="2786408" cy="5190388"/>
            <a:chOff x="505166" y="1263336"/>
            <a:chExt cx="1719650" cy="4125740"/>
          </a:xfrm>
        </p:grpSpPr>
        <p:sp>
          <p:nvSpPr>
            <p:cNvPr id="41" name="TextBox 35">
              <a:extLst>
                <a:ext uri="{FF2B5EF4-FFF2-40B4-BE49-F238E27FC236}">
                  <a16:creationId xmlns:a16="http://schemas.microsoft.com/office/drawing/2014/main" id="{751A0977-82C4-4C90-B151-78AC62173A22}"/>
                </a:ext>
              </a:extLst>
            </p:cNvPr>
            <p:cNvSpPr txBox="1"/>
            <p:nvPr/>
          </p:nvSpPr>
          <p:spPr>
            <a:xfrm>
              <a:off x="588585" y="3358517"/>
              <a:ext cx="1636231" cy="203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SMEs leveraged grant support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from TEVMOT and KOSGEB to replace old motors, which accelerated investments they had previously postponed</a:t>
              </a:r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Gebze «T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 financial incentive </a:t>
              </a: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motivated us to replace motors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something we had delayed</a:t>
              </a:r>
              <a:r>
                <a:rPr lang="tr-T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»</a:t>
              </a:r>
            </a:p>
          </p:txBody>
        </p:sp>
        <p:sp>
          <p:nvSpPr>
            <p:cNvPr id="42" name="TextBox 36">
              <a:extLst>
                <a:ext uri="{FF2B5EF4-FFF2-40B4-BE49-F238E27FC236}">
                  <a16:creationId xmlns:a16="http://schemas.microsoft.com/office/drawing/2014/main" id="{45A0B6B0-AD3A-47D5-8D73-BEBC30B29AFF}"/>
                </a:ext>
              </a:extLst>
            </p:cNvPr>
            <p:cNvSpPr txBox="1"/>
            <p:nvPr/>
          </p:nvSpPr>
          <p:spPr>
            <a:xfrm>
              <a:off x="505166" y="1263336"/>
              <a:ext cx="1719650" cy="46482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 latinLnBrk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Overcoming Financial Barriers with KOSGEB Support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08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FF2B5EF4-FFF2-40B4-BE49-F238E27FC236}">
                <a16:creationId xmlns:a16="http://schemas.microsoft.com/office/drawing/2014/main" id="{FEB7774F-5527-41ED-9349-BEC2CFF0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80" y="1742319"/>
            <a:ext cx="6862474" cy="337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market transformation requires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major awareness raising campaign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conducting by all stakeholders in the industrial sector.</a:t>
            </a: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of the capacity of the members in the value chain.</a:t>
            </a:r>
            <a:endParaRPr lang="tr-T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only motors but also all of each components in the motor driven systems contribute the energy efficiency therefore 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approach is necessary for higher efficiency.</a:t>
            </a:r>
            <a:endParaRPr lang="tr-T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231632C-13C5-46AE-8613-ECCF5797B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11" name="Unvan 2">
            <a:extLst>
              <a:ext uri="{FF2B5EF4-FFF2-40B4-BE49-F238E27FC236}">
                <a16:creationId xmlns:a16="http://schemas.microsoft.com/office/drawing/2014/main" id="{A59B3071-0465-425B-A4FC-F181D22653FB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Lessons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Learned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62EC59-0A7E-4A48-B0D5-358ED0568B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3257" r="22437" b="11938"/>
          <a:stretch/>
        </p:blipFill>
        <p:spPr>
          <a:xfrm>
            <a:off x="7910706" y="1970407"/>
            <a:ext cx="3647814" cy="2917185"/>
          </a:xfrm>
          <a:prstGeom prst="roundRect">
            <a:avLst>
              <a:gd name="adj" fmla="val 53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937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FF2B5EF4-FFF2-40B4-BE49-F238E27FC236}">
                <a16:creationId xmlns:a16="http://schemas.microsoft.com/office/drawing/2014/main" id="{FEB7774F-5527-41ED-9349-BEC2CFF0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80" y="1872471"/>
            <a:ext cx="6862474" cy="337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Legislation and enforcement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support the trends of energy efficiency investments positively.</a:t>
            </a: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sustainable and feasible financial mechanism designed in accordance with the needs and requirements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beneficiaries is essential and more encouraging for energy efficiency activities.  </a:t>
            </a: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E84A2"/>
              </a:buClr>
              <a:buSzPct val="13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</a:t>
            </a:r>
            <a:r>
              <a:rPr lang="tr-T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herensive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valuable tool to monitor and evaluate the market as well as set and revise targets and policies.</a:t>
            </a: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84A2"/>
              </a:buClr>
              <a:buSzPct val="135000"/>
              <a:tabLst/>
              <a:defRPr/>
            </a:pPr>
            <a:endParaRPr lang="en-GB" altLang="en-US" b="1" dirty="0">
              <a:solidFill>
                <a:srgbClr val="0061A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231632C-13C5-46AE-8613-ECCF5797B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11" name="Unvan 2">
            <a:extLst>
              <a:ext uri="{FF2B5EF4-FFF2-40B4-BE49-F238E27FC236}">
                <a16:creationId xmlns:a16="http://schemas.microsoft.com/office/drawing/2014/main" id="{A59B3071-0465-425B-A4FC-F181D22653FB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Lessons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29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Learned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A2B8758-9A6A-486A-BD6E-1E1BF3B52D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4"/>
          <a:stretch/>
        </p:blipFill>
        <p:spPr>
          <a:xfrm>
            <a:off x="7757023" y="2219883"/>
            <a:ext cx="4118998" cy="2277689"/>
          </a:xfrm>
          <a:prstGeom prst="roundRect">
            <a:avLst>
              <a:gd name="adj" fmla="val 55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814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16" y="4043514"/>
            <a:ext cx="2040561" cy="661988"/>
          </a:xfrm>
          <a:prstGeom prst="rect">
            <a:avLst/>
          </a:prstGeom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AECABE3E-B4C1-4662-8301-1A3DB6A6237C}"/>
              </a:ext>
            </a:extLst>
          </p:cNvPr>
          <p:cNvCxnSpPr>
            <a:cxnSpLocks/>
          </p:cNvCxnSpPr>
          <p:nvPr/>
        </p:nvCxnSpPr>
        <p:spPr>
          <a:xfrm>
            <a:off x="3960569" y="3699004"/>
            <a:ext cx="4270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4B254D2-45DC-4C61-ADED-CFCC12281F80}"/>
              </a:ext>
            </a:extLst>
          </p:cNvPr>
          <p:cNvSpPr txBox="1"/>
          <p:nvPr/>
        </p:nvSpPr>
        <p:spPr>
          <a:xfrm>
            <a:off x="1821712" y="4391269"/>
            <a:ext cx="8548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sezen.torun@sanayi.gov.tr</a:t>
            </a:r>
            <a:endParaRPr lang="tr-T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8586680-6119-4091-BFCD-8AE6D2C787BC}"/>
              </a:ext>
            </a:extLst>
          </p:cNvPr>
          <p:cNvSpPr txBox="1"/>
          <p:nvPr/>
        </p:nvSpPr>
        <p:spPr>
          <a:xfrm>
            <a:off x="4947680" y="3198168"/>
            <a:ext cx="229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Thank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you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1E60DD7-584D-4EF3-8629-A34D80766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820027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3FF32E62-759F-4D7D-ADA0-A5314A73F50C}"/>
              </a:ext>
            </a:extLst>
          </p:cNvPr>
          <p:cNvSpPr/>
          <p:nvPr/>
        </p:nvSpPr>
        <p:spPr>
          <a:xfrm>
            <a:off x="9027875" y="2252808"/>
            <a:ext cx="2863279" cy="286342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71A5E0E2-6BC4-47AF-BF7F-343D9802CB63}"/>
              </a:ext>
            </a:extLst>
          </p:cNvPr>
          <p:cNvGrpSpPr/>
          <p:nvPr/>
        </p:nvGrpSpPr>
        <p:grpSpPr>
          <a:xfrm>
            <a:off x="9137413" y="2326992"/>
            <a:ext cx="2672966" cy="2672497"/>
            <a:chOff x="9706954" y="1619451"/>
            <a:chExt cx="2672966" cy="26724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BABF35-EE2B-4C27-879D-6D6D30623C34}"/>
                </a:ext>
              </a:extLst>
            </p:cNvPr>
            <p:cNvSpPr/>
            <p:nvPr/>
          </p:nvSpPr>
          <p:spPr>
            <a:xfrm>
              <a:off x="9706954" y="1619451"/>
              <a:ext cx="2672966" cy="2672497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CB71EC20-0E13-42B7-B667-B0E3339EE926}"/>
                </a:ext>
              </a:extLst>
            </p:cNvPr>
            <p:cNvSpPr txBox="1"/>
            <p:nvPr/>
          </p:nvSpPr>
          <p:spPr>
            <a:xfrm>
              <a:off x="10274488" y="1878148"/>
              <a:ext cx="1909262" cy="19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b="1" dirty="0" err="1">
                  <a:solidFill>
                    <a:schemeClr val="tx2"/>
                  </a:solidFill>
                </a:rPr>
                <a:t>Lessons</a:t>
              </a:r>
              <a:r>
                <a:rPr lang="tr-TR" b="1" dirty="0">
                  <a:solidFill>
                    <a:schemeClr val="tx2"/>
                  </a:solidFill>
                </a:rPr>
                <a:t> </a:t>
              </a:r>
              <a:r>
                <a:rPr lang="tr-TR" b="1" dirty="0" err="1">
                  <a:solidFill>
                    <a:schemeClr val="tx2"/>
                  </a:solidFill>
                </a:rPr>
                <a:t>Learned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Gözyaşı Damlası 32">
            <a:extLst>
              <a:ext uri="{FF2B5EF4-FFF2-40B4-BE49-F238E27FC236}">
                <a16:creationId xmlns:a16="http://schemas.microsoft.com/office/drawing/2014/main" id="{E70EE633-7FED-4B66-8369-90E89734A41F}"/>
              </a:ext>
            </a:extLst>
          </p:cNvPr>
          <p:cNvSpPr/>
          <p:nvPr/>
        </p:nvSpPr>
        <p:spPr>
          <a:xfrm rot="2700000">
            <a:off x="6314979" y="2229948"/>
            <a:ext cx="2863326" cy="2863326"/>
          </a:xfrm>
          <a:prstGeom prst="teardrop">
            <a:avLst>
              <a:gd name="adj" fmla="val 100000"/>
            </a:avLst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997309D3-A254-463F-B62B-C6BCAAFF8FAA}"/>
              </a:ext>
            </a:extLst>
          </p:cNvPr>
          <p:cNvGrpSpPr/>
          <p:nvPr/>
        </p:nvGrpSpPr>
        <p:grpSpPr>
          <a:xfrm>
            <a:off x="6410159" y="2325362"/>
            <a:ext cx="2672966" cy="2672497"/>
            <a:chOff x="816038" y="1615958"/>
            <a:chExt cx="2672966" cy="26724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6590651-BCE7-46AF-8891-DFB5EE9D9076}"/>
                </a:ext>
              </a:extLst>
            </p:cNvPr>
            <p:cNvSpPr/>
            <p:nvPr/>
          </p:nvSpPr>
          <p:spPr>
            <a:xfrm>
              <a:off x="816038" y="1615958"/>
              <a:ext cx="2672966" cy="2672497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E6D522AE-3D89-4C78-A3A4-3601ACFBC424}"/>
                </a:ext>
              </a:extLst>
            </p:cNvPr>
            <p:cNvSpPr txBox="1"/>
            <p:nvPr/>
          </p:nvSpPr>
          <p:spPr>
            <a:xfrm>
              <a:off x="1197891" y="2110908"/>
              <a:ext cx="1909262" cy="19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</a:rPr>
                <a:t>Pilot Motor Replacement Program </a:t>
              </a:r>
            </a:p>
            <a:p>
              <a:pPr algn="ctr"/>
              <a:r>
                <a:rPr lang="en-GB" b="1" dirty="0">
                  <a:solidFill>
                    <a:schemeClr val="tx2"/>
                  </a:solidFill>
                </a:rPr>
                <a:t>- </a:t>
              </a:r>
              <a:r>
                <a:rPr lang="en-GB" sz="1600" b="1" dirty="0">
                  <a:solidFill>
                    <a:schemeClr val="tx2"/>
                  </a:solidFill>
                </a:rPr>
                <a:t>Field Observations</a:t>
              </a:r>
              <a:r>
                <a:rPr lang="tr-TR" sz="1600" b="1" dirty="0">
                  <a:solidFill>
                    <a:schemeClr val="tx2"/>
                  </a:solidFill>
                </a:rPr>
                <a:t> </a:t>
              </a:r>
              <a:r>
                <a:rPr lang="en-GB" sz="1600" b="1" dirty="0">
                  <a:solidFill>
                    <a:schemeClr val="tx2"/>
                  </a:solidFill>
                </a:rPr>
                <a:t>and</a:t>
              </a:r>
              <a:r>
                <a:rPr lang="tr-TR" sz="1600" b="1" dirty="0">
                  <a:solidFill>
                    <a:schemeClr val="tx2"/>
                  </a:solidFill>
                </a:rPr>
                <a:t> </a:t>
              </a:r>
              <a:r>
                <a:rPr lang="en-GB" sz="1600" b="1" dirty="0">
                  <a:solidFill>
                    <a:schemeClr val="tx2"/>
                  </a:solidFill>
                </a:rPr>
                <a:t>Success</a:t>
              </a:r>
              <a:r>
                <a:rPr lang="tr-TR" sz="1600" b="1" dirty="0">
                  <a:solidFill>
                    <a:schemeClr val="tx2"/>
                  </a:solidFill>
                </a:rPr>
                <a:t> </a:t>
              </a:r>
              <a:r>
                <a:rPr lang="en-GB" sz="1600" b="1" dirty="0">
                  <a:solidFill>
                    <a:schemeClr val="tx2"/>
                  </a:solidFill>
                </a:rPr>
                <a:t>Stories </a:t>
              </a:r>
              <a:r>
                <a:rPr lang="en-GB" b="1" dirty="0">
                  <a:solidFill>
                    <a:schemeClr val="tx2"/>
                  </a:solidFill>
                </a:rPr>
                <a:t>-</a:t>
              </a:r>
            </a:p>
            <a:p>
              <a:pPr algn="ctr"/>
              <a:endParaRPr lang="en-GB" b="1" dirty="0">
                <a:solidFill>
                  <a:schemeClr val="tx2"/>
                </a:solidFill>
              </a:endParaRPr>
            </a:p>
            <a:p>
              <a:endParaRPr lang="tr-TR" sz="1100" i="1" dirty="0"/>
            </a:p>
          </p:txBody>
        </p:sp>
      </p:grpSp>
      <p:sp>
        <p:nvSpPr>
          <p:cNvPr id="37" name="Gözyaşı Damlası 36">
            <a:extLst>
              <a:ext uri="{FF2B5EF4-FFF2-40B4-BE49-F238E27FC236}">
                <a16:creationId xmlns:a16="http://schemas.microsoft.com/office/drawing/2014/main" id="{B7C827E6-FF44-4947-A7BE-CAFB44DE6E6E}"/>
              </a:ext>
            </a:extLst>
          </p:cNvPr>
          <p:cNvSpPr/>
          <p:nvPr/>
        </p:nvSpPr>
        <p:spPr>
          <a:xfrm rot="2700000">
            <a:off x="3335056" y="2229697"/>
            <a:ext cx="2863326" cy="2863326"/>
          </a:xfrm>
          <a:prstGeom prst="teardrop">
            <a:avLst>
              <a:gd name="adj" fmla="val 100000"/>
            </a:avLst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up 37">
            <a:extLst>
              <a:ext uri="{FF2B5EF4-FFF2-40B4-BE49-F238E27FC236}">
                <a16:creationId xmlns:a16="http://schemas.microsoft.com/office/drawing/2014/main" id="{2025F1F4-D8CF-4DF6-B929-858F16113549}"/>
              </a:ext>
            </a:extLst>
          </p:cNvPr>
          <p:cNvGrpSpPr/>
          <p:nvPr/>
        </p:nvGrpSpPr>
        <p:grpSpPr>
          <a:xfrm>
            <a:off x="3430236" y="2325111"/>
            <a:ext cx="2672966" cy="2672497"/>
            <a:chOff x="816038" y="1615958"/>
            <a:chExt cx="2672966" cy="26724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B70F4E6-9EDC-424A-A1B5-46199EC18F38}"/>
                </a:ext>
              </a:extLst>
            </p:cNvPr>
            <p:cNvSpPr/>
            <p:nvPr/>
          </p:nvSpPr>
          <p:spPr>
            <a:xfrm>
              <a:off x="816038" y="1615958"/>
              <a:ext cx="2672966" cy="2672497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A6B749AF-7C41-451C-A1EF-52D9B44C0A93}"/>
                </a:ext>
              </a:extLst>
            </p:cNvPr>
            <p:cNvSpPr txBox="1"/>
            <p:nvPr/>
          </p:nvSpPr>
          <p:spPr>
            <a:xfrm>
              <a:off x="1197891" y="1997815"/>
              <a:ext cx="1909262" cy="19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tr-TR" b="1" dirty="0">
                  <a:solidFill>
                    <a:schemeClr val="tx2"/>
                  </a:solidFill>
                </a:rPr>
                <a:t>TEVMOT Project</a:t>
              </a:r>
            </a:p>
            <a:p>
              <a:pPr algn="ctr"/>
              <a:r>
                <a:rPr lang="tr-TR" b="1" dirty="0">
                  <a:solidFill>
                    <a:schemeClr val="tx2"/>
                  </a:solidFill>
                </a:rPr>
                <a:t>- </a:t>
              </a:r>
              <a:r>
                <a:rPr lang="tr-TR" sz="1600" b="1" dirty="0" err="1">
                  <a:solidFill>
                    <a:schemeClr val="tx2"/>
                  </a:solidFill>
                </a:rPr>
                <a:t>Objective</a:t>
              </a:r>
              <a:r>
                <a:rPr lang="tr-TR" sz="1600" b="1" dirty="0">
                  <a:solidFill>
                    <a:schemeClr val="tx2"/>
                  </a:solidFill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</a:rPr>
                <a:t>and</a:t>
              </a:r>
              <a:r>
                <a:rPr lang="tr-TR" sz="1600" b="1" dirty="0">
                  <a:solidFill>
                    <a:schemeClr val="tx2"/>
                  </a:solidFill>
                </a:rPr>
                <a:t> Components </a:t>
              </a:r>
              <a:r>
                <a:rPr lang="tr-TR" b="1" dirty="0">
                  <a:solidFill>
                    <a:schemeClr val="tx2"/>
                  </a:solidFill>
                </a:rPr>
                <a:t>-</a:t>
              </a:r>
            </a:p>
            <a:p>
              <a:endParaRPr lang="tr-TR" sz="1100" i="1" dirty="0"/>
            </a:p>
          </p:txBody>
        </p:sp>
      </p:grpSp>
      <p:sp>
        <p:nvSpPr>
          <p:cNvPr id="41" name="Gözyaşı Damlası 40">
            <a:extLst>
              <a:ext uri="{FF2B5EF4-FFF2-40B4-BE49-F238E27FC236}">
                <a16:creationId xmlns:a16="http://schemas.microsoft.com/office/drawing/2014/main" id="{C828DE6C-AEA6-4ECB-BAE3-6F3C84670B9B}"/>
              </a:ext>
            </a:extLst>
          </p:cNvPr>
          <p:cNvSpPr/>
          <p:nvPr/>
        </p:nvSpPr>
        <p:spPr>
          <a:xfrm rot="2700000">
            <a:off x="355134" y="2343041"/>
            <a:ext cx="2863326" cy="2863326"/>
          </a:xfrm>
          <a:prstGeom prst="teardrop">
            <a:avLst>
              <a:gd name="adj" fmla="val 100000"/>
            </a:avLst>
          </a:prstGeom>
          <a:solidFill>
            <a:schemeClr val="tx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Grup 41">
            <a:extLst>
              <a:ext uri="{FF2B5EF4-FFF2-40B4-BE49-F238E27FC236}">
                <a16:creationId xmlns:a16="http://schemas.microsoft.com/office/drawing/2014/main" id="{5F9CC40B-768B-49B6-9798-FE3233C5FD69}"/>
              </a:ext>
            </a:extLst>
          </p:cNvPr>
          <p:cNvGrpSpPr/>
          <p:nvPr/>
        </p:nvGrpSpPr>
        <p:grpSpPr>
          <a:xfrm>
            <a:off x="450314" y="2438455"/>
            <a:ext cx="2672966" cy="2672497"/>
            <a:chOff x="816038" y="1615958"/>
            <a:chExt cx="2672966" cy="267249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BE68D71-2D5D-46BA-8050-9BF71040BFE3}"/>
                </a:ext>
              </a:extLst>
            </p:cNvPr>
            <p:cNvSpPr/>
            <p:nvPr/>
          </p:nvSpPr>
          <p:spPr>
            <a:xfrm>
              <a:off x="816038" y="1615958"/>
              <a:ext cx="2672966" cy="2672497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678FC30F-8731-4480-A481-FA93EF6D697C}"/>
                </a:ext>
              </a:extLst>
            </p:cNvPr>
            <p:cNvSpPr txBox="1"/>
            <p:nvPr/>
          </p:nvSpPr>
          <p:spPr>
            <a:xfrm>
              <a:off x="1197891" y="1997815"/>
              <a:ext cx="1909262" cy="1908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chemeClr val="tx2"/>
                  </a:solidFill>
                </a:rPr>
                <a:t>Electric Motors in </a:t>
              </a:r>
              <a:r>
                <a:rPr lang="en-GB" b="1" dirty="0" err="1">
                  <a:solidFill>
                    <a:schemeClr val="tx2"/>
                  </a:solidFill>
                </a:rPr>
                <a:t>Türkiye</a:t>
              </a:r>
              <a:r>
                <a:rPr lang="en-GB" b="1" dirty="0">
                  <a:solidFill>
                    <a:schemeClr val="tx2"/>
                  </a:solidFill>
                </a:rPr>
                <a:t> </a:t>
              </a:r>
            </a:p>
          </p:txBody>
        </p:sp>
      </p:grpSp>
      <p:sp>
        <p:nvSpPr>
          <p:cNvPr id="21" name="Unvan 2">
            <a:extLst>
              <a:ext uri="{FF2B5EF4-FFF2-40B4-BE49-F238E27FC236}">
                <a16:creationId xmlns:a16="http://schemas.microsoft.com/office/drawing/2014/main" id="{82FD6879-68DF-4E90-B62B-6DDFEDEE0B9D}"/>
              </a:ext>
            </a:extLst>
          </p:cNvPr>
          <p:cNvSpPr txBox="1">
            <a:spLocks noChangeArrowheads="1"/>
          </p:cNvSpPr>
          <p:nvPr/>
        </p:nvSpPr>
        <p:spPr>
          <a:xfrm>
            <a:off x="2017713" y="133762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Content</a:t>
            </a:r>
            <a:endParaRPr lang="tr-TR" altLang="tr-TR" sz="29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24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3A78-B64F-4994-8668-8F52D906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6" y="979837"/>
            <a:ext cx="11465717" cy="60383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Report on</a:t>
            </a:r>
            <a:r>
              <a:rPr lang="tr-T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tr-T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Inventory of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Motors </a:t>
            </a:r>
            <a:r>
              <a:rPr lang="tr-T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used</a:t>
            </a:r>
            <a:r>
              <a:rPr lang="tr-T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Turkish Manufacturing Industry</a:t>
            </a:r>
            <a:r>
              <a:rPr lang="tr-T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- 2016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İçerik Yer Tutucusu 6">
            <a:extLst>
              <a:ext uri="{FF2B5EF4-FFF2-40B4-BE49-F238E27FC236}">
                <a16:creationId xmlns:a16="http://schemas.microsoft.com/office/drawing/2014/main" id="{1B910BC1-AF7E-4410-BCFF-973F1AC63C7F}"/>
              </a:ext>
            </a:extLst>
          </p:cNvPr>
          <p:cNvSpPr txBox="1">
            <a:spLocks/>
          </p:cNvSpPr>
          <p:nvPr/>
        </p:nvSpPr>
        <p:spPr>
          <a:xfrm>
            <a:off x="3797774" y="2216323"/>
            <a:ext cx="3944679" cy="3406662"/>
          </a:xfrm>
        </p:spPr>
        <p:txBody>
          <a:bodyPr>
            <a:normAutofit fontScale="85000" lnSpcReduction="20000"/>
          </a:bodyPr>
          <a:lstStyle>
            <a:lvl1pPr marL="457223" indent="-457223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50" indent="-381019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76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707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337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5" indent="-96838" algn="just">
              <a:spcBef>
                <a:spcPts val="0"/>
              </a:spcBef>
              <a:spcAft>
                <a:spcPts val="1587"/>
              </a:spcAft>
              <a:buFont typeface="Wingdings" pitchFamily="2" charset="2"/>
              <a:buChar char="Ø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here are a total of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3,783,694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 motors with a power rating of 7.5 kW and above currently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used in industry and are </a:t>
            </a:r>
            <a:r>
              <a:rPr lang="tr-TR" sz="2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low</a:t>
            </a: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efficient (IE0, IE1, IE2 without variable speed drive). 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61950" lvl="5" indent="-96838" algn="just">
              <a:spcBef>
                <a:spcPts val="0"/>
              </a:spcBef>
              <a:spcAft>
                <a:spcPts val="1587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34 billion kWh electricity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(around USD 4 million)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will be saved annually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if all the 7.5 kW and above AC asynchronous </a:t>
            </a:r>
            <a:r>
              <a:rPr lang="tr-T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low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efficient motors (3,783,694) are replaced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61950" lvl="5" indent="-96838" algn="just">
              <a:spcBef>
                <a:spcPts val="0"/>
              </a:spcBef>
              <a:spcAft>
                <a:spcPts val="1587"/>
              </a:spcAft>
              <a:buFont typeface="Wingdings" pitchFamily="2" charset="2"/>
              <a:buChar char="Ø"/>
            </a:pP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61950" lvl="5" indent="-96838" algn="just">
              <a:spcBef>
                <a:spcPts val="0"/>
              </a:spcBef>
              <a:spcAft>
                <a:spcPts val="1587"/>
              </a:spcAft>
              <a:buFont typeface="Wingdings" pitchFamily="2" charset="2"/>
              <a:buChar char="Ø"/>
            </a:pPr>
            <a:endParaRPr lang="en-US" sz="3762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E38E31-E61B-4B8B-BCC0-B3F358CD3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0" t="14335" r="34020" b="16346"/>
          <a:stretch/>
        </p:blipFill>
        <p:spPr>
          <a:xfrm>
            <a:off x="396513" y="2136494"/>
            <a:ext cx="3094868" cy="377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69E942C1-A1D1-49DA-8386-59FBDB858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978628"/>
              </p:ext>
            </p:extLst>
          </p:nvPr>
        </p:nvGraphicFramePr>
        <p:xfrm>
          <a:off x="8048847" y="2216323"/>
          <a:ext cx="3720878" cy="370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73B24363-B030-481A-BB1E-49AAB2A0B397}"/>
              </a:ext>
            </a:extLst>
          </p:cNvPr>
          <p:cNvSpPr txBox="1"/>
          <p:nvPr/>
        </p:nvSpPr>
        <p:spPr>
          <a:xfrm>
            <a:off x="8413660" y="1583669"/>
            <a:ext cx="307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Electric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motors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according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their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power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range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efficiency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1400" b="1" dirty="0" err="1">
                <a:solidFill>
                  <a:schemeClr val="tx2">
                    <a:lumMod val="75000"/>
                  </a:schemeClr>
                </a:solidFill>
              </a:rPr>
              <a:t>class</a:t>
            </a:r>
            <a:r>
              <a:rPr lang="tr-T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Unvan 2">
            <a:extLst>
              <a:ext uri="{FF2B5EF4-FFF2-40B4-BE49-F238E27FC236}">
                <a16:creationId xmlns:a16="http://schemas.microsoft.com/office/drawing/2014/main" id="{7ECCCAA4-591A-469A-AD21-FEBBA40A3A82}"/>
              </a:ext>
            </a:extLst>
          </p:cNvPr>
          <p:cNvSpPr txBox="1">
            <a:spLocks noChangeArrowheads="1"/>
          </p:cNvSpPr>
          <p:nvPr/>
        </p:nvSpPr>
        <p:spPr>
          <a:xfrm>
            <a:off x="2017713" y="133762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Electric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Motors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Turkiye</a:t>
            </a:r>
            <a:endParaRPr lang="tr-TR" altLang="tr-TR" sz="29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14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>
            <a:extLst>
              <a:ext uri="{FF2B5EF4-FFF2-40B4-BE49-F238E27FC236}">
                <a16:creationId xmlns:a16="http://schemas.microsoft.com/office/drawing/2014/main" id="{EC386D61-5DCF-49F6-97B2-8FA8CA8B12C5}"/>
              </a:ext>
            </a:extLst>
          </p:cNvPr>
          <p:cNvGrpSpPr/>
          <p:nvPr/>
        </p:nvGrpSpPr>
        <p:grpSpPr>
          <a:xfrm>
            <a:off x="4394791" y="3336512"/>
            <a:ext cx="5737097" cy="2841277"/>
            <a:chOff x="5788596" y="2451500"/>
            <a:chExt cx="5565204" cy="2841277"/>
          </a:xfrm>
        </p:grpSpPr>
        <p:grpSp>
          <p:nvGrpSpPr>
            <p:cNvPr id="6" name="Grup 5"/>
            <p:cNvGrpSpPr/>
            <p:nvPr/>
          </p:nvGrpSpPr>
          <p:grpSpPr>
            <a:xfrm>
              <a:off x="5788596" y="2451500"/>
              <a:ext cx="5565204" cy="2692472"/>
              <a:chOff x="5578418" y="2419528"/>
              <a:chExt cx="5760195" cy="3322514"/>
            </a:xfrm>
          </p:grpSpPr>
          <p:grpSp>
            <p:nvGrpSpPr>
              <p:cNvPr id="5" name="Grup 4"/>
              <p:cNvGrpSpPr/>
              <p:nvPr/>
            </p:nvGrpSpPr>
            <p:grpSpPr>
              <a:xfrm>
                <a:off x="5578418" y="2419528"/>
                <a:ext cx="5760195" cy="3322514"/>
                <a:chOff x="5578418" y="2419528"/>
                <a:chExt cx="5760195" cy="3322514"/>
              </a:xfrm>
            </p:grpSpPr>
            <p:graphicFrame>
              <p:nvGraphicFramePr>
                <p:cNvPr id="9" name="Diagram 4">
                  <a:extLst>
                    <a:ext uri="{FF2B5EF4-FFF2-40B4-BE49-F238E27FC236}">
                      <a16:creationId xmlns:a16="http://schemas.microsoft.com/office/drawing/2014/main" id="{0AE51473-E00C-4648-97C6-FDD2E66C481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805039314"/>
                    </p:ext>
                  </p:extLst>
                </p:nvPr>
              </p:nvGraphicFramePr>
              <p:xfrm>
                <a:off x="5578418" y="2498701"/>
                <a:ext cx="4317478" cy="30888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10" name="Rectangle 28">
                  <a:extLst>
                    <a:ext uri="{FF2B5EF4-FFF2-40B4-BE49-F238E27FC236}">
                      <a16:creationId xmlns:a16="http://schemas.microsoft.com/office/drawing/2014/main" id="{56C23FB4-1520-4590-A167-5FB41C1F76F9}"/>
                    </a:ext>
                  </a:extLst>
                </p:cNvPr>
                <p:cNvSpPr/>
                <p:nvPr/>
              </p:nvSpPr>
              <p:spPr>
                <a:xfrm>
                  <a:off x="9906203" y="2419528"/>
                  <a:ext cx="1432410" cy="332251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2">
                          <a:lumMod val="75000"/>
                        </a:schemeClr>
                      </a:solidFill>
                    </a:rPr>
                    <a:t>Transforming the market for EE motors</a:t>
                  </a:r>
                </a:p>
              </p:txBody>
            </p:sp>
          </p:grpSp>
          <p:pic>
            <p:nvPicPr>
              <p:cNvPr id="11" name="Graphic 9" descr="Power">
                <a:extLst>
                  <a:ext uri="{FF2B5EF4-FFF2-40B4-BE49-F238E27FC236}">
                    <a16:creationId xmlns:a16="http://schemas.microsoft.com/office/drawing/2014/main" id="{17AE34F7-DDF5-47E0-BB29-5ACE6632B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75525" y="2950576"/>
                <a:ext cx="406637" cy="406637"/>
              </a:xfrm>
              <a:prstGeom prst="rect">
                <a:avLst/>
              </a:prstGeom>
            </p:spPr>
          </p:pic>
          <p:pic>
            <p:nvPicPr>
              <p:cNvPr id="12" name="Graphic 13" descr="Repeat">
                <a:extLst>
                  <a:ext uri="{FF2B5EF4-FFF2-40B4-BE49-F238E27FC236}">
                    <a16:creationId xmlns:a16="http://schemas.microsoft.com/office/drawing/2014/main" id="{5278C145-97B2-4BA4-B76F-976003824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390692" y="2978714"/>
                <a:ext cx="420463" cy="420463"/>
              </a:xfrm>
              <a:prstGeom prst="rect">
                <a:avLst/>
              </a:prstGeom>
            </p:spPr>
          </p:pic>
          <p:grpSp>
            <p:nvGrpSpPr>
              <p:cNvPr id="17" name="Graphic 19" descr="Earth Globe Europe-Africa">
                <a:extLst>
                  <a:ext uri="{FF2B5EF4-FFF2-40B4-BE49-F238E27FC236}">
                    <a16:creationId xmlns:a16="http://schemas.microsoft.com/office/drawing/2014/main" id="{3C1086F5-9AD0-4E85-877B-E61ED5815F53}"/>
                  </a:ext>
                </a:extLst>
              </p:cNvPr>
              <p:cNvGrpSpPr/>
              <p:nvPr/>
            </p:nvGrpSpPr>
            <p:grpSpPr>
              <a:xfrm>
                <a:off x="8423103" y="4557683"/>
                <a:ext cx="356736" cy="444273"/>
                <a:chOff x="7388995" y="501701"/>
                <a:chExt cx="562159" cy="733424"/>
              </a:xfrm>
            </p:grpSpPr>
            <p:sp>
              <p:nvSpPr>
                <p:cNvPr id="18" name="Freeform: Shape 25">
                  <a:extLst>
                    <a:ext uri="{FF2B5EF4-FFF2-40B4-BE49-F238E27FC236}">
                      <a16:creationId xmlns:a16="http://schemas.microsoft.com/office/drawing/2014/main" id="{354D00AC-2835-4D50-A519-BF7C62AC88A3}"/>
                    </a:ext>
                  </a:extLst>
                </p:cNvPr>
                <p:cNvSpPr/>
                <p:nvPr/>
              </p:nvSpPr>
              <p:spPr>
                <a:xfrm>
                  <a:off x="7388995" y="501701"/>
                  <a:ext cx="51262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3425" h="733425">
                      <a:moveTo>
                        <a:pt x="369094" y="7144"/>
                      </a:moveTo>
                      <a:cubicBezTo>
                        <a:pt x="169069" y="7144"/>
                        <a:pt x="7144" y="169069"/>
                        <a:pt x="7144" y="369094"/>
                      </a:cubicBezTo>
                      <a:cubicBezTo>
                        <a:pt x="7144" y="569119"/>
                        <a:pt x="169069" y="731044"/>
                        <a:pt x="369094" y="731044"/>
                      </a:cubicBezTo>
                      <a:cubicBezTo>
                        <a:pt x="569119" y="731044"/>
                        <a:pt x="731044" y="569119"/>
                        <a:pt x="731044" y="369094"/>
                      </a:cubicBezTo>
                      <a:cubicBezTo>
                        <a:pt x="731044" y="169069"/>
                        <a:pt x="569119" y="7144"/>
                        <a:pt x="369094" y="7144"/>
                      </a:cubicBezTo>
                      <a:close/>
                      <a:moveTo>
                        <a:pt x="369094" y="692944"/>
                      </a:moveTo>
                      <a:cubicBezTo>
                        <a:pt x="190976" y="692944"/>
                        <a:pt x="45244" y="547211"/>
                        <a:pt x="45244" y="369094"/>
                      </a:cubicBezTo>
                      <a:cubicBezTo>
                        <a:pt x="45244" y="190976"/>
                        <a:pt x="190976" y="45244"/>
                        <a:pt x="369094" y="45244"/>
                      </a:cubicBezTo>
                      <a:cubicBezTo>
                        <a:pt x="415766" y="45244"/>
                        <a:pt x="459581" y="54769"/>
                        <a:pt x="499586" y="72866"/>
                      </a:cubicBezTo>
                      <a:lnTo>
                        <a:pt x="469106" y="97631"/>
                      </a:lnTo>
                      <a:cubicBezTo>
                        <a:pt x="465296" y="100489"/>
                        <a:pt x="461486" y="102394"/>
                        <a:pt x="456724" y="102394"/>
                      </a:cubicBezTo>
                      <a:lnTo>
                        <a:pt x="438626" y="102394"/>
                      </a:lnTo>
                      <a:cubicBezTo>
                        <a:pt x="436721" y="102394"/>
                        <a:pt x="433864" y="102394"/>
                        <a:pt x="431959" y="101441"/>
                      </a:cubicBezTo>
                      <a:cubicBezTo>
                        <a:pt x="431959" y="101441"/>
                        <a:pt x="385286" y="73819"/>
                        <a:pt x="358616" y="73819"/>
                      </a:cubicBezTo>
                      <a:cubicBezTo>
                        <a:pt x="332899" y="73819"/>
                        <a:pt x="290989" y="90011"/>
                        <a:pt x="272891" y="102394"/>
                      </a:cubicBezTo>
                      <a:cubicBezTo>
                        <a:pt x="245269" y="120491"/>
                        <a:pt x="274796" y="129064"/>
                        <a:pt x="281464" y="130969"/>
                      </a:cubicBezTo>
                      <a:cubicBezTo>
                        <a:pt x="282416" y="130969"/>
                        <a:pt x="283369" y="130969"/>
                        <a:pt x="283369" y="130969"/>
                      </a:cubicBezTo>
                      <a:lnTo>
                        <a:pt x="310039" y="130969"/>
                      </a:lnTo>
                      <a:cubicBezTo>
                        <a:pt x="316706" y="130969"/>
                        <a:pt x="322421" y="128111"/>
                        <a:pt x="326231" y="122396"/>
                      </a:cubicBezTo>
                      <a:lnTo>
                        <a:pt x="336709" y="106204"/>
                      </a:lnTo>
                      <a:cubicBezTo>
                        <a:pt x="338614" y="103346"/>
                        <a:pt x="341471" y="102394"/>
                        <a:pt x="344329" y="102394"/>
                      </a:cubicBezTo>
                      <a:lnTo>
                        <a:pt x="359569" y="102394"/>
                      </a:lnTo>
                      <a:lnTo>
                        <a:pt x="339566" y="135731"/>
                      </a:lnTo>
                      <a:cubicBezTo>
                        <a:pt x="334804" y="144304"/>
                        <a:pt x="325279" y="150019"/>
                        <a:pt x="314801" y="150019"/>
                      </a:cubicBezTo>
                      <a:lnTo>
                        <a:pt x="289084" y="150019"/>
                      </a:lnTo>
                      <a:cubicBezTo>
                        <a:pt x="285274" y="150019"/>
                        <a:pt x="281464" y="150971"/>
                        <a:pt x="278606" y="152876"/>
                      </a:cubicBezTo>
                      <a:lnTo>
                        <a:pt x="254794" y="169069"/>
                      </a:lnTo>
                      <a:lnTo>
                        <a:pt x="235744" y="169069"/>
                      </a:lnTo>
                      <a:cubicBezTo>
                        <a:pt x="230029" y="169069"/>
                        <a:pt x="226219" y="172879"/>
                        <a:pt x="226219" y="178594"/>
                      </a:cubicBezTo>
                      <a:lnTo>
                        <a:pt x="226219" y="188119"/>
                      </a:lnTo>
                      <a:cubicBezTo>
                        <a:pt x="226219" y="193834"/>
                        <a:pt x="222409" y="197644"/>
                        <a:pt x="216694" y="197644"/>
                      </a:cubicBezTo>
                      <a:lnTo>
                        <a:pt x="208121" y="197644"/>
                      </a:lnTo>
                      <a:cubicBezTo>
                        <a:pt x="201454" y="197644"/>
                        <a:pt x="195739" y="200501"/>
                        <a:pt x="191929" y="206216"/>
                      </a:cubicBezTo>
                      <a:lnTo>
                        <a:pt x="180499" y="224314"/>
                      </a:lnTo>
                      <a:cubicBezTo>
                        <a:pt x="179546" y="226219"/>
                        <a:pt x="178594" y="228124"/>
                        <a:pt x="178594" y="230029"/>
                      </a:cubicBezTo>
                      <a:lnTo>
                        <a:pt x="178594" y="235744"/>
                      </a:lnTo>
                      <a:cubicBezTo>
                        <a:pt x="178594" y="241459"/>
                        <a:pt x="182404" y="245269"/>
                        <a:pt x="188119" y="245269"/>
                      </a:cubicBezTo>
                      <a:lnTo>
                        <a:pt x="222409" y="245269"/>
                      </a:lnTo>
                      <a:cubicBezTo>
                        <a:pt x="225266" y="245269"/>
                        <a:pt x="227171" y="244316"/>
                        <a:pt x="229076" y="242411"/>
                      </a:cubicBezTo>
                      <a:lnTo>
                        <a:pt x="258604" y="212884"/>
                      </a:lnTo>
                      <a:cubicBezTo>
                        <a:pt x="262414" y="209074"/>
                        <a:pt x="267176" y="207169"/>
                        <a:pt x="271939" y="207169"/>
                      </a:cubicBezTo>
                      <a:lnTo>
                        <a:pt x="275749" y="207169"/>
                      </a:lnTo>
                      <a:cubicBezTo>
                        <a:pt x="280511" y="207169"/>
                        <a:pt x="284321" y="210026"/>
                        <a:pt x="285274" y="214789"/>
                      </a:cubicBezTo>
                      <a:lnTo>
                        <a:pt x="290989" y="238601"/>
                      </a:lnTo>
                      <a:cubicBezTo>
                        <a:pt x="291941" y="242411"/>
                        <a:pt x="295751" y="246221"/>
                        <a:pt x="300514" y="246221"/>
                      </a:cubicBezTo>
                      <a:lnTo>
                        <a:pt x="302419" y="246221"/>
                      </a:lnTo>
                      <a:cubicBezTo>
                        <a:pt x="308134" y="246221"/>
                        <a:pt x="311944" y="242411"/>
                        <a:pt x="311944" y="236696"/>
                      </a:cubicBezTo>
                      <a:lnTo>
                        <a:pt x="311944" y="211931"/>
                      </a:lnTo>
                      <a:cubicBezTo>
                        <a:pt x="311944" y="209074"/>
                        <a:pt x="312896" y="207169"/>
                        <a:pt x="314801" y="205264"/>
                      </a:cubicBezTo>
                      <a:lnTo>
                        <a:pt x="321469" y="197644"/>
                      </a:lnTo>
                      <a:lnTo>
                        <a:pt x="329089" y="219551"/>
                      </a:lnTo>
                      <a:cubicBezTo>
                        <a:pt x="330041" y="223361"/>
                        <a:pt x="333851" y="226219"/>
                        <a:pt x="337661" y="226219"/>
                      </a:cubicBezTo>
                      <a:lnTo>
                        <a:pt x="346234" y="226219"/>
                      </a:lnTo>
                      <a:cubicBezTo>
                        <a:pt x="349091" y="226219"/>
                        <a:pt x="350996" y="225266"/>
                        <a:pt x="352901" y="223361"/>
                      </a:cubicBezTo>
                      <a:lnTo>
                        <a:pt x="356711" y="219551"/>
                      </a:lnTo>
                      <a:cubicBezTo>
                        <a:pt x="358616" y="217646"/>
                        <a:pt x="360521" y="216694"/>
                        <a:pt x="363379" y="216694"/>
                      </a:cubicBezTo>
                      <a:lnTo>
                        <a:pt x="369094" y="216694"/>
                      </a:lnTo>
                      <a:cubicBezTo>
                        <a:pt x="374809" y="216694"/>
                        <a:pt x="378619" y="220504"/>
                        <a:pt x="378619" y="226219"/>
                      </a:cubicBezTo>
                      <a:lnTo>
                        <a:pt x="378619" y="235744"/>
                      </a:lnTo>
                      <a:cubicBezTo>
                        <a:pt x="378619" y="241459"/>
                        <a:pt x="382429" y="245269"/>
                        <a:pt x="388144" y="245269"/>
                      </a:cubicBezTo>
                      <a:lnTo>
                        <a:pt x="422434" y="245269"/>
                      </a:lnTo>
                      <a:cubicBezTo>
                        <a:pt x="429101" y="245269"/>
                        <a:pt x="433864" y="251936"/>
                        <a:pt x="431006" y="257651"/>
                      </a:cubicBezTo>
                      <a:lnTo>
                        <a:pt x="428149" y="266224"/>
                      </a:lnTo>
                      <a:cubicBezTo>
                        <a:pt x="426244" y="270986"/>
                        <a:pt x="422434" y="273844"/>
                        <a:pt x="417671" y="272891"/>
                      </a:cubicBezTo>
                      <a:lnTo>
                        <a:pt x="371951" y="265271"/>
                      </a:lnTo>
                      <a:cubicBezTo>
                        <a:pt x="370046" y="265271"/>
                        <a:pt x="367189" y="265271"/>
                        <a:pt x="365284" y="265271"/>
                      </a:cubicBezTo>
                      <a:lnTo>
                        <a:pt x="326231" y="272891"/>
                      </a:lnTo>
                      <a:cubicBezTo>
                        <a:pt x="322421" y="273844"/>
                        <a:pt x="319564" y="272891"/>
                        <a:pt x="315754" y="271939"/>
                      </a:cubicBezTo>
                      <a:cubicBezTo>
                        <a:pt x="303371" y="267176"/>
                        <a:pt x="269081" y="254794"/>
                        <a:pt x="254794" y="254794"/>
                      </a:cubicBezTo>
                      <a:cubicBezTo>
                        <a:pt x="141446" y="254794"/>
                        <a:pt x="140494" y="330994"/>
                        <a:pt x="140494" y="359569"/>
                      </a:cubicBezTo>
                      <a:cubicBezTo>
                        <a:pt x="140494" y="397669"/>
                        <a:pt x="162401" y="426244"/>
                        <a:pt x="197644" y="426244"/>
                      </a:cubicBezTo>
                      <a:cubicBezTo>
                        <a:pt x="239554" y="426244"/>
                        <a:pt x="292894" y="424339"/>
                        <a:pt x="292894" y="502444"/>
                      </a:cubicBezTo>
                      <a:lnTo>
                        <a:pt x="292894" y="561499"/>
                      </a:lnTo>
                      <a:cubicBezTo>
                        <a:pt x="292894" y="572929"/>
                        <a:pt x="296704" y="583406"/>
                        <a:pt x="304324" y="591979"/>
                      </a:cubicBezTo>
                      <a:lnTo>
                        <a:pt x="331946" y="625316"/>
                      </a:lnTo>
                      <a:cubicBezTo>
                        <a:pt x="337661" y="631984"/>
                        <a:pt x="345281" y="635794"/>
                        <a:pt x="353854" y="635794"/>
                      </a:cubicBezTo>
                      <a:lnTo>
                        <a:pt x="376714" y="635794"/>
                      </a:lnTo>
                      <a:cubicBezTo>
                        <a:pt x="384334" y="635794"/>
                        <a:pt x="391954" y="632936"/>
                        <a:pt x="396716" y="627221"/>
                      </a:cubicBezTo>
                      <a:lnTo>
                        <a:pt x="419576" y="604361"/>
                      </a:lnTo>
                      <a:cubicBezTo>
                        <a:pt x="424339" y="599599"/>
                        <a:pt x="427196" y="594836"/>
                        <a:pt x="430054" y="589121"/>
                      </a:cubicBezTo>
                      <a:lnTo>
                        <a:pt x="449104" y="550069"/>
                      </a:lnTo>
                      <a:cubicBezTo>
                        <a:pt x="451961" y="543401"/>
                        <a:pt x="453866" y="535781"/>
                        <a:pt x="453866" y="529114"/>
                      </a:cubicBezTo>
                      <a:lnTo>
                        <a:pt x="453866" y="485299"/>
                      </a:lnTo>
                      <a:cubicBezTo>
                        <a:pt x="453866" y="477679"/>
                        <a:pt x="456724" y="470059"/>
                        <a:pt x="462439" y="465296"/>
                      </a:cubicBezTo>
                      <a:lnTo>
                        <a:pt x="512921" y="414814"/>
                      </a:lnTo>
                      <a:cubicBezTo>
                        <a:pt x="516731" y="411004"/>
                        <a:pt x="516731" y="403384"/>
                        <a:pt x="511969" y="400526"/>
                      </a:cubicBezTo>
                      <a:cubicBezTo>
                        <a:pt x="511969" y="400526"/>
                        <a:pt x="454819" y="368141"/>
                        <a:pt x="423386" y="307181"/>
                      </a:cubicBezTo>
                      <a:cubicBezTo>
                        <a:pt x="420529" y="300514"/>
                        <a:pt x="424339" y="292894"/>
                        <a:pt x="431959" y="292894"/>
                      </a:cubicBezTo>
                      <a:lnTo>
                        <a:pt x="435769" y="292894"/>
                      </a:lnTo>
                      <a:lnTo>
                        <a:pt x="490061" y="363379"/>
                      </a:lnTo>
                      <a:cubicBezTo>
                        <a:pt x="496729" y="371951"/>
                        <a:pt x="509111" y="372904"/>
                        <a:pt x="517684" y="366236"/>
                      </a:cubicBezTo>
                      <a:lnTo>
                        <a:pt x="549116" y="339566"/>
                      </a:lnTo>
                      <a:cubicBezTo>
                        <a:pt x="553879" y="335756"/>
                        <a:pt x="553879" y="327184"/>
                        <a:pt x="548164" y="324326"/>
                      </a:cubicBezTo>
                      <a:lnTo>
                        <a:pt x="519589" y="307181"/>
                      </a:lnTo>
                      <a:cubicBezTo>
                        <a:pt x="515779" y="304324"/>
                        <a:pt x="513874" y="299561"/>
                        <a:pt x="515779" y="294799"/>
                      </a:cubicBezTo>
                      <a:lnTo>
                        <a:pt x="516731" y="292894"/>
                      </a:lnTo>
                      <a:cubicBezTo>
                        <a:pt x="519589" y="288131"/>
                        <a:pt x="525304" y="286226"/>
                        <a:pt x="530066" y="289084"/>
                      </a:cubicBezTo>
                      <a:lnTo>
                        <a:pt x="564356" y="310039"/>
                      </a:lnTo>
                      <a:cubicBezTo>
                        <a:pt x="567214" y="311944"/>
                        <a:pt x="571024" y="312896"/>
                        <a:pt x="573881" y="312896"/>
                      </a:cubicBezTo>
                      <a:lnTo>
                        <a:pt x="584359" y="312896"/>
                      </a:lnTo>
                      <a:cubicBezTo>
                        <a:pt x="591979" y="312896"/>
                        <a:pt x="598646" y="317659"/>
                        <a:pt x="601504" y="324326"/>
                      </a:cubicBezTo>
                      <a:lnTo>
                        <a:pt x="629126" y="387191"/>
                      </a:lnTo>
                      <a:cubicBezTo>
                        <a:pt x="631984" y="393859"/>
                        <a:pt x="638651" y="398621"/>
                        <a:pt x="646271" y="398621"/>
                      </a:cubicBezTo>
                      <a:lnTo>
                        <a:pt x="646271" y="398621"/>
                      </a:lnTo>
                      <a:cubicBezTo>
                        <a:pt x="654844" y="398621"/>
                        <a:pt x="662464" y="391001"/>
                        <a:pt x="662464" y="382429"/>
                      </a:cubicBezTo>
                      <a:lnTo>
                        <a:pt x="662464" y="355759"/>
                      </a:lnTo>
                      <a:cubicBezTo>
                        <a:pt x="662464" y="352901"/>
                        <a:pt x="663416" y="350044"/>
                        <a:pt x="666274" y="348139"/>
                      </a:cubicBezTo>
                      <a:lnTo>
                        <a:pt x="688181" y="330994"/>
                      </a:lnTo>
                      <a:cubicBezTo>
                        <a:pt x="690086" y="343376"/>
                        <a:pt x="691039" y="356711"/>
                        <a:pt x="691039" y="370046"/>
                      </a:cubicBezTo>
                      <a:cubicBezTo>
                        <a:pt x="692944" y="547211"/>
                        <a:pt x="547211" y="692944"/>
                        <a:pt x="369094" y="692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: Shape 26">
                  <a:extLst>
                    <a:ext uri="{FF2B5EF4-FFF2-40B4-BE49-F238E27FC236}">
                      <a16:creationId xmlns:a16="http://schemas.microsoft.com/office/drawing/2014/main" id="{4AE37F39-52A3-493A-B165-1BD37D005355}"/>
                    </a:ext>
                  </a:extLst>
                </p:cNvPr>
                <p:cNvSpPr/>
                <p:nvPr/>
              </p:nvSpPr>
              <p:spPr>
                <a:xfrm>
                  <a:off x="7894004" y="584880"/>
                  <a:ext cx="57150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50" h="66675">
                      <a:moveTo>
                        <a:pt x="22384" y="50959"/>
                      </a:moveTo>
                      <a:lnTo>
                        <a:pt x="22384" y="60484"/>
                      </a:lnTo>
                      <a:lnTo>
                        <a:pt x="31909" y="60484"/>
                      </a:lnTo>
                      <a:cubicBezTo>
                        <a:pt x="37624" y="60484"/>
                        <a:pt x="41434" y="56674"/>
                        <a:pt x="41434" y="50959"/>
                      </a:cubicBezTo>
                      <a:lnTo>
                        <a:pt x="41434" y="41434"/>
                      </a:lnTo>
                      <a:lnTo>
                        <a:pt x="50959" y="41434"/>
                      </a:lnTo>
                      <a:lnTo>
                        <a:pt x="50959" y="26194"/>
                      </a:lnTo>
                      <a:cubicBezTo>
                        <a:pt x="50959" y="23336"/>
                        <a:pt x="50006" y="21431"/>
                        <a:pt x="48101" y="19526"/>
                      </a:cubicBezTo>
                      <a:lnTo>
                        <a:pt x="38576" y="10001"/>
                      </a:lnTo>
                      <a:cubicBezTo>
                        <a:pt x="34766" y="6191"/>
                        <a:pt x="29051" y="6191"/>
                        <a:pt x="25241" y="10001"/>
                      </a:cubicBezTo>
                      <a:lnTo>
                        <a:pt x="10001" y="25241"/>
                      </a:lnTo>
                      <a:cubicBezTo>
                        <a:pt x="6191" y="29051"/>
                        <a:pt x="6191" y="34766"/>
                        <a:pt x="10001" y="38576"/>
                      </a:cubicBezTo>
                      <a:lnTo>
                        <a:pt x="22384" y="509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0" name="Arrow: Down 27">
                <a:extLst>
                  <a:ext uri="{FF2B5EF4-FFF2-40B4-BE49-F238E27FC236}">
                    <a16:creationId xmlns:a16="http://schemas.microsoft.com/office/drawing/2014/main" id="{15E58305-5714-4B4F-A895-5DA062E423C4}"/>
                  </a:ext>
                </a:extLst>
              </p:cNvPr>
              <p:cNvSpPr/>
              <p:nvPr/>
            </p:nvSpPr>
            <p:spPr>
              <a:xfrm rot="10800000">
                <a:off x="7796197" y="3850789"/>
                <a:ext cx="584462" cy="3770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aphic 30" descr="Download from cloud">
                <a:extLst>
                  <a:ext uri="{FF2B5EF4-FFF2-40B4-BE49-F238E27FC236}">
                    <a16:creationId xmlns:a16="http://schemas.microsoft.com/office/drawing/2014/main" id="{99F1B7E2-7D06-4947-B794-7FEDA7077220}"/>
                  </a:ext>
                </a:extLst>
              </p:cNvPr>
              <p:cNvGrpSpPr/>
              <p:nvPr/>
            </p:nvGrpSpPr>
            <p:grpSpPr>
              <a:xfrm>
                <a:off x="10235693" y="2701117"/>
                <a:ext cx="914400" cy="914400"/>
                <a:chOff x="5638800" y="2971800"/>
                <a:chExt cx="914400" cy="914400"/>
              </a:xfrm>
            </p:grpSpPr>
            <p:sp>
              <p:nvSpPr>
                <p:cNvPr id="24" name="Freeform: Shape 34">
                  <a:extLst>
                    <a:ext uri="{FF2B5EF4-FFF2-40B4-BE49-F238E27FC236}">
                      <a16:creationId xmlns:a16="http://schemas.microsoft.com/office/drawing/2014/main" id="{D4FA2AEE-099F-4B30-9DCF-D5530B29CAE6}"/>
                    </a:ext>
                  </a:extLst>
                </p:cNvPr>
                <p:cNvSpPr/>
                <p:nvPr/>
              </p:nvSpPr>
              <p:spPr>
                <a:xfrm>
                  <a:off x="5888831" y="3298031"/>
                  <a:ext cx="400050" cy="466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050" h="466725">
                      <a:moveTo>
                        <a:pt x="278606" y="7144"/>
                      </a:moveTo>
                      <a:lnTo>
                        <a:pt x="126206" y="7144"/>
                      </a:lnTo>
                      <a:lnTo>
                        <a:pt x="126206" y="235744"/>
                      </a:lnTo>
                      <a:lnTo>
                        <a:pt x="7144" y="235744"/>
                      </a:lnTo>
                      <a:lnTo>
                        <a:pt x="202406" y="464344"/>
                      </a:lnTo>
                      <a:lnTo>
                        <a:pt x="397669" y="235744"/>
                      </a:lnTo>
                      <a:lnTo>
                        <a:pt x="278606" y="2357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Freeform: Shape 35">
                  <a:extLst>
                    <a:ext uri="{FF2B5EF4-FFF2-40B4-BE49-F238E27FC236}">
                      <a16:creationId xmlns:a16="http://schemas.microsoft.com/office/drawing/2014/main" id="{17E2A31E-D79F-4E61-BAB5-52F063BA16CC}"/>
                    </a:ext>
                  </a:extLst>
                </p:cNvPr>
                <p:cNvSpPr/>
                <p:nvPr/>
              </p:nvSpPr>
              <p:spPr>
                <a:xfrm>
                  <a:off x="5650773" y="3088646"/>
                  <a:ext cx="885825" cy="542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5825" h="542925">
                      <a:moveTo>
                        <a:pt x="755742" y="244152"/>
                      </a:moveTo>
                      <a:cubicBezTo>
                        <a:pt x="748122" y="197479"/>
                        <a:pt x="722405" y="155569"/>
                        <a:pt x="684305" y="127947"/>
                      </a:cubicBezTo>
                      <a:cubicBezTo>
                        <a:pt x="645252" y="100324"/>
                        <a:pt x="595722" y="89847"/>
                        <a:pt x="548097" y="99372"/>
                      </a:cubicBezTo>
                      <a:cubicBezTo>
                        <a:pt x="501425" y="27934"/>
                        <a:pt x="414747" y="-7308"/>
                        <a:pt x="331880" y="12694"/>
                      </a:cubicBezTo>
                      <a:cubicBezTo>
                        <a:pt x="250917" y="33649"/>
                        <a:pt x="189957" y="101277"/>
                        <a:pt x="177575" y="184144"/>
                      </a:cubicBezTo>
                      <a:cubicBezTo>
                        <a:pt x="124235" y="186049"/>
                        <a:pt x="73752" y="211767"/>
                        <a:pt x="41367" y="254629"/>
                      </a:cubicBezTo>
                      <a:cubicBezTo>
                        <a:pt x="3267" y="307969"/>
                        <a:pt x="-3400" y="377502"/>
                        <a:pt x="23270" y="437509"/>
                      </a:cubicBezTo>
                      <a:cubicBezTo>
                        <a:pt x="50892" y="496564"/>
                        <a:pt x="108042" y="535617"/>
                        <a:pt x="172812" y="539427"/>
                      </a:cubicBezTo>
                      <a:lnTo>
                        <a:pt x="242345" y="539427"/>
                      </a:lnTo>
                      <a:lnTo>
                        <a:pt x="216627" y="507994"/>
                      </a:lnTo>
                      <a:lnTo>
                        <a:pt x="192815" y="480372"/>
                      </a:lnTo>
                      <a:lnTo>
                        <a:pt x="175670" y="480372"/>
                      </a:lnTo>
                      <a:cubicBezTo>
                        <a:pt x="132807" y="477514"/>
                        <a:pt x="94707" y="451797"/>
                        <a:pt x="75657" y="412744"/>
                      </a:cubicBezTo>
                      <a:cubicBezTo>
                        <a:pt x="57560" y="372739"/>
                        <a:pt x="62322" y="327019"/>
                        <a:pt x="88040" y="290824"/>
                      </a:cubicBezTo>
                      <a:cubicBezTo>
                        <a:pt x="113757" y="255582"/>
                        <a:pt x="156620" y="238437"/>
                        <a:pt x="200435" y="245104"/>
                      </a:cubicBezTo>
                      <a:lnTo>
                        <a:pt x="233772" y="250819"/>
                      </a:lnTo>
                      <a:lnTo>
                        <a:pt x="233772" y="213672"/>
                      </a:lnTo>
                      <a:cubicBezTo>
                        <a:pt x="233772" y="146044"/>
                        <a:pt x="279492" y="86989"/>
                        <a:pt x="345215" y="70797"/>
                      </a:cubicBezTo>
                      <a:cubicBezTo>
                        <a:pt x="410937" y="54604"/>
                        <a:pt x="478565" y="86989"/>
                        <a:pt x="509045" y="146997"/>
                      </a:cubicBezTo>
                      <a:lnTo>
                        <a:pt x="520475" y="169857"/>
                      </a:lnTo>
                      <a:lnTo>
                        <a:pt x="544287" y="161284"/>
                      </a:lnTo>
                      <a:cubicBezTo>
                        <a:pt x="580482" y="148902"/>
                        <a:pt x="619535" y="154617"/>
                        <a:pt x="650967" y="176524"/>
                      </a:cubicBezTo>
                      <a:cubicBezTo>
                        <a:pt x="681447" y="199384"/>
                        <a:pt x="699545" y="234627"/>
                        <a:pt x="700497" y="272727"/>
                      </a:cubicBezTo>
                      <a:lnTo>
                        <a:pt x="700497" y="302254"/>
                      </a:lnTo>
                      <a:lnTo>
                        <a:pt x="739550" y="302254"/>
                      </a:lnTo>
                      <a:cubicBezTo>
                        <a:pt x="788127" y="304159"/>
                        <a:pt x="826227" y="344164"/>
                        <a:pt x="825275" y="391789"/>
                      </a:cubicBezTo>
                      <a:cubicBezTo>
                        <a:pt x="825275" y="440367"/>
                        <a:pt x="786222" y="479419"/>
                        <a:pt x="738597" y="480372"/>
                      </a:cubicBezTo>
                      <a:lnTo>
                        <a:pt x="689067" y="480372"/>
                      </a:lnTo>
                      <a:lnTo>
                        <a:pt x="664302" y="507994"/>
                      </a:lnTo>
                      <a:lnTo>
                        <a:pt x="637632" y="540379"/>
                      </a:lnTo>
                      <a:lnTo>
                        <a:pt x="738597" y="540379"/>
                      </a:lnTo>
                      <a:cubicBezTo>
                        <a:pt x="815750" y="538474"/>
                        <a:pt x="878615" y="477514"/>
                        <a:pt x="883377" y="400362"/>
                      </a:cubicBezTo>
                      <a:cubicBezTo>
                        <a:pt x="888140" y="323209"/>
                        <a:pt x="831942" y="255582"/>
                        <a:pt x="755742" y="2441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" name="Graphic 32" descr="Meeting">
              <a:extLst>
                <a:ext uri="{FF2B5EF4-FFF2-40B4-BE49-F238E27FC236}">
                  <a16:creationId xmlns:a16="http://schemas.microsoft.com/office/drawing/2014/main" id="{8AED783A-FAC2-4118-844B-F80868FADA02}"/>
                </a:ext>
              </a:extLst>
            </p:cNvPr>
            <p:cNvGrpSpPr/>
            <p:nvPr/>
          </p:nvGrpSpPr>
          <p:grpSpPr>
            <a:xfrm>
              <a:off x="10230769" y="4378377"/>
              <a:ext cx="914400" cy="914400"/>
              <a:chOff x="5788800" y="3121800"/>
              <a:chExt cx="914400" cy="914400"/>
            </a:xfrm>
          </p:grpSpPr>
          <p:sp>
            <p:nvSpPr>
              <p:cNvPr id="27" name="Freeform: Shape 37">
                <a:extLst>
                  <a:ext uri="{FF2B5EF4-FFF2-40B4-BE49-F238E27FC236}">
                    <a16:creationId xmlns:a16="http://schemas.microsoft.com/office/drawing/2014/main" id="{6863CE91-17F2-4432-B6BB-BA0817F708E3}"/>
                  </a:ext>
                </a:extLst>
              </p:cNvPr>
              <p:cNvSpPr/>
              <p:nvPr/>
            </p:nvSpPr>
            <p:spPr>
              <a:xfrm>
                <a:off x="6172181" y="3304204"/>
                <a:ext cx="142875" cy="142875"/>
              </a:xfrm>
              <a:custGeom>
                <a:avLst/>
                <a:gdLst/>
                <a:ahLst/>
                <a:cxnLst/>
                <a:rect l="0" t="0" r="0" b="0"/>
                <a:pathLst>
                  <a:path w="142875" h="142875">
                    <a:moveTo>
                      <a:pt x="140494" y="73819"/>
                    </a:moveTo>
                    <a:cubicBezTo>
                      <a:pt x="140494" y="110966"/>
                      <a:pt x="110966" y="140494"/>
                      <a:pt x="73819" y="140494"/>
                    </a:cubicBezTo>
                    <a:cubicBezTo>
                      <a:pt x="36671" y="140494"/>
                      <a:pt x="7144" y="110966"/>
                      <a:pt x="7144" y="73819"/>
                    </a:cubicBezTo>
                    <a:cubicBezTo>
                      <a:pt x="7144" y="36671"/>
                      <a:pt x="36671" y="7144"/>
                      <a:pt x="73819" y="7144"/>
                    </a:cubicBezTo>
                    <a:cubicBezTo>
                      <a:pt x="110966" y="7144"/>
                      <a:pt x="140494" y="37624"/>
                      <a:pt x="140494" y="7381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: Shape 38">
                <a:extLst>
                  <a:ext uri="{FF2B5EF4-FFF2-40B4-BE49-F238E27FC236}">
                    <a16:creationId xmlns:a16="http://schemas.microsoft.com/office/drawing/2014/main" id="{DE4EEE5C-3B46-4BFF-A909-60935A70F9AE}"/>
                  </a:ext>
                </a:extLst>
              </p:cNvPr>
              <p:cNvSpPr/>
              <p:nvPr/>
            </p:nvSpPr>
            <p:spPr>
              <a:xfrm>
                <a:off x="6438881" y="3342304"/>
                <a:ext cx="142875" cy="142875"/>
              </a:xfrm>
              <a:custGeom>
                <a:avLst/>
                <a:gdLst/>
                <a:ahLst/>
                <a:cxnLst/>
                <a:rect l="0" t="0" r="0" b="0"/>
                <a:pathLst>
                  <a:path w="142875" h="142875">
                    <a:moveTo>
                      <a:pt x="140494" y="73819"/>
                    </a:moveTo>
                    <a:cubicBezTo>
                      <a:pt x="140494" y="110966"/>
                      <a:pt x="110966" y="140494"/>
                      <a:pt x="73819" y="140494"/>
                    </a:cubicBezTo>
                    <a:cubicBezTo>
                      <a:pt x="36671" y="140494"/>
                      <a:pt x="7144" y="110966"/>
                      <a:pt x="7144" y="73819"/>
                    </a:cubicBezTo>
                    <a:cubicBezTo>
                      <a:pt x="7144" y="36671"/>
                      <a:pt x="36671" y="7144"/>
                      <a:pt x="73819" y="7144"/>
                    </a:cubicBezTo>
                    <a:cubicBezTo>
                      <a:pt x="110966" y="7144"/>
                      <a:pt x="140494" y="36671"/>
                      <a:pt x="140494" y="7381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: Shape 39">
                <a:extLst>
                  <a:ext uri="{FF2B5EF4-FFF2-40B4-BE49-F238E27FC236}">
                    <a16:creationId xmlns:a16="http://schemas.microsoft.com/office/drawing/2014/main" id="{21219E6F-A51F-432A-A53E-25FE8F4AADB0}"/>
                  </a:ext>
                </a:extLst>
              </p:cNvPr>
              <p:cNvSpPr/>
              <p:nvPr/>
            </p:nvSpPr>
            <p:spPr>
              <a:xfrm>
                <a:off x="5905481" y="3342304"/>
                <a:ext cx="142875" cy="142875"/>
              </a:xfrm>
              <a:custGeom>
                <a:avLst/>
                <a:gdLst/>
                <a:ahLst/>
                <a:cxnLst/>
                <a:rect l="0" t="0" r="0" b="0"/>
                <a:pathLst>
                  <a:path w="142875" h="142875">
                    <a:moveTo>
                      <a:pt x="140494" y="73819"/>
                    </a:moveTo>
                    <a:cubicBezTo>
                      <a:pt x="140494" y="110966"/>
                      <a:pt x="110966" y="140494"/>
                      <a:pt x="73819" y="140494"/>
                    </a:cubicBezTo>
                    <a:cubicBezTo>
                      <a:pt x="36671" y="140494"/>
                      <a:pt x="7144" y="110966"/>
                      <a:pt x="7144" y="73819"/>
                    </a:cubicBezTo>
                    <a:cubicBezTo>
                      <a:pt x="7144" y="36671"/>
                      <a:pt x="36671" y="7144"/>
                      <a:pt x="73819" y="7144"/>
                    </a:cubicBezTo>
                    <a:cubicBezTo>
                      <a:pt x="110966" y="7144"/>
                      <a:pt x="140494" y="36671"/>
                      <a:pt x="140494" y="7381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: Shape 40">
                <a:extLst>
                  <a:ext uri="{FF2B5EF4-FFF2-40B4-BE49-F238E27FC236}">
                    <a16:creationId xmlns:a16="http://schemas.microsoft.com/office/drawing/2014/main" id="{7FFF61B5-BB76-468B-95C9-C6D52154F819}"/>
                  </a:ext>
                </a:extLst>
              </p:cNvPr>
              <p:cNvSpPr/>
              <p:nvPr/>
            </p:nvSpPr>
            <p:spPr>
              <a:xfrm>
                <a:off x="5863571" y="3588049"/>
                <a:ext cx="762000" cy="257175"/>
              </a:xfrm>
              <a:custGeom>
                <a:avLst/>
                <a:gdLst/>
                <a:ahLst/>
                <a:cxnLst/>
                <a:rect l="0" t="0" r="0" b="0"/>
                <a:pathLst>
                  <a:path w="762000" h="257175">
                    <a:moveTo>
                      <a:pt x="7144" y="258604"/>
                    </a:moveTo>
                    <a:cubicBezTo>
                      <a:pt x="7144" y="119539"/>
                      <a:pt x="174784" y="7144"/>
                      <a:pt x="382429" y="7144"/>
                    </a:cubicBezTo>
                    <a:cubicBezTo>
                      <a:pt x="589121" y="7144"/>
                      <a:pt x="757714" y="119539"/>
                      <a:pt x="757714" y="258604"/>
                    </a:cubicBezTo>
                    <a:lnTo>
                      <a:pt x="7144" y="25860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: Shape 41">
                <a:extLst>
                  <a:ext uri="{FF2B5EF4-FFF2-40B4-BE49-F238E27FC236}">
                    <a16:creationId xmlns:a16="http://schemas.microsoft.com/office/drawing/2014/main" id="{BB9C1538-AA72-4BBD-A2F3-3C74ED94144B}"/>
                  </a:ext>
                </a:extLst>
              </p:cNvPr>
              <p:cNvSpPr/>
              <p:nvPr/>
            </p:nvSpPr>
            <p:spPr>
              <a:xfrm>
                <a:off x="5857856" y="3495059"/>
                <a:ext cx="238125" cy="228600"/>
              </a:xfrm>
              <a:custGeom>
                <a:avLst/>
                <a:gdLst/>
                <a:ahLst/>
                <a:cxnLst/>
                <a:rect l="0" t="0" r="0" b="0"/>
                <a:pathLst>
                  <a:path w="238125" h="228600">
                    <a:moveTo>
                      <a:pt x="98584" y="135376"/>
                    </a:moveTo>
                    <a:cubicBezTo>
                      <a:pt x="138589" y="108706"/>
                      <a:pt x="185261" y="87751"/>
                      <a:pt x="235744" y="74416"/>
                    </a:cubicBezTo>
                    <a:lnTo>
                      <a:pt x="235744" y="63938"/>
                    </a:lnTo>
                    <a:cubicBezTo>
                      <a:pt x="235744" y="53461"/>
                      <a:pt x="230981" y="42983"/>
                      <a:pt x="224314" y="36316"/>
                    </a:cubicBezTo>
                    <a:cubicBezTo>
                      <a:pt x="221456" y="33458"/>
                      <a:pt x="214789" y="29648"/>
                      <a:pt x="206216" y="25838"/>
                    </a:cubicBezTo>
                    <a:cubicBezTo>
                      <a:pt x="153829" y="1073"/>
                      <a:pt x="91916" y="1073"/>
                      <a:pt x="38576" y="24886"/>
                    </a:cubicBezTo>
                    <a:cubicBezTo>
                      <a:pt x="29051" y="28696"/>
                      <a:pt x="21431" y="33458"/>
                      <a:pt x="17621" y="36316"/>
                    </a:cubicBezTo>
                    <a:cubicBezTo>
                      <a:pt x="11906" y="42983"/>
                      <a:pt x="7144" y="53461"/>
                      <a:pt x="7144" y="63938"/>
                    </a:cubicBezTo>
                    <a:lnTo>
                      <a:pt x="7144" y="225863"/>
                    </a:lnTo>
                    <a:cubicBezTo>
                      <a:pt x="29051" y="192526"/>
                      <a:pt x="59531" y="161093"/>
                      <a:pt x="98584" y="135376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: Shape 42">
                <a:extLst>
                  <a:ext uri="{FF2B5EF4-FFF2-40B4-BE49-F238E27FC236}">
                    <a16:creationId xmlns:a16="http://schemas.microsoft.com/office/drawing/2014/main" id="{7F77B717-591F-4C57-9187-29FD01D50D8A}"/>
                  </a:ext>
                </a:extLst>
              </p:cNvPr>
              <p:cNvSpPr/>
              <p:nvPr/>
            </p:nvSpPr>
            <p:spPr>
              <a:xfrm>
                <a:off x="6123604" y="3456959"/>
                <a:ext cx="238125" cy="104775"/>
              </a:xfrm>
              <a:custGeom>
                <a:avLst/>
                <a:gdLst/>
                <a:ahLst/>
                <a:cxnLst/>
                <a:rect l="0" t="0" r="0" b="0"/>
                <a:pathLst>
                  <a:path w="238125" h="104775">
                    <a:moveTo>
                      <a:pt x="236696" y="102991"/>
                    </a:moveTo>
                    <a:lnTo>
                      <a:pt x="236696" y="63938"/>
                    </a:lnTo>
                    <a:cubicBezTo>
                      <a:pt x="236696" y="53461"/>
                      <a:pt x="231934" y="42983"/>
                      <a:pt x="225266" y="36316"/>
                    </a:cubicBezTo>
                    <a:cubicBezTo>
                      <a:pt x="222409" y="33458"/>
                      <a:pt x="215741" y="29648"/>
                      <a:pt x="207169" y="25838"/>
                    </a:cubicBezTo>
                    <a:cubicBezTo>
                      <a:pt x="154781" y="1073"/>
                      <a:pt x="92869" y="1073"/>
                      <a:pt x="39529" y="24886"/>
                    </a:cubicBezTo>
                    <a:cubicBezTo>
                      <a:pt x="30004" y="28696"/>
                      <a:pt x="22384" y="33458"/>
                      <a:pt x="18574" y="36316"/>
                    </a:cubicBezTo>
                    <a:cubicBezTo>
                      <a:pt x="10954" y="42983"/>
                      <a:pt x="7144" y="53461"/>
                      <a:pt x="7144" y="63938"/>
                    </a:cubicBezTo>
                    <a:lnTo>
                      <a:pt x="7144" y="102991"/>
                    </a:lnTo>
                    <a:cubicBezTo>
                      <a:pt x="44291" y="95371"/>
                      <a:pt x="82391" y="91561"/>
                      <a:pt x="121444" y="91561"/>
                    </a:cubicBezTo>
                    <a:cubicBezTo>
                      <a:pt x="160496" y="91561"/>
                      <a:pt x="199549" y="96323"/>
                      <a:pt x="236696" y="10299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: Shape 43">
                <a:extLst>
                  <a:ext uri="{FF2B5EF4-FFF2-40B4-BE49-F238E27FC236}">
                    <a16:creationId xmlns:a16="http://schemas.microsoft.com/office/drawing/2014/main" id="{7355C620-E231-4623-AACE-B48F9DC0D24A}"/>
                  </a:ext>
                </a:extLst>
              </p:cNvPr>
              <p:cNvSpPr/>
              <p:nvPr/>
            </p:nvSpPr>
            <p:spPr>
              <a:xfrm>
                <a:off x="6390304" y="3495059"/>
                <a:ext cx="238125" cy="228600"/>
              </a:xfrm>
              <a:custGeom>
                <a:avLst/>
                <a:gdLst/>
                <a:ahLst/>
                <a:cxnLst/>
                <a:rect l="0" t="0" r="0" b="0"/>
                <a:pathLst>
                  <a:path w="238125" h="228600">
                    <a:moveTo>
                      <a:pt x="236696" y="225863"/>
                    </a:moveTo>
                    <a:lnTo>
                      <a:pt x="236696" y="63938"/>
                    </a:lnTo>
                    <a:cubicBezTo>
                      <a:pt x="236696" y="53461"/>
                      <a:pt x="231934" y="42983"/>
                      <a:pt x="225266" y="36316"/>
                    </a:cubicBezTo>
                    <a:cubicBezTo>
                      <a:pt x="222409" y="33458"/>
                      <a:pt x="215741" y="29648"/>
                      <a:pt x="207169" y="25838"/>
                    </a:cubicBezTo>
                    <a:cubicBezTo>
                      <a:pt x="154781" y="1073"/>
                      <a:pt x="92869" y="1073"/>
                      <a:pt x="39529" y="24886"/>
                    </a:cubicBezTo>
                    <a:cubicBezTo>
                      <a:pt x="30004" y="28696"/>
                      <a:pt x="22384" y="33458"/>
                      <a:pt x="18574" y="36316"/>
                    </a:cubicBezTo>
                    <a:cubicBezTo>
                      <a:pt x="10954" y="42983"/>
                      <a:pt x="7144" y="53461"/>
                      <a:pt x="7144" y="63938"/>
                    </a:cubicBezTo>
                    <a:lnTo>
                      <a:pt x="7144" y="74416"/>
                    </a:lnTo>
                    <a:cubicBezTo>
                      <a:pt x="57626" y="87751"/>
                      <a:pt x="104299" y="108706"/>
                      <a:pt x="144304" y="135376"/>
                    </a:cubicBezTo>
                    <a:cubicBezTo>
                      <a:pt x="184309" y="161093"/>
                      <a:pt x="214789" y="192526"/>
                      <a:pt x="236696" y="225863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8921232-1DBE-4FA3-9F3D-A37AA971DC83}"/>
              </a:ext>
            </a:extLst>
          </p:cNvPr>
          <p:cNvSpPr/>
          <p:nvPr/>
        </p:nvSpPr>
        <p:spPr>
          <a:xfrm>
            <a:off x="2882024" y="1353715"/>
            <a:ext cx="8423648" cy="16004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algn="ctr">
              <a:defRPr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92075" lvl="1" algn="ctr"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The project aims to promote significant additional investment in industrial energy efficiency in T</a:t>
            </a:r>
            <a:r>
              <a:rPr lang="tr-TR" sz="2000" dirty="0" err="1">
                <a:solidFill>
                  <a:schemeClr val="tx2">
                    <a:lumMod val="75000"/>
                  </a:schemeClr>
                </a:solidFill>
              </a:rPr>
              <a:t>ürkiye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by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transforming the market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for energy efficient motors used in small and medium sized enterprises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92075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9" name="Pentagon 6">
            <a:extLst>
              <a:ext uri="{FF2B5EF4-FFF2-40B4-BE49-F238E27FC236}">
                <a16:creationId xmlns:a16="http://schemas.microsoft.com/office/drawing/2014/main" id="{EAC263A1-C5F9-4B39-94F4-5219521D4EE6}"/>
              </a:ext>
            </a:extLst>
          </p:cNvPr>
          <p:cNvSpPr/>
          <p:nvPr/>
        </p:nvSpPr>
        <p:spPr>
          <a:xfrm>
            <a:off x="797773" y="1699027"/>
            <a:ext cx="1698400" cy="524426"/>
          </a:xfrm>
          <a:prstGeom prst="homePlate">
            <a:avLst/>
          </a:prstGeom>
          <a:solidFill>
            <a:srgbClr val="00764A"/>
          </a:solidFill>
          <a:ln>
            <a:solidFill>
              <a:srgbClr val="0076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ko-KR" sz="2000" b="1" dirty="0" err="1">
                <a:solidFill>
                  <a:schemeClr val="bg1"/>
                </a:solidFill>
              </a:rPr>
              <a:t>Objective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Pentagon 6">
            <a:extLst>
              <a:ext uri="{FF2B5EF4-FFF2-40B4-BE49-F238E27FC236}">
                <a16:creationId xmlns:a16="http://schemas.microsoft.com/office/drawing/2014/main" id="{49A5E4E8-6A33-457A-B07E-28F979D1F80C}"/>
              </a:ext>
            </a:extLst>
          </p:cNvPr>
          <p:cNvSpPr/>
          <p:nvPr/>
        </p:nvSpPr>
        <p:spPr>
          <a:xfrm>
            <a:off x="797773" y="4323278"/>
            <a:ext cx="3080186" cy="651745"/>
          </a:xfrm>
          <a:prstGeom prst="homePlate">
            <a:avLst/>
          </a:prstGeom>
          <a:solidFill>
            <a:srgbClr val="00764A"/>
          </a:solidFill>
          <a:ln>
            <a:solidFill>
              <a:srgbClr val="0076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ko-KR" sz="2000" b="1" dirty="0">
                <a:solidFill>
                  <a:schemeClr val="bg1"/>
                </a:solidFill>
              </a:rPr>
              <a:t>Market </a:t>
            </a:r>
            <a:r>
              <a:rPr lang="tr-TR" altLang="ko-KR" sz="2000" b="1" dirty="0" err="1">
                <a:solidFill>
                  <a:schemeClr val="bg1"/>
                </a:solidFill>
              </a:rPr>
              <a:t>Transformation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0AFB1132-3329-4165-B9E0-B17905A9E9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37" name="Unvan 2">
            <a:extLst>
              <a:ext uri="{FF2B5EF4-FFF2-40B4-BE49-F238E27FC236}">
                <a16:creationId xmlns:a16="http://schemas.microsoft.com/office/drawing/2014/main" id="{8739D260-F5D5-4350-A483-D7C0BBEEE67F}"/>
              </a:ext>
            </a:extLst>
          </p:cNvPr>
          <p:cNvSpPr txBox="1">
            <a:spLocks noChangeArrowheads="1"/>
          </p:cNvSpPr>
          <p:nvPr/>
        </p:nvSpPr>
        <p:spPr>
          <a:xfrm>
            <a:off x="1889882" y="420559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GB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Promoting </a:t>
            </a:r>
            <a:r>
              <a:rPr lang="tr-T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en-GB" sz="4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nergy</a:t>
            </a:r>
            <a:r>
              <a:rPr lang="en-GB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en-GB" sz="4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fficient</a:t>
            </a:r>
            <a:r>
              <a:rPr lang="en-GB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</a:t>
            </a:r>
            <a:r>
              <a:rPr lang="en-GB" sz="4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otors</a:t>
            </a:r>
            <a:r>
              <a:rPr lang="tr-T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GB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  <a:r>
              <a:rPr lang="tr-TR" sz="4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SMEs</a:t>
            </a:r>
            <a:r>
              <a:rPr lang="tr-T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</a:t>
            </a:r>
            <a:r>
              <a:rPr lang="en-GB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 </a:t>
            </a:r>
            <a:r>
              <a:rPr lang="tr-TR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Türkiye- TEVMOT</a:t>
            </a:r>
          </a:p>
          <a:p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8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EF2402-ACF0-4272-9772-950E4E7C5A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604" t="45102" r="52055" b="5918"/>
          <a:stretch/>
        </p:blipFill>
        <p:spPr>
          <a:xfrm>
            <a:off x="213848" y="5153092"/>
            <a:ext cx="1152659" cy="1600438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21C1A973-AD3E-4E8E-887E-3E2CFA0AD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7639" r="14585" b="73264"/>
          <a:stretch/>
        </p:blipFill>
        <p:spPr bwMode="auto">
          <a:xfrm>
            <a:off x="1277926" y="6109291"/>
            <a:ext cx="2482479" cy="5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21">
            <a:extLst>
              <a:ext uri="{FF2B5EF4-FFF2-40B4-BE49-F238E27FC236}">
                <a16:creationId xmlns:a16="http://schemas.microsoft.com/office/drawing/2014/main" id="{B480FC60-2E9A-4EE1-8D56-BD6ACA05E323}"/>
              </a:ext>
            </a:extLst>
          </p:cNvPr>
          <p:cNvSpPr>
            <a:spLocks noChangeAspect="1"/>
          </p:cNvSpPr>
          <p:nvPr/>
        </p:nvSpPr>
        <p:spPr>
          <a:xfrm>
            <a:off x="6255822" y="5095383"/>
            <a:ext cx="326798" cy="32952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3743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yagram 3">
            <a:extLst>
              <a:ext uri="{FF2B5EF4-FFF2-40B4-BE49-F238E27FC236}">
                <a16:creationId xmlns:a16="http://schemas.microsoft.com/office/drawing/2014/main" id="{E3DCA354-1861-45E1-9035-4CF7BBC46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541435"/>
              </p:ext>
            </p:extLst>
          </p:nvPr>
        </p:nvGraphicFramePr>
        <p:xfrm>
          <a:off x="1228263" y="1460678"/>
          <a:ext cx="10139510" cy="310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up 16">
            <a:extLst>
              <a:ext uri="{FF2B5EF4-FFF2-40B4-BE49-F238E27FC236}">
                <a16:creationId xmlns:a16="http://schemas.microsoft.com/office/drawing/2014/main" id="{05563780-A2F7-404F-A014-FFBE2B03B006}"/>
              </a:ext>
            </a:extLst>
          </p:cNvPr>
          <p:cNvGrpSpPr/>
          <p:nvPr/>
        </p:nvGrpSpPr>
        <p:grpSpPr>
          <a:xfrm>
            <a:off x="138428" y="2583353"/>
            <a:ext cx="1584249" cy="1153332"/>
            <a:chOff x="109468" y="2787321"/>
            <a:chExt cx="1584249" cy="1153332"/>
          </a:xfrm>
        </p:grpSpPr>
        <p:sp>
          <p:nvSpPr>
            <p:cNvPr id="41" name="Rectangle: Rounded Corners 12">
              <a:extLst>
                <a:ext uri="{FF2B5EF4-FFF2-40B4-BE49-F238E27FC236}">
                  <a16:creationId xmlns:a16="http://schemas.microsoft.com/office/drawing/2014/main" id="{E6F6F457-1F90-4CCA-8A4F-BCF924E3CE51}"/>
                </a:ext>
              </a:extLst>
            </p:cNvPr>
            <p:cNvSpPr/>
            <p:nvPr/>
          </p:nvSpPr>
          <p:spPr>
            <a:xfrm>
              <a:off x="189306" y="2787321"/>
              <a:ext cx="1369804" cy="851169"/>
            </a:xfrm>
            <a:prstGeom prst="roundRect">
              <a:avLst/>
            </a:prstGeom>
            <a:solidFill>
              <a:srgbClr val="00764A"/>
            </a:solidFill>
            <a:ln>
              <a:solidFill>
                <a:srgbClr val="00764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rrow: Bent 3">
              <a:extLst>
                <a:ext uri="{FF2B5EF4-FFF2-40B4-BE49-F238E27FC236}">
                  <a16:creationId xmlns:a16="http://schemas.microsoft.com/office/drawing/2014/main" id="{EAAF4F4D-5C32-4656-BC3C-1A65489E0346}"/>
                </a:ext>
              </a:extLst>
            </p:cNvPr>
            <p:cNvSpPr/>
            <p:nvPr/>
          </p:nvSpPr>
          <p:spPr>
            <a:xfrm flipV="1">
              <a:off x="936616" y="3641043"/>
              <a:ext cx="518268" cy="29961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17533"/>
              </a:avLst>
            </a:prstGeom>
            <a:solidFill>
              <a:srgbClr val="00764A"/>
            </a:solidFill>
            <a:ln>
              <a:solidFill>
                <a:srgbClr val="007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D4F7B84-38A7-4ABB-8764-2A070195BBE2}"/>
                </a:ext>
              </a:extLst>
            </p:cNvPr>
            <p:cNvSpPr txBox="1"/>
            <p:nvPr/>
          </p:nvSpPr>
          <p:spPr>
            <a:xfrm>
              <a:off x="109468" y="2881547"/>
              <a:ext cx="1584249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Pilot </a:t>
              </a:r>
              <a:r>
                <a:rPr lang="tr-TR" dirty="0">
                  <a:solidFill>
                    <a:schemeClr val="bg1"/>
                  </a:solidFill>
                </a:rPr>
                <a:t>m</a:t>
              </a:r>
              <a:r>
                <a:rPr lang="en-US" dirty="0" err="1">
                  <a:solidFill>
                    <a:schemeClr val="bg1"/>
                  </a:solidFill>
                </a:rPr>
                <a:t>otor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tr-TR" dirty="0">
                  <a:solidFill>
                    <a:schemeClr val="bg1"/>
                  </a:solidFill>
                </a:rPr>
                <a:t>r</a:t>
              </a:r>
              <a:r>
                <a:rPr lang="en-US" dirty="0" err="1">
                  <a:solidFill>
                    <a:schemeClr val="bg1"/>
                  </a:solidFill>
                </a:rPr>
                <a:t>eplacement</a:t>
              </a:r>
              <a:endParaRPr lang="en-GB" dirty="0"/>
            </a:p>
          </p:txBody>
        </p:sp>
      </p:grpSp>
      <p:grpSp>
        <p:nvGrpSpPr>
          <p:cNvPr id="43" name="Group 9">
            <a:extLst>
              <a:ext uri="{FF2B5EF4-FFF2-40B4-BE49-F238E27FC236}">
                <a16:creationId xmlns:a16="http://schemas.microsoft.com/office/drawing/2014/main" id="{CDC43B30-66E5-4431-ABCB-573582BDB529}"/>
              </a:ext>
            </a:extLst>
          </p:cNvPr>
          <p:cNvGrpSpPr/>
          <p:nvPr/>
        </p:nvGrpSpPr>
        <p:grpSpPr>
          <a:xfrm>
            <a:off x="917150" y="5057667"/>
            <a:ext cx="10357700" cy="1546772"/>
            <a:chOff x="1077040" y="5256238"/>
            <a:chExt cx="10357700" cy="1546772"/>
          </a:xfrm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D1FB71E4-FB7E-45A3-85D6-6C41E70F666D}"/>
                </a:ext>
              </a:extLst>
            </p:cNvPr>
            <p:cNvGrpSpPr/>
            <p:nvPr/>
          </p:nvGrpSpPr>
          <p:grpSpPr>
            <a:xfrm>
              <a:off x="1077040" y="5256238"/>
              <a:ext cx="781349" cy="1327709"/>
              <a:chOff x="484194" y="5256238"/>
              <a:chExt cx="781349" cy="1327709"/>
            </a:xfrm>
          </p:grpSpPr>
          <p:sp>
            <p:nvSpPr>
              <p:cNvPr id="64" name="Rectangle 187">
                <a:extLst>
                  <a:ext uri="{FF2B5EF4-FFF2-40B4-BE49-F238E27FC236}">
                    <a16:creationId xmlns:a16="http://schemas.microsoft.com/office/drawing/2014/main" id="{C897B100-2946-400D-A0F6-6FE54F4B9AB4}"/>
                  </a:ext>
                </a:extLst>
              </p:cNvPr>
              <p:cNvSpPr/>
              <p:nvPr/>
            </p:nvSpPr>
            <p:spPr>
              <a:xfrm>
                <a:off x="492574" y="5256238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61AD"/>
                    </a:solidFill>
                    <a:effectLst/>
                    <a:uLnTx/>
                    <a:uFillTx/>
                    <a:latin typeface="Calibri  "/>
                    <a:ea typeface="+mn-ea"/>
                    <a:cs typeface="+mn-cs"/>
                  </a:rPr>
                  <a:t>D</a:t>
                </a:r>
                <a:r>
                  <a:rPr kumimoji="0" lang="en-US" altLang="zh-CN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61AD"/>
                    </a:solidFill>
                    <a:effectLst/>
                    <a:uLnTx/>
                    <a:uFillTx/>
                    <a:latin typeface="Calibri  "/>
                    <a:ea typeface="+mn-ea"/>
                    <a:cs typeface="+mn-cs"/>
                  </a:rPr>
                  <a:t>onor</a:t>
                </a: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61AD"/>
                  </a:solidFill>
                  <a:effectLst/>
                  <a:uLnTx/>
                  <a:uFillTx/>
                  <a:latin typeface="Calibri  "/>
                  <a:ea typeface="+mn-ea"/>
                  <a:cs typeface="+mn-cs"/>
                </a:endParaRPr>
              </a:p>
            </p:txBody>
          </p:sp>
          <p:pic>
            <p:nvPicPr>
              <p:cNvPr id="65" name="Picture 2" descr="GEF ile ilgili gÃ¶rsel sonucu">
                <a:extLst>
                  <a:ext uri="{FF2B5EF4-FFF2-40B4-BE49-F238E27FC236}">
                    <a16:creationId xmlns:a16="http://schemas.microsoft.com/office/drawing/2014/main" id="{4C800700-52F7-4D5F-9D59-3F073D88A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194" y="5788698"/>
                <a:ext cx="776567" cy="795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1">
              <a:extLst>
                <a:ext uri="{FF2B5EF4-FFF2-40B4-BE49-F238E27FC236}">
                  <a16:creationId xmlns:a16="http://schemas.microsoft.com/office/drawing/2014/main" id="{06D7F6C6-CDC4-4E4A-B6D2-C70780F0D134}"/>
                </a:ext>
              </a:extLst>
            </p:cNvPr>
            <p:cNvGrpSpPr/>
            <p:nvPr/>
          </p:nvGrpSpPr>
          <p:grpSpPr>
            <a:xfrm>
              <a:off x="3544236" y="5257188"/>
              <a:ext cx="2432948" cy="1545822"/>
              <a:chOff x="3673284" y="5283977"/>
              <a:chExt cx="2432948" cy="1545822"/>
            </a:xfrm>
          </p:grpSpPr>
          <p:sp>
            <p:nvSpPr>
              <p:cNvPr id="61" name="Rectangle 188">
                <a:extLst>
                  <a:ext uri="{FF2B5EF4-FFF2-40B4-BE49-F238E27FC236}">
                    <a16:creationId xmlns:a16="http://schemas.microsoft.com/office/drawing/2014/main" id="{DFB1A242-0D2A-47B2-98A9-20819D596953}"/>
                  </a:ext>
                </a:extLst>
              </p:cNvPr>
              <p:cNvSpPr/>
              <p:nvPr/>
            </p:nvSpPr>
            <p:spPr>
              <a:xfrm>
                <a:off x="3673284" y="5283977"/>
                <a:ext cx="24329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61AD"/>
                    </a:solidFill>
                    <a:effectLst/>
                    <a:uLnTx/>
                    <a:uFillTx/>
                    <a:latin typeface="Calibri  "/>
                    <a:ea typeface="+mn-ea"/>
                    <a:cs typeface="+mn-cs"/>
                  </a:rPr>
                  <a:t>Implementing Partners</a:t>
                </a:r>
              </a:p>
            </p:txBody>
          </p:sp>
          <p:pic>
            <p:nvPicPr>
              <p:cNvPr id="62" name="Picture 6" descr="Logo&#10;&#10;Description automatically generated with low confidence">
                <a:extLst>
                  <a:ext uri="{FF2B5EF4-FFF2-40B4-BE49-F238E27FC236}">
                    <a16:creationId xmlns:a16="http://schemas.microsoft.com/office/drawing/2014/main" id="{1B6A947C-DE1F-4C7F-BF9D-7916F5529F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11"/>
              <a:stretch/>
            </p:blipFill>
            <p:spPr>
              <a:xfrm>
                <a:off x="3938573" y="5706882"/>
                <a:ext cx="1236839" cy="1122917"/>
              </a:xfrm>
              <a:prstGeom prst="rect">
                <a:avLst/>
              </a:prstGeom>
            </p:spPr>
          </p:pic>
          <p:pic>
            <p:nvPicPr>
              <p:cNvPr id="63" name="Picture 7">
                <a:extLst>
                  <a:ext uri="{FF2B5EF4-FFF2-40B4-BE49-F238E27FC236}">
                    <a16:creationId xmlns:a16="http://schemas.microsoft.com/office/drawing/2014/main" id="{C3FBA885-AACE-4790-B88C-ED54E13FE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5413" y="5729486"/>
                <a:ext cx="472792" cy="958361"/>
              </a:xfrm>
              <a:prstGeom prst="rect">
                <a:avLst/>
              </a:prstGeom>
            </p:spPr>
          </p:pic>
        </p:grpSp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296DCF13-3648-4390-A21F-7A5F01DAC8E2}"/>
                </a:ext>
              </a:extLst>
            </p:cNvPr>
            <p:cNvGrpSpPr/>
            <p:nvPr/>
          </p:nvGrpSpPr>
          <p:grpSpPr>
            <a:xfrm>
              <a:off x="7932263" y="5256238"/>
              <a:ext cx="3502477" cy="1538514"/>
              <a:chOff x="7570523" y="5276334"/>
              <a:chExt cx="3502477" cy="1538514"/>
            </a:xfrm>
          </p:grpSpPr>
          <p:sp>
            <p:nvSpPr>
              <p:cNvPr id="48" name="Rectangle 37">
                <a:extLst>
                  <a:ext uri="{FF2B5EF4-FFF2-40B4-BE49-F238E27FC236}">
                    <a16:creationId xmlns:a16="http://schemas.microsoft.com/office/drawing/2014/main" id="{04741695-FF90-481B-83D7-3C357682419B}"/>
                  </a:ext>
                </a:extLst>
              </p:cNvPr>
              <p:cNvSpPr/>
              <p:nvPr/>
            </p:nvSpPr>
            <p:spPr>
              <a:xfrm>
                <a:off x="8844947" y="5276334"/>
                <a:ext cx="969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61AD"/>
                    </a:solidFill>
                    <a:effectLst/>
                    <a:uLnTx/>
                    <a:uFillTx/>
                    <a:latin typeface="Calibri  "/>
                    <a:ea typeface="+mn-ea"/>
                    <a:cs typeface="+mn-cs"/>
                  </a:rPr>
                  <a:t>Partners</a:t>
                </a:r>
              </a:p>
            </p:txBody>
          </p:sp>
          <p:grpSp>
            <p:nvGrpSpPr>
              <p:cNvPr id="49" name="Group 10">
                <a:extLst>
                  <a:ext uri="{FF2B5EF4-FFF2-40B4-BE49-F238E27FC236}">
                    <a16:creationId xmlns:a16="http://schemas.microsoft.com/office/drawing/2014/main" id="{17610E2E-CBEF-42A4-AFCC-1975C7994D01}"/>
                  </a:ext>
                </a:extLst>
              </p:cNvPr>
              <p:cNvGrpSpPr/>
              <p:nvPr/>
            </p:nvGrpSpPr>
            <p:grpSpPr>
              <a:xfrm>
                <a:off x="7570523" y="5637206"/>
                <a:ext cx="3502477" cy="1177642"/>
                <a:chOff x="5481896" y="5401608"/>
                <a:chExt cx="4015366" cy="1330650"/>
              </a:xfrm>
            </p:grpSpPr>
            <p:pic>
              <p:nvPicPr>
                <p:cNvPr id="51" name="Picture 16">
                  <a:extLst>
                    <a:ext uri="{FF2B5EF4-FFF2-40B4-BE49-F238E27FC236}">
                      <a16:creationId xmlns:a16="http://schemas.microsoft.com/office/drawing/2014/main" id="{FF801A4F-3969-43DB-AC07-957EA35207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61786" y="6127356"/>
                  <a:ext cx="1035476" cy="3854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TSE ile ilgili gÃ¶rsel sonucu">
                  <a:extLst>
                    <a:ext uri="{FF2B5EF4-FFF2-40B4-BE49-F238E27FC236}">
                      <a16:creationId xmlns:a16="http://schemas.microsoft.com/office/drawing/2014/main" id="{3825D62E-23C5-432C-AFB6-AFBF0B4C1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3343" y="5529874"/>
                  <a:ext cx="579687" cy="3376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9" descr="http://emosad.org/uploads/logo/logo.png">
                  <a:extLst>
                    <a:ext uri="{FF2B5EF4-FFF2-40B4-BE49-F238E27FC236}">
                      <a16:creationId xmlns:a16="http://schemas.microsoft.com/office/drawing/2014/main" id="{C1626AEB-6FA6-443A-B33D-461405DEF4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8848" y="6201465"/>
                  <a:ext cx="724299" cy="1926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30" descr="http://www.eyoder.org.tr/images/logo.png">
                  <a:extLst>
                    <a:ext uri="{FF2B5EF4-FFF2-40B4-BE49-F238E27FC236}">
                      <a16:creationId xmlns:a16="http://schemas.microsoft.com/office/drawing/2014/main" id="{72921C83-858D-40C9-8860-C8C6818DBC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53653" y="5449380"/>
                  <a:ext cx="525612" cy="4926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14">
                  <a:extLst>
                    <a:ext uri="{FF2B5EF4-FFF2-40B4-BE49-F238E27FC236}">
                      <a16:creationId xmlns:a16="http://schemas.microsoft.com/office/drawing/2014/main" id="{5A863975-8397-4A9F-BBBC-58BFADF239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-19650"/>
                <a:stretch/>
              </p:blipFill>
              <p:spPr bwMode="auto">
                <a:xfrm>
                  <a:off x="6377468" y="6024148"/>
                  <a:ext cx="704087" cy="708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15">
                  <a:extLst>
                    <a:ext uri="{FF2B5EF4-FFF2-40B4-BE49-F238E27FC236}">
                      <a16:creationId xmlns:a16="http://schemas.microsoft.com/office/drawing/2014/main" id="{303C1382-1025-4833-858C-87407E9098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8969" y="6102825"/>
                  <a:ext cx="770790" cy="367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Resim 18">
                  <a:extLst>
                    <a:ext uri="{FF2B5EF4-FFF2-40B4-BE49-F238E27FC236}">
                      <a16:creationId xmlns:a16="http://schemas.microsoft.com/office/drawing/2014/main" id="{4329FBEE-DE42-433F-8AF1-C9F8E97518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8701" y="6194230"/>
                  <a:ext cx="320467" cy="367947"/>
                </a:xfrm>
                <a:prstGeom prst="rect">
                  <a:avLst/>
                </a:prstGeom>
              </p:spPr>
            </p:pic>
            <p:pic>
              <p:nvPicPr>
                <p:cNvPr id="58" name="Picture 4" descr="Logo&#10;&#10;Description automatically generated">
                  <a:extLst>
                    <a:ext uri="{FF2B5EF4-FFF2-40B4-BE49-F238E27FC236}">
                      <a16:creationId xmlns:a16="http://schemas.microsoft.com/office/drawing/2014/main" id="{3271B46A-4024-4123-8930-390B87B9C2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2522" y="5458315"/>
                  <a:ext cx="679442" cy="483733"/>
                </a:xfrm>
                <a:prstGeom prst="rect">
                  <a:avLst/>
                </a:prstGeom>
              </p:spPr>
            </p:pic>
            <p:pic>
              <p:nvPicPr>
                <p:cNvPr id="59" name="Picture 8">
                  <a:extLst>
                    <a:ext uri="{FF2B5EF4-FFF2-40B4-BE49-F238E27FC236}">
                      <a16:creationId xmlns:a16="http://schemas.microsoft.com/office/drawing/2014/main" id="{409EC60B-BF43-49C7-B4CB-74E3494DF1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059" y="5482908"/>
                  <a:ext cx="685752" cy="4837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13" descr="Related image">
                  <a:extLst>
                    <a:ext uri="{FF2B5EF4-FFF2-40B4-BE49-F238E27FC236}">
                      <a16:creationId xmlns:a16="http://schemas.microsoft.com/office/drawing/2014/main" id="{B2B32B22-3705-4307-AD24-BC3B481225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1896" y="5401608"/>
                  <a:ext cx="1046863" cy="646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30" name="Picture 5">
            <a:extLst>
              <a:ext uri="{FF2B5EF4-FFF2-40B4-BE49-F238E27FC236}">
                <a16:creationId xmlns:a16="http://schemas.microsoft.com/office/drawing/2014/main" id="{35B68632-7929-4CCA-99EF-B41F46A7E87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31" name="Unvan 2">
            <a:extLst>
              <a:ext uri="{FF2B5EF4-FFF2-40B4-BE49-F238E27FC236}">
                <a16:creationId xmlns:a16="http://schemas.microsoft.com/office/drawing/2014/main" id="{A09C95A3-D8BC-454B-ABB1-2B3132261736}"/>
              </a:ext>
            </a:extLst>
          </p:cNvPr>
          <p:cNvSpPr txBox="1">
            <a:spLocks noChangeArrowheads="1"/>
          </p:cNvSpPr>
          <p:nvPr/>
        </p:nvSpPr>
        <p:spPr>
          <a:xfrm>
            <a:off x="1889882" y="209149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TEVMOT- Project Components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87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19F0D38-C895-4956-A35D-F0DA5CBE7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5" name="Unvan 2">
            <a:extLst>
              <a:ext uri="{FF2B5EF4-FFF2-40B4-BE49-F238E27FC236}">
                <a16:creationId xmlns:a16="http://schemas.microsoft.com/office/drawing/2014/main" id="{D7F0F859-EE74-49F5-B7E7-A082588C4F58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Pilot Motor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Replacement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Program- 2020-2022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A539963-DDEA-4972-95FC-913B1C62B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685" y="3979972"/>
            <a:ext cx="4392931" cy="2412530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DA0A95C0-7183-4E63-8DFC-BEBC231E75DD}"/>
              </a:ext>
            </a:extLst>
          </p:cNvPr>
          <p:cNvSpPr/>
          <p:nvPr/>
        </p:nvSpPr>
        <p:spPr>
          <a:xfrm>
            <a:off x="589791" y="1160347"/>
            <a:ext cx="10776413" cy="20774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algn="ctr">
              <a:defRPr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Financial mechanism 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 support SMEs for the motor replacement has been developed with KOSGEB </a:t>
            </a:r>
            <a:r>
              <a:rPr kumimoji="1"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Small and Medium Enterprises Development Organization of </a:t>
            </a:r>
            <a:r>
              <a:rPr kumimoji="1"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Türkiye</a:t>
            </a: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kumimoji="1"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F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or the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 years’ time period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through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grant support for 7 pilot OIZ</a:t>
            </a:r>
            <a:endParaRPr kumimoji="1" lang="tr-T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kumimoji="1" lang="en-GB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Upper limit </a:t>
            </a:r>
            <a:r>
              <a:rPr kumimoji="1"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 SME is about 10.000 US$</a:t>
            </a:r>
            <a:endParaRPr kumimoji="1" lang="tr-T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recycling program for the inefficient electric motors replaced 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developed</a:t>
            </a:r>
            <a:r>
              <a:rPr kumimoji="1"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Pentagon 6">
            <a:extLst>
              <a:ext uri="{FF2B5EF4-FFF2-40B4-BE49-F238E27FC236}">
                <a16:creationId xmlns:a16="http://schemas.microsoft.com/office/drawing/2014/main" id="{E40F248B-6B43-4C81-BC15-0BE4B0A908C1}"/>
              </a:ext>
            </a:extLst>
          </p:cNvPr>
          <p:cNvSpPr/>
          <p:nvPr/>
        </p:nvSpPr>
        <p:spPr>
          <a:xfrm>
            <a:off x="1467104" y="4870861"/>
            <a:ext cx="3413240" cy="466683"/>
          </a:xfrm>
          <a:prstGeom prst="homePlate">
            <a:avLst/>
          </a:prstGeom>
          <a:solidFill>
            <a:srgbClr val="00764A"/>
          </a:solidFill>
          <a:ln>
            <a:solidFill>
              <a:srgbClr val="0076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ko-KR" sz="2000" b="1" dirty="0" err="1">
                <a:solidFill>
                  <a:schemeClr val="bg1"/>
                </a:solidFill>
              </a:rPr>
              <a:t>Partners</a:t>
            </a:r>
            <a:r>
              <a:rPr lang="tr-TR" altLang="ko-KR" sz="2000" b="1" dirty="0">
                <a:solidFill>
                  <a:schemeClr val="bg1"/>
                </a:solidFill>
              </a:rPr>
              <a:t> in Pilot Program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16">
            <a:extLst>
              <a:ext uri="{FF2B5EF4-FFF2-40B4-BE49-F238E27FC236}">
                <a16:creationId xmlns:a16="http://schemas.microsoft.com/office/drawing/2014/main" id="{D74F3BA7-9610-44FF-BC39-686E5E055AA2}"/>
              </a:ext>
            </a:extLst>
          </p:cNvPr>
          <p:cNvGrpSpPr/>
          <p:nvPr/>
        </p:nvGrpSpPr>
        <p:grpSpPr>
          <a:xfrm>
            <a:off x="6469899" y="5060710"/>
            <a:ext cx="1749534" cy="1143000"/>
            <a:chOff x="10081382" y="4213576"/>
            <a:chExt cx="3348078" cy="2505637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37184C70-D3F5-4BBC-A1D4-701A2477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6161" y="5366696"/>
              <a:ext cx="2596498" cy="1352517"/>
            </a:xfrm>
            <a:prstGeom prst="rect">
              <a:avLst/>
            </a:prstGeom>
          </p:spPr>
        </p:pic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198D2EEE-92F0-4605-B1A1-336EAE0E8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1382" y="4213576"/>
              <a:ext cx="1737909" cy="1184470"/>
            </a:xfrm>
            <a:prstGeom prst="rect">
              <a:avLst/>
            </a:prstGeom>
          </p:spPr>
        </p:pic>
        <p:pic>
          <p:nvPicPr>
            <p:cNvPr id="20" name="Graphic 18" descr="Money">
              <a:extLst>
                <a:ext uri="{FF2B5EF4-FFF2-40B4-BE49-F238E27FC236}">
                  <a16:creationId xmlns:a16="http://schemas.microsoft.com/office/drawing/2014/main" id="{B274B7E0-7C6B-4252-8AF4-54F9230F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11458" y="4381038"/>
              <a:ext cx="1118002" cy="1118002"/>
            </a:xfrm>
            <a:prstGeom prst="rect">
              <a:avLst/>
            </a:prstGeom>
          </p:spPr>
        </p:pic>
      </p:grpSp>
      <p:graphicFrame>
        <p:nvGraphicFramePr>
          <p:cNvPr id="6" name="Diyagram 12">
            <a:extLst>
              <a:ext uri="{FF2B5EF4-FFF2-40B4-BE49-F238E27FC236}">
                <a16:creationId xmlns:a16="http://schemas.microsoft.com/office/drawing/2014/main" id="{DDFECCB0-E6F2-4B71-83E2-34C8DAB33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483611"/>
              </p:ext>
            </p:extLst>
          </p:nvPr>
        </p:nvGraphicFramePr>
        <p:xfrm>
          <a:off x="222634" y="958851"/>
          <a:ext cx="8106948" cy="215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51DA9A8-7B71-4133-A659-962E930D5994}"/>
              </a:ext>
            </a:extLst>
          </p:cNvPr>
          <p:cNvSpPr/>
          <p:nvPr/>
        </p:nvSpPr>
        <p:spPr>
          <a:xfrm>
            <a:off x="6222802" y="3919045"/>
            <a:ext cx="1952964" cy="817312"/>
          </a:xfrm>
          <a:prstGeom prst="ellipse">
            <a:avLst/>
          </a:prstGeom>
          <a:ln>
            <a:solidFill>
              <a:srgbClr val="54280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err="1">
                <a:latin typeface="MydrPro"/>
              </a:rPr>
              <a:t>Cooperation</a:t>
            </a:r>
            <a:r>
              <a:rPr lang="tr-TR" sz="1400" dirty="0">
                <a:latin typeface="MydrPro"/>
              </a:rPr>
              <a:t> </a:t>
            </a:r>
            <a:r>
              <a:rPr lang="tr-TR" sz="1400" dirty="0" err="1">
                <a:latin typeface="MydrPro"/>
              </a:rPr>
              <a:t>with</a:t>
            </a:r>
            <a:r>
              <a:rPr lang="tr-TR" sz="1400" dirty="0">
                <a:latin typeface="MydrPro"/>
              </a:rPr>
              <a:t> KOSGEB</a:t>
            </a:r>
          </a:p>
        </p:txBody>
      </p:sp>
      <p:sp>
        <p:nvSpPr>
          <p:cNvPr id="9" name="Dikdörtgen: Yuvarlatılmış Köşeler 19">
            <a:extLst>
              <a:ext uri="{FF2B5EF4-FFF2-40B4-BE49-F238E27FC236}">
                <a16:creationId xmlns:a16="http://schemas.microsoft.com/office/drawing/2014/main" id="{05B1BFA0-AB8C-4095-8116-1AFAAB558160}"/>
              </a:ext>
            </a:extLst>
          </p:cNvPr>
          <p:cNvSpPr/>
          <p:nvPr/>
        </p:nvSpPr>
        <p:spPr>
          <a:xfrm>
            <a:off x="9917360" y="2237431"/>
            <a:ext cx="2052006" cy="2615609"/>
          </a:xfrm>
          <a:prstGeom prst="roundRect">
            <a:avLst>
              <a:gd name="adj" fmla="val 5786"/>
            </a:avLst>
          </a:prstGeom>
          <a:noFill/>
          <a:ln>
            <a:solidFill>
              <a:srgbClr val="046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achieving about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1.493.321 kWh/year 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energy savings and 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685 tons of CO</a:t>
            </a:r>
            <a:r>
              <a:rPr kumimoji="1" lang="en-GB" alt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kumimoji="1"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-eq reductions</a:t>
            </a:r>
            <a:endParaRPr kumimoji="1" lang="tr-T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kumimoji="1" lang="tr-T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annually</a:t>
            </a:r>
            <a:r>
              <a:rPr kumimoji="1"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kumimoji="1"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tr-TR" sz="2000" dirty="0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054FD149-603C-4AF0-907C-F684B7FDD33B}"/>
              </a:ext>
            </a:extLst>
          </p:cNvPr>
          <p:cNvGrpSpPr/>
          <p:nvPr/>
        </p:nvGrpSpPr>
        <p:grpSpPr>
          <a:xfrm>
            <a:off x="713526" y="3088401"/>
            <a:ext cx="4702349" cy="3529277"/>
            <a:chOff x="8065954" y="3377661"/>
            <a:chExt cx="3986199" cy="3202456"/>
          </a:xfrm>
        </p:grpSpPr>
        <p:graphicFrame>
          <p:nvGraphicFramePr>
            <p:cNvPr id="14" name="Grafik 13">
              <a:extLst>
                <a:ext uri="{FF2B5EF4-FFF2-40B4-BE49-F238E27FC236}">
                  <a16:creationId xmlns:a16="http://schemas.microsoft.com/office/drawing/2014/main" id="{7CAF6BFF-E1C9-4D39-862B-B2D6974158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83392062"/>
                </p:ext>
              </p:extLst>
            </p:nvPr>
          </p:nvGraphicFramePr>
          <p:xfrm>
            <a:off x="8065954" y="3377661"/>
            <a:ext cx="3986199" cy="31322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809EC9EC-D42F-48AE-BE27-4ACE4DEAE8A6}"/>
                </a:ext>
              </a:extLst>
            </p:cNvPr>
            <p:cNvGrpSpPr/>
            <p:nvPr/>
          </p:nvGrpSpPr>
          <p:grpSpPr>
            <a:xfrm>
              <a:off x="8249833" y="5894317"/>
              <a:ext cx="1104900" cy="685800"/>
              <a:chOff x="3870013" y="4972003"/>
              <a:chExt cx="1104900" cy="685800"/>
            </a:xfrm>
          </p:grpSpPr>
          <p:sp>
            <p:nvSpPr>
              <p:cNvPr id="16" name="Speech Bubble: Rectangle 11">
                <a:extLst>
                  <a:ext uri="{FF2B5EF4-FFF2-40B4-BE49-F238E27FC236}">
                    <a16:creationId xmlns:a16="http://schemas.microsoft.com/office/drawing/2014/main" id="{8CCFF076-2E45-41B3-A0DA-32CAA2CF55A6}"/>
                  </a:ext>
                </a:extLst>
              </p:cNvPr>
              <p:cNvSpPr/>
              <p:nvPr/>
            </p:nvSpPr>
            <p:spPr bwMode="auto">
              <a:xfrm>
                <a:off x="3885806" y="4972003"/>
                <a:ext cx="970594" cy="685800"/>
              </a:xfrm>
              <a:prstGeom prst="wedgeRectCallout">
                <a:avLst>
                  <a:gd name="adj1" fmla="val 66706"/>
                  <a:gd name="adj2" fmla="val -96040"/>
                </a:avLst>
              </a:prstGeom>
              <a:noFill/>
              <a:ln w="317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C0BFA8E3-7238-4257-9969-7FC638CF1946}"/>
                  </a:ext>
                </a:extLst>
              </p:cNvPr>
              <p:cNvSpPr txBox="1"/>
              <p:nvPr/>
            </p:nvSpPr>
            <p:spPr>
              <a:xfrm>
                <a:off x="3870013" y="5037904"/>
                <a:ext cx="11049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defRPr sz="1000" b="1" i="0" u="none" strike="noStrike" kern="1200" baseline="0">
                    <a:solidFill>
                      <a:srgbClr val="000000">
                        <a:lumMod val="75000"/>
                      </a:srgbClr>
                    </a:solidFill>
                    <a:latin typeface="MyradPro"/>
                    <a:ea typeface="+mn-ea"/>
                    <a:cs typeface="+mn-cs"/>
                  </a:defRPr>
                </a:pPr>
                <a:r>
                  <a:rPr lang="tr-TR" sz="1000" b="1" dirty="0">
                    <a:solidFill>
                      <a:srgbClr val="FFC000">
                        <a:lumMod val="75000"/>
                      </a:srgbClr>
                    </a:solidFill>
                    <a:latin typeface="MyradPro"/>
                  </a:rPr>
                  <a:t>TEVMOT </a:t>
                </a:r>
                <a:r>
                  <a:rPr lang="tr-TR" sz="1000" b="1" dirty="0" err="1">
                    <a:solidFill>
                      <a:srgbClr val="FFC000">
                        <a:lumMod val="75000"/>
                      </a:srgbClr>
                    </a:solidFill>
                    <a:latin typeface="MyradPro"/>
                  </a:rPr>
                  <a:t>Audit</a:t>
                </a:r>
                <a:r>
                  <a:rPr lang="tr-TR" sz="1000" b="1" dirty="0">
                    <a:solidFill>
                      <a:srgbClr val="FFC000">
                        <a:lumMod val="75000"/>
                      </a:srgbClr>
                    </a:solidFill>
                    <a:latin typeface="MyradPro"/>
                  </a:rPr>
                  <a:t> </a:t>
                </a:r>
                <a:r>
                  <a:rPr lang="tr-TR" sz="1000" b="1" dirty="0" err="1">
                    <a:solidFill>
                      <a:srgbClr val="FFC000">
                        <a:lumMod val="75000"/>
                      </a:srgbClr>
                    </a:solidFill>
                    <a:latin typeface="MyradPro"/>
                  </a:rPr>
                  <a:t>Contribution</a:t>
                </a:r>
                <a:r>
                  <a:rPr lang="en-US" sz="1000" b="1" dirty="0">
                    <a:solidFill>
                      <a:srgbClr val="FFC000">
                        <a:lumMod val="75000"/>
                      </a:srgbClr>
                    </a:solidFill>
                    <a:latin typeface="MyradPro"/>
                  </a:rPr>
                  <a:t>, $111.250, 100%</a:t>
                </a:r>
              </a:p>
            </p:txBody>
          </p:sp>
        </p:grp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89F9068-198E-41AE-8ED5-D28DB264C359}"/>
              </a:ext>
            </a:extLst>
          </p:cNvPr>
          <p:cNvSpPr txBox="1"/>
          <p:nvPr/>
        </p:nvSpPr>
        <p:spPr>
          <a:xfrm>
            <a:off x="1593223" y="4200998"/>
            <a:ext cx="3084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+mn-lt"/>
              </a:rPr>
              <a:t>Budget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tr-TR" sz="2000" b="1" dirty="0" err="1">
                <a:solidFill>
                  <a:schemeClr val="bg1"/>
                </a:solidFill>
                <a:latin typeface="+mn-lt"/>
              </a:rPr>
              <a:t>Energy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+mn-lt"/>
              </a:rPr>
              <a:t>Audits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 + Motor </a:t>
            </a:r>
            <a:r>
              <a:rPr lang="tr-TR" sz="2000" b="1" dirty="0" err="1">
                <a:solidFill>
                  <a:schemeClr val="bg1"/>
                </a:solidFill>
                <a:latin typeface="+mn-lt"/>
              </a:rPr>
              <a:t>Replacement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21" name="Ok: Aşağı 20">
            <a:extLst>
              <a:ext uri="{FF2B5EF4-FFF2-40B4-BE49-F238E27FC236}">
                <a16:creationId xmlns:a16="http://schemas.microsoft.com/office/drawing/2014/main" id="{662B9A8A-BE5A-4EAB-AF0A-78D315543CF7}"/>
              </a:ext>
            </a:extLst>
          </p:cNvPr>
          <p:cNvSpPr/>
          <p:nvPr/>
        </p:nvSpPr>
        <p:spPr>
          <a:xfrm>
            <a:off x="6981472" y="3227784"/>
            <a:ext cx="330784" cy="439119"/>
          </a:xfrm>
          <a:prstGeom prst="downArrow">
            <a:avLst/>
          </a:prstGeom>
          <a:solidFill>
            <a:srgbClr val="6E8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k: Köşeli Çift Ayraç 21">
            <a:extLst>
              <a:ext uri="{FF2B5EF4-FFF2-40B4-BE49-F238E27FC236}">
                <a16:creationId xmlns:a16="http://schemas.microsoft.com/office/drawing/2014/main" id="{9EEAE3C6-2043-42A5-A1BD-BDFC107CEFF1}"/>
              </a:ext>
            </a:extLst>
          </p:cNvPr>
          <p:cNvSpPr/>
          <p:nvPr/>
        </p:nvSpPr>
        <p:spPr>
          <a:xfrm>
            <a:off x="8745012" y="1081149"/>
            <a:ext cx="1145651" cy="5060344"/>
          </a:xfrm>
          <a:prstGeom prst="chevron">
            <a:avLst>
              <a:gd name="adj" fmla="val 69863"/>
            </a:avLst>
          </a:prstGeom>
          <a:solidFill>
            <a:srgbClr val="F3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200" b="1">
              <a:solidFill>
                <a:schemeClr val="tx1"/>
              </a:solidFill>
            </a:endParaRPr>
          </a:p>
        </p:txBody>
      </p:sp>
      <p:sp>
        <p:nvSpPr>
          <p:cNvPr id="23" name="Unvan 2">
            <a:extLst>
              <a:ext uri="{FF2B5EF4-FFF2-40B4-BE49-F238E27FC236}">
                <a16:creationId xmlns:a16="http://schemas.microsoft.com/office/drawing/2014/main" id="{A6D37C44-8C03-4251-9E30-77F7C84614E4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Summary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of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the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Pilot Motor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Replacement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Program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5F333453-AC01-40FB-9DD5-1FE35C91BF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19F0D38-C895-4956-A35D-F0DA5CBE7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D6AF6E3C-043A-4841-A232-9058B19FACA3}"/>
              </a:ext>
            </a:extLst>
          </p:cNvPr>
          <p:cNvSpPr/>
          <p:nvPr/>
        </p:nvSpPr>
        <p:spPr>
          <a:xfrm>
            <a:off x="392629" y="1397745"/>
            <a:ext cx="10101706" cy="4244104"/>
          </a:xfrm>
          <a:prstGeom prst="roundRect">
            <a:avLst>
              <a:gd name="adj" fmla="val 4740"/>
            </a:avLst>
          </a:prstGeom>
          <a:ln w="38100">
            <a:gradFill flip="none" rotWithShape="1">
              <a:gsLst>
                <a:gs pos="11000">
                  <a:srgbClr val="016439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92000" tIns="432000" numCol="1"/>
          <a:lstStyle/>
          <a:p>
            <a:pPr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ow 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awareness level</a:t>
            </a:r>
            <a:endParaRPr kumimoji="1" lang="tr-TR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imited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awareness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 SMEs to the 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benefits of EE motor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investments,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imited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technical capacities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 SMEs to energy auditing and assessments 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</a:t>
            </a:r>
            <a:r>
              <a:rPr kumimoji="1"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ndustrialists</a:t>
            </a: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are </a:t>
            </a:r>
            <a:r>
              <a:rPr kumimoji="1"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more conservative against cost- increasing variables</a:t>
            </a:r>
            <a:endParaRPr kumimoji="1" lang="tr-TR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Reluctance to </a:t>
            </a:r>
            <a:r>
              <a:rPr kumimoji="1"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change a working process</a:t>
            </a: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ck of 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liquidity / financing</a:t>
            </a:r>
            <a:endParaRPr kumimoji="1" lang="tr-TR" sz="2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</a:t>
            </a:r>
            <a:r>
              <a:rPr kumimoji="1"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ndustrial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SME 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unwillingness to pay up front costs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of an EE motor investment, 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ack of SME incentive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 access available financial products, and 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Inaccessible</a:t>
            </a:r>
            <a:r>
              <a:rPr kumimoji="1" lang="tr-T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EVD /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ESCO support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buFont typeface="Symbol" panose="05050102010706020507" pitchFamily="18" charset="2"/>
              <a:buChar char=""/>
              <a:tabLst>
                <a:tab pos="534988" algn="l"/>
              </a:tabLst>
            </a:pP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ack of available external experts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who can provide 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cost effective motor replacement plan </a:t>
            </a:r>
            <a:r>
              <a:rPr kumimoji="1"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for</a:t>
            </a:r>
            <a:r>
              <a:rPr kumimoji="1"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industrial SMEs. </a:t>
            </a:r>
            <a:endParaRPr kumimoji="1" lang="tr-TR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Serbest Form: Şekil 8">
            <a:extLst>
              <a:ext uri="{FF2B5EF4-FFF2-40B4-BE49-F238E27FC236}">
                <a16:creationId xmlns:a16="http://schemas.microsoft.com/office/drawing/2014/main" id="{B44C13F9-75E3-4004-8D40-72334FC9E9AA}"/>
              </a:ext>
            </a:extLst>
          </p:cNvPr>
          <p:cNvSpPr/>
          <p:nvPr/>
        </p:nvSpPr>
        <p:spPr>
          <a:xfrm>
            <a:off x="729003" y="1136808"/>
            <a:ext cx="7830205" cy="521872"/>
          </a:xfrm>
          <a:custGeom>
            <a:avLst/>
            <a:gdLst>
              <a:gd name="connsiteX0" fmla="*/ 0 w 5689600"/>
              <a:gd name="connsiteY0" fmla="*/ 201724 h 1210320"/>
              <a:gd name="connsiteX1" fmla="*/ 201724 w 5689600"/>
              <a:gd name="connsiteY1" fmla="*/ 0 h 1210320"/>
              <a:gd name="connsiteX2" fmla="*/ 5487876 w 5689600"/>
              <a:gd name="connsiteY2" fmla="*/ 0 h 1210320"/>
              <a:gd name="connsiteX3" fmla="*/ 5689600 w 5689600"/>
              <a:gd name="connsiteY3" fmla="*/ 201724 h 1210320"/>
              <a:gd name="connsiteX4" fmla="*/ 5689600 w 5689600"/>
              <a:gd name="connsiteY4" fmla="*/ 1008596 h 1210320"/>
              <a:gd name="connsiteX5" fmla="*/ 5487876 w 5689600"/>
              <a:gd name="connsiteY5" fmla="*/ 1210320 h 1210320"/>
              <a:gd name="connsiteX6" fmla="*/ 201724 w 5689600"/>
              <a:gd name="connsiteY6" fmla="*/ 1210320 h 1210320"/>
              <a:gd name="connsiteX7" fmla="*/ 0 w 5689600"/>
              <a:gd name="connsiteY7" fmla="*/ 1008596 h 1210320"/>
              <a:gd name="connsiteX8" fmla="*/ 0 w 5689600"/>
              <a:gd name="connsiteY8" fmla="*/ 201724 h 12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210320">
                <a:moveTo>
                  <a:pt x="0" y="201724"/>
                </a:moveTo>
                <a:cubicBezTo>
                  <a:pt x="0" y="90315"/>
                  <a:pt x="90315" y="0"/>
                  <a:pt x="201724" y="0"/>
                </a:cubicBezTo>
                <a:lnTo>
                  <a:pt x="5487876" y="0"/>
                </a:lnTo>
                <a:cubicBezTo>
                  <a:pt x="5599285" y="0"/>
                  <a:pt x="5689600" y="90315"/>
                  <a:pt x="5689600" y="201724"/>
                </a:cubicBezTo>
                <a:lnTo>
                  <a:pt x="5689600" y="1008596"/>
                </a:lnTo>
                <a:cubicBezTo>
                  <a:pt x="5689600" y="1120005"/>
                  <a:pt x="5599285" y="1210320"/>
                  <a:pt x="5487876" y="1210320"/>
                </a:cubicBezTo>
                <a:lnTo>
                  <a:pt x="201724" y="1210320"/>
                </a:lnTo>
                <a:cubicBezTo>
                  <a:pt x="90315" y="1210320"/>
                  <a:pt x="0" y="1120005"/>
                  <a:pt x="0" y="1008596"/>
                </a:cubicBezTo>
                <a:lnTo>
                  <a:pt x="0" y="201724"/>
                </a:lnTo>
                <a:close/>
              </a:path>
            </a:pathLst>
          </a:custGeom>
          <a:solidFill>
            <a:srgbClr val="6E84A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136" tIns="59083" rIns="274136" bIns="59083" numCol="1" spcCol="1270" anchor="ctr" anchorCtr="0">
            <a:noAutofit/>
          </a:bodyPr>
          <a:lstStyle/>
          <a:p>
            <a:pPr defTabSz="914217" fontAlgn="ctr"/>
            <a:r>
              <a:rPr kumimoji="1" lang="en-GB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Primary Barriers Towards Expanding Energy-Efficient Electric Motor</a:t>
            </a:r>
            <a:r>
              <a:rPr kumimoji="1" lang="tr-TR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kumimoji="1" lang="en-GB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tr-TR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ABA2FD96-7248-4B05-B1FB-0B95D9819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95" y="4807533"/>
            <a:ext cx="2825776" cy="1883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Unvan 2">
            <a:extLst>
              <a:ext uri="{FF2B5EF4-FFF2-40B4-BE49-F238E27FC236}">
                <a16:creationId xmlns:a16="http://schemas.microsoft.com/office/drawing/2014/main" id="{666947F7-F5A9-4321-8EFC-1DBD1507A212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Pilot Program-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Field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Observations</a:t>
            </a:r>
            <a:endParaRPr lang="tr-TR" altLang="tr-T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480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>
            <a:extLst>
              <a:ext uri="{FF2B5EF4-FFF2-40B4-BE49-F238E27FC236}">
                <a16:creationId xmlns:a16="http://schemas.microsoft.com/office/drawing/2014/main" id="{1B478012-D090-4EB3-94D3-64AC360DF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6" y="166616"/>
            <a:ext cx="1770624" cy="740580"/>
          </a:xfrm>
          <a:prstGeom prst="rect">
            <a:avLst/>
          </a:prstGeom>
        </p:spPr>
      </p:pic>
      <p:sp>
        <p:nvSpPr>
          <p:cNvPr id="29" name="Unvan 2">
            <a:extLst>
              <a:ext uri="{FF2B5EF4-FFF2-40B4-BE49-F238E27FC236}">
                <a16:creationId xmlns:a16="http://schemas.microsoft.com/office/drawing/2014/main" id="{5056F6E8-A5F7-4F03-B1DF-A6475ADA7665}"/>
              </a:ext>
            </a:extLst>
          </p:cNvPr>
          <p:cNvSpPr txBox="1">
            <a:spLocks noChangeArrowheads="1"/>
          </p:cNvSpPr>
          <p:nvPr/>
        </p:nvSpPr>
        <p:spPr>
          <a:xfrm>
            <a:off x="1879355" y="228601"/>
            <a:ext cx="9752012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32" b="1" kern="1200" baseline="0">
                <a:solidFill>
                  <a:schemeClr val="tx1"/>
                </a:solidFill>
                <a:latin typeface="Calibri" panose="020F0502020204030204" pitchFamily="3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Awareness 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  <a:r>
              <a:rPr lang="en-US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aising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- </a:t>
            </a:r>
            <a:r>
              <a:rPr lang="tr-TR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  <a:r>
              <a:rPr lang="en-US" sz="2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isibility</a:t>
            </a:r>
            <a:endParaRPr lang="en-US" sz="29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8" name="Resim 9">
            <a:extLst>
              <a:ext uri="{FF2B5EF4-FFF2-40B4-BE49-F238E27FC236}">
                <a16:creationId xmlns:a16="http://schemas.microsoft.com/office/drawing/2014/main" id="{BE3D7280-27FF-4B1E-859B-495DABAD9A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69" y="6010642"/>
            <a:ext cx="5990589" cy="698754"/>
          </a:xfrm>
          <a:prstGeom prst="rect">
            <a:avLst/>
          </a:prstGeom>
          <a:solidFill>
            <a:srgbClr val="E0F3AF"/>
          </a:solidFill>
        </p:spPr>
      </p:pic>
      <p:pic>
        <p:nvPicPr>
          <p:cNvPr id="19" name="Resim 4">
            <a:extLst>
              <a:ext uri="{FF2B5EF4-FFF2-40B4-BE49-F238E27FC236}">
                <a16:creationId xmlns:a16="http://schemas.microsoft.com/office/drawing/2014/main" id="{5B6EC8E2-AA64-4D36-B478-7A6FB0533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" y="2138455"/>
            <a:ext cx="2243489" cy="3173450"/>
          </a:xfrm>
          <a:prstGeom prst="rect">
            <a:avLst/>
          </a:prstGeom>
        </p:spPr>
      </p:pic>
      <p:pic>
        <p:nvPicPr>
          <p:cNvPr id="34" name="Resim 4">
            <a:extLst>
              <a:ext uri="{FF2B5EF4-FFF2-40B4-BE49-F238E27FC236}">
                <a16:creationId xmlns:a16="http://schemas.microsoft.com/office/drawing/2014/main" id="{679860E7-A90E-4AB6-AEC8-71CEE16E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69" y="2368912"/>
            <a:ext cx="2053717" cy="28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Resim 5">
            <a:extLst>
              <a:ext uri="{FF2B5EF4-FFF2-40B4-BE49-F238E27FC236}">
                <a16:creationId xmlns:a16="http://schemas.microsoft.com/office/drawing/2014/main" id="{00BB8B12-BF9E-42AD-9DE2-43819C7653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83" t="14221" r="35250" b="15112"/>
          <a:stretch/>
        </p:blipFill>
        <p:spPr>
          <a:xfrm>
            <a:off x="5179373" y="2133146"/>
            <a:ext cx="2332424" cy="3178759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C10F3A9F-FD3A-4EB4-B551-7A4531A1AB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1521" y="381199"/>
            <a:ext cx="2908500" cy="3336221"/>
          </a:xfrm>
          <a:prstGeom prst="rect">
            <a:avLst/>
          </a:prstGeom>
        </p:spPr>
      </p:pic>
      <p:pic>
        <p:nvPicPr>
          <p:cNvPr id="37" name="Picture 14">
            <a:extLst>
              <a:ext uri="{FF2B5EF4-FFF2-40B4-BE49-F238E27FC236}">
                <a16:creationId xmlns:a16="http://schemas.microsoft.com/office/drawing/2014/main" id="{6394EE01-2CD2-4540-BFAB-6EC404064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593" y="3871308"/>
            <a:ext cx="4078577" cy="1914310"/>
          </a:xfrm>
          <a:prstGeom prst="rect">
            <a:avLst/>
          </a:prstGeom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E07D6C5A-6BCF-4C90-8E06-53E0D3EDBB6E}"/>
              </a:ext>
            </a:extLst>
          </p:cNvPr>
          <p:cNvSpPr txBox="1"/>
          <p:nvPr/>
        </p:nvSpPr>
        <p:spPr>
          <a:xfrm>
            <a:off x="3033850" y="3717420"/>
            <a:ext cx="1743414" cy="523220"/>
          </a:xfrm>
          <a:prstGeom prst="rect">
            <a:avLst/>
          </a:prstGeom>
          <a:solidFill>
            <a:srgbClr val="E0F3AF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version of EMSA Guide 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B714850E-2D0E-4A85-A25B-E0594A927A44}"/>
              </a:ext>
            </a:extLst>
          </p:cNvPr>
          <p:cNvSpPr txBox="1"/>
          <p:nvPr/>
        </p:nvSpPr>
        <p:spPr>
          <a:xfrm>
            <a:off x="737146" y="3501976"/>
            <a:ext cx="1743414" cy="738664"/>
          </a:xfrm>
          <a:prstGeom prst="rect">
            <a:avLst/>
          </a:prstGeom>
          <a:solidFill>
            <a:srgbClr val="E0F3AF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 Motor Replacement Best Practices Webinar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761D5964-DCF3-4D41-A030-8E1ACF246F29}"/>
              </a:ext>
            </a:extLst>
          </p:cNvPr>
          <p:cNvSpPr txBox="1"/>
          <p:nvPr/>
        </p:nvSpPr>
        <p:spPr>
          <a:xfrm>
            <a:off x="5737457" y="4553278"/>
            <a:ext cx="1743414" cy="738664"/>
          </a:xfrm>
          <a:prstGeom prst="rect">
            <a:avLst/>
          </a:prstGeom>
          <a:solidFill>
            <a:srgbClr val="E0F3AF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Guide for Industrial SMEs</a:t>
            </a: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553F44A7-C2BF-41E5-BF05-DCC32E5CD8EB}"/>
              </a:ext>
            </a:extLst>
          </p:cNvPr>
          <p:cNvSpPr txBox="1"/>
          <p:nvPr/>
        </p:nvSpPr>
        <p:spPr>
          <a:xfrm>
            <a:off x="9925210" y="2333318"/>
            <a:ext cx="1204338" cy="307777"/>
          </a:xfrm>
          <a:prstGeom prst="rect">
            <a:avLst/>
          </a:prstGeom>
          <a:solidFill>
            <a:srgbClr val="E0F3AF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E-bulletins</a:t>
            </a:r>
          </a:p>
        </p:txBody>
      </p:sp>
      <p:sp>
        <p:nvSpPr>
          <p:cNvPr id="42" name="TextBox 22">
            <a:extLst>
              <a:ext uri="{FF2B5EF4-FFF2-40B4-BE49-F238E27FC236}">
                <a16:creationId xmlns:a16="http://schemas.microsoft.com/office/drawing/2014/main" id="{BB22F1D4-C610-4209-8DCB-74579FCE5CAF}"/>
              </a:ext>
            </a:extLst>
          </p:cNvPr>
          <p:cNvSpPr txBox="1"/>
          <p:nvPr/>
        </p:nvSpPr>
        <p:spPr>
          <a:xfrm>
            <a:off x="8937274" y="5399664"/>
            <a:ext cx="3141940" cy="523220"/>
          </a:xfrm>
          <a:prstGeom prst="rect">
            <a:avLst/>
          </a:prstGeom>
          <a:solidFill>
            <a:srgbClr val="E0F3AF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ceremony of beneficiary SMEs, December 2021 </a:t>
            </a:r>
          </a:p>
        </p:txBody>
      </p:sp>
    </p:spTree>
    <p:extLst>
      <p:ext uri="{BB962C8B-B14F-4D97-AF65-F5344CB8AC3E}">
        <p14:creationId xmlns:p14="http://schemas.microsoft.com/office/powerpoint/2010/main" val="1575332429"/>
      </p:ext>
    </p:extLst>
  </p:cSld>
  <p:clrMapOvr>
    <a:masterClrMapping/>
  </p:clrMapOvr>
</p:sld>
</file>

<file path=ppt/theme/theme1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1076</Words>
  <Application>Microsoft Office PowerPoint</Application>
  <PresentationFormat>Geniş ekran</PresentationFormat>
  <Paragraphs>138</Paragraphs>
  <Slides>14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14</vt:i4>
      </vt:variant>
    </vt:vector>
  </HeadingPairs>
  <TitlesOfParts>
    <vt:vector size="32" baseType="lpstr">
      <vt:lpstr>等线</vt:lpstr>
      <vt:lpstr>맑은 고딕</vt:lpstr>
      <vt:lpstr>Arial</vt:lpstr>
      <vt:lpstr>Calibri</vt:lpstr>
      <vt:lpstr>Calibri  </vt:lpstr>
      <vt:lpstr>Microsoft Tai Le</vt:lpstr>
      <vt:lpstr>MydrPro</vt:lpstr>
      <vt:lpstr>MyradPro</vt:lpstr>
      <vt:lpstr>Roboto</vt:lpstr>
      <vt:lpstr>Symbol</vt:lpstr>
      <vt:lpstr>Times New Roman</vt:lpstr>
      <vt:lpstr>Wingdings</vt:lpstr>
      <vt:lpstr>1_Özel Tasarım</vt:lpstr>
      <vt:lpstr>Özel Tasarım</vt:lpstr>
      <vt:lpstr>2_Özel Tasarım</vt:lpstr>
      <vt:lpstr>3_Özel Tasarım</vt:lpstr>
      <vt:lpstr>4_Özel Tasarım</vt:lpstr>
      <vt:lpstr>5_Özel Tasarım</vt:lpstr>
      <vt:lpstr>PowerPoint Sunusu</vt:lpstr>
      <vt:lpstr>PowerPoint Sunusu</vt:lpstr>
      <vt:lpstr>Analysis Report on the Inventory of Electric Motors used in Turkish Manufacturing Industry- 2016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abaşar</dc:creator>
  <cp:lastModifiedBy>Gürsu Sezen TORUN</cp:lastModifiedBy>
  <cp:revision>1423</cp:revision>
  <cp:lastPrinted>2024-07-02T06:27:33Z</cp:lastPrinted>
  <dcterms:modified xsi:type="dcterms:W3CDTF">2024-10-23T10:44:00Z</dcterms:modified>
</cp:coreProperties>
</file>